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2"/>
  </p:notesMasterIdLst>
  <p:sldIdLst>
    <p:sldId id="647" r:id="rId2"/>
    <p:sldId id="648" r:id="rId3"/>
    <p:sldId id="313" r:id="rId4"/>
    <p:sldId id="650" r:id="rId5"/>
    <p:sldId id="340" r:id="rId6"/>
    <p:sldId id="343" r:id="rId7"/>
    <p:sldId id="348" r:id="rId8"/>
    <p:sldId id="349" r:id="rId9"/>
    <p:sldId id="341" r:id="rId10"/>
    <p:sldId id="347" r:id="rId11"/>
    <p:sldId id="303" r:id="rId12"/>
    <p:sldId id="649" r:id="rId13"/>
    <p:sldId id="317" r:id="rId14"/>
    <p:sldId id="625" r:id="rId15"/>
    <p:sldId id="626" r:id="rId16"/>
    <p:sldId id="627" r:id="rId17"/>
    <p:sldId id="629" r:id="rId18"/>
    <p:sldId id="630" r:id="rId19"/>
    <p:sldId id="631" r:id="rId20"/>
    <p:sldId id="632" r:id="rId21"/>
    <p:sldId id="633" r:id="rId22"/>
    <p:sldId id="635" r:id="rId23"/>
    <p:sldId id="634" r:id="rId24"/>
    <p:sldId id="636" r:id="rId25"/>
    <p:sldId id="637" r:id="rId26"/>
    <p:sldId id="638" r:id="rId27"/>
    <p:sldId id="639" r:id="rId28"/>
    <p:sldId id="640" r:id="rId29"/>
    <p:sldId id="641" r:id="rId30"/>
    <p:sldId id="642" r:id="rId31"/>
    <p:sldId id="643" r:id="rId32"/>
    <p:sldId id="644" r:id="rId33"/>
    <p:sldId id="645" r:id="rId34"/>
    <p:sldId id="646" r:id="rId35"/>
    <p:sldId id="333" r:id="rId36"/>
    <p:sldId id="302" r:id="rId37"/>
    <p:sldId id="653" r:id="rId38"/>
    <p:sldId id="318" r:id="rId39"/>
    <p:sldId id="304" r:id="rId40"/>
    <p:sldId id="319" r:id="rId41"/>
    <p:sldId id="305" r:id="rId42"/>
    <p:sldId id="320" r:id="rId43"/>
    <p:sldId id="324" r:id="rId44"/>
    <p:sldId id="321" r:id="rId45"/>
    <p:sldId id="325" r:id="rId46"/>
    <p:sldId id="322" r:id="rId47"/>
    <p:sldId id="323" r:id="rId48"/>
    <p:sldId id="327" r:id="rId49"/>
    <p:sldId id="329" r:id="rId50"/>
    <p:sldId id="328" r:id="rId51"/>
    <p:sldId id="330" r:id="rId52"/>
    <p:sldId id="331" r:id="rId53"/>
    <p:sldId id="332" r:id="rId54"/>
    <p:sldId id="326" r:id="rId55"/>
    <p:sldId id="315" r:id="rId56"/>
    <p:sldId id="256" r:id="rId57"/>
    <p:sldId id="257" r:id="rId58"/>
    <p:sldId id="258" r:id="rId59"/>
    <p:sldId id="259" r:id="rId60"/>
    <p:sldId id="260" r:id="rId61"/>
    <p:sldId id="261" r:id="rId62"/>
    <p:sldId id="262" r:id="rId63"/>
    <p:sldId id="263" r:id="rId64"/>
    <p:sldId id="264" r:id="rId65"/>
    <p:sldId id="265" r:id="rId66"/>
    <p:sldId id="266" r:id="rId67"/>
    <p:sldId id="267" r:id="rId68"/>
    <p:sldId id="268" r:id="rId69"/>
    <p:sldId id="269" r:id="rId70"/>
    <p:sldId id="270" r:id="rId7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786" autoAdjust="0"/>
  </p:normalViewPr>
  <p:slideViewPr>
    <p:cSldViewPr snapToGrid="0">
      <p:cViewPr varScale="1">
        <p:scale>
          <a:sx n="89" d="100"/>
          <a:sy n="89" d="100"/>
        </p:scale>
        <p:origin x="13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580C61-2FD6-46CA-9A8D-0D3D0BF44F8A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49EB69-784A-4D20-8099-ED0CD4A6CD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629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i="0" kern="1200" dirty="0">
                <a:solidFill>
                  <a:srgbClr val="000000"/>
                </a:solidFill>
                <a:effectLst/>
                <a:latin typeface="Linux Libertine"/>
                <a:ea typeface="+mn-ea"/>
                <a:cs typeface="+mn-cs"/>
              </a:rPr>
              <a:t> capillary ['</a:t>
            </a:r>
            <a:r>
              <a:rPr lang="en-US" sz="1800" b="0" i="0" kern="1200" dirty="0" err="1">
                <a:solidFill>
                  <a:srgbClr val="000000"/>
                </a:solidFill>
                <a:effectLst/>
                <a:latin typeface="Linux Libertine"/>
                <a:ea typeface="+mn-ea"/>
                <a:cs typeface="+mn-cs"/>
              </a:rPr>
              <a:t>kæpəleri</a:t>
            </a:r>
            <a:r>
              <a:rPr lang="en-US" sz="1800" b="0" i="0" kern="1200" dirty="0">
                <a:solidFill>
                  <a:srgbClr val="000000"/>
                </a:solidFill>
                <a:effectLst/>
                <a:latin typeface="Linux Libertine"/>
                <a:ea typeface="+mn-ea"/>
                <a:cs typeface="+mn-cs"/>
              </a:rPr>
              <a:t>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deoxynucleotide</a:t>
            </a:r>
            <a:r>
              <a:rPr lang="en-US" sz="1800" b="0" i="0" kern="1200" dirty="0">
                <a:solidFill>
                  <a:srgbClr val="000000"/>
                </a:solidFill>
                <a:effectLst/>
                <a:latin typeface="Linux Libertine"/>
                <a:ea typeface="+mn-ea"/>
                <a:cs typeface="+mn-cs"/>
              </a:rPr>
              <a:t>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dirty="0"/>
              <a:t>[</a:t>
            </a:r>
            <a:r>
              <a:rPr lang="en-US" dirty="0" err="1"/>
              <a:t>diːɒksɪn'juːkliːəʊtaɪd</a:t>
            </a:r>
            <a:r>
              <a:rPr lang="en-US" dirty="0"/>
              <a:t>]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dideoxynucleotide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dirty="0"/>
              <a:t>[</a:t>
            </a:r>
            <a:r>
              <a:rPr lang="en-US" dirty="0" err="1"/>
              <a:t>di:diːɒksɪn'juːkliːəʊtaɪd</a:t>
            </a:r>
            <a:r>
              <a:rPr lang="en-US" dirty="0"/>
              <a:t>]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fluorescent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[ˌ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flɔ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ː'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resnt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49EB69-784A-4D20-8099-ED0CD4A6CDE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7508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/>
              <a:t>Channel-based: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offer high precision and low cost at scale. These devices move liquids through a fixed set of channels, so they are single-purpose by nature.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 Liquid handling robots: more general, aiming to emulate a lab technician with robotic arms controlling pipettes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 flexibility at small size and potentially at low cost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Activating electrodes in certain patterns can move, mix, or split droplets anywhere on the chip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579567-9681-4F62-8C6E-CD238758765E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5824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579567-9681-4F62-8C6E-CD238758765E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6035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579567-9681-4F62-8C6E-CD238758765E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528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579567-9681-4F62-8C6E-CD238758765E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5199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FFD242-5A62-4C2E-8264-4D68518538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AB4B6B-D7A9-4763-9730-D642047276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F3F7E1-1455-4B95-87AE-94E9AB52F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C0701-D6DE-4DD3-916D-2BA45C867D56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0B4CEA-2066-4EC5-BF04-315DADBACB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44039B-386C-4B07-AA05-C4A3FCE2A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59B17-617B-4A0B-8814-A4922ED29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06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FB2E6D-C0AD-407E-8AC6-E797809BD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360B94-0DB5-4DEE-9E00-C49D7ADC02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F686AE-5373-4289-A736-8C857CF35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C0701-D6DE-4DD3-916D-2BA45C867D56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94F4E7-9784-439A-AA89-CBDD8657BE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C6FF4C-0DEC-4598-884B-2C91FFEAD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59B17-617B-4A0B-8814-A4922ED29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013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DA61363-6130-4AC3-B66D-A1392C934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D6DF0D-0C18-4E8C-8E79-800C69125A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CB30B8-7606-4338-8A8C-895EEBBEB4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C0701-D6DE-4DD3-916D-2BA45C867D56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BBA156-CF0C-4E5E-852E-B1AD0B9FFB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480842-7201-4EA2-8406-F1AA01AF5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59B17-617B-4A0B-8814-A4922ED29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5859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844549" y="1574800"/>
            <a:ext cx="10502900" cy="4648200"/>
          </a:xfrm>
          <a:prstGeom prst="rect">
            <a:avLst/>
          </a:prstGeom>
        </p:spPr>
        <p:txBody>
          <a:bodyPr anchor="t"/>
          <a:lstStyle>
            <a:lvl1pPr>
              <a:defRPr sz="24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92427288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xfrm>
            <a:off x="844550" y="177800"/>
            <a:ext cx="10502900" cy="88568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dirty="0"/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26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31378D1-9F82-594D-B372-E383F67F604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44550" y="1063488"/>
            <a:ext cx="10502900" cy="3175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dirty="0">
                <a:latin typeface="+mj-lt"/>
              </a:rPr>
              <a:t>Subtitle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6720153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lumn with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844549" y="1759226"/>
            <a:ext cx="5114425" cy="4463774"/>
          </a:xfrm>
          <a:prstGeom prst="rect">
            <a:avLst/>
          </a:prstGeom>
        </p:spPr>
        <p:txBody>
          <a:bodyPr anchor="t"/>
          <a:lstStyle>
            <a:lvl1pPr>
              <a:defRPr sz="24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" name="Body Level One…">
            <a:extLst>
              <a:ext uri="{FF2B5EF4-FFF2-40B4-BE49-F238E27FC236}">
                <a16:creationId xmlns:a16="http://schemas.microsoft.com/office/drawing/2014/main" id="{5DFAA3AA-EA95-5D41-8839-DE6BE67725A4}"/>
              </a:ext>
            </a:extLst>
          </p:cNvPr>
          <p:cNvSpPr txBox="1">
            <a:spLocks noGrp="1"/>
          </p:cNvSpPr>
          <p:nvPr>
            <p:ph type="body" idx="10" hasCustomPrompt="1"/>
          </p:nvPr>
        </p:nvSpPr>
        <p:spPr>
          <a:xfrm>
            <a:off x="6226677" y="1759226"/>
            <a:ext cx="5116419" cy="4463774"/>
          </a:xfrm>
          <a:prstGeom prst="rect">
            <a:avLst/>
          </a:prstGeom>
        </p:spPr>
        <p:txBody>
          <a:bodyPr anchor="t"/>
          <a:lstStyle>
            <a:lvl1pPr>
              <a:defRPr sz="24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A73770-C7E8-4247-AE5C-07CBFE79F25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9287" y="1409976"/>
            <a:ext cx="5119687" cy="349250"/>
          </a:xfrm>
        </p:spPr>
        <p:txBody>
          <a:bodyPr/>
          <a:lstStyle>
            <a:lvl1pPr marL="0" indent="0">
              <a:buNone/>
              <a:defRPr b="1"/>
            </a:lvl1pPr>
            <a:lvl2pPr marL="317500" indent="0">
              <a:buNone/>
              <a:defRPr/>
            </a:lvl2pPr>
            <a:lvl3pPr marL="635000" indent="0">
              <a:buNone/>
              <a:defRPr/>
            </a:lvl3pPr>
            <a:lvl4pPr marL="952500" indent="0">
              <a:buNone/>
              <a:defRPr/>
            </a:lvl4pPr>
            <a:lvl5pPr marL="1270000" indent="0">
              <a:buNone/>
              <a:defRPr/>
            </a:lvl5pPr>
          </a:lstStyle>
          <a:p>
            <a:pPr lvl="0"/>
            <a:r>
              <a:rPr lang="en-US" dirty="0"/>
              <a:t>Column Header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B6359661-FEBB-3841-BCD2-6D15779FD3F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23409" y="1409976"/>
            <a:ext cx="5119687" cy="349250"/>
          </a:xfrm>
        </p:spPr>
        <p:txBody>
          <a:bodyPr/>
          <a:lstStyle>
            <a:lvl1pPr marL="0" indent="0">
              <a:buNone/>
              <a:defRPr b="1"/>
            </a:lvl1pPr>
            <a:lvl2pPr marL="317500" indent="0">
              <a:buNone/>
              <a:defRPr/>
            </a:lvl2pPr>
            <a:lvl3pPr marL="635000" indent="0">
              <a:buNone/>
              <a:defRPr/>
            </a:lvl3pPr>
            <a:lvl4pPr marL="952500" indent="0">
              <a:buNone/>
              <a:defRPr/>
            </a:lvl4pPr>
            <a:lvl5pPr marL="1270000" indent="0">
              <a:buNone/>
              <a:defRPr/>
            </a:lvl5pPr>
          </a:lstStyle>
          <a:p>
            <a:pPr lvl="0"/>
            <a:r>
              <a:rPr lang="en-US" dirty="0"/>
              <a:t>Column Header</a:t>
            </a:r>
          </a:p>
        </p:txBody>
      </p:sp>
    </p:spTree>
    <p:extLst>
      <p:ext uri="{BB962C8B-B14F-4D97-AF65-F5344CB8AC3E}">
        <p14:creationId xmlns:p14="http://schemas.microsoft.com/office/powerpoint/2010/main" val="2364197353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844549" y="1574800"/>
            <a:ext cx="5114425" cy="4648200"/>
          </a:xfrm>
          <a:prstGeom prst="rect">
            <a:avLst/>
          </a:prstGeom>
        </p:spPr>
        <p:txBody>
          <a:bodyPr anchor="t"/>
          <a:lstStyle>
            <a:lvl1pPr>
              <a:defRPr sz="24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" name="Body Level One…">
            <a:extLst>
              <a:ext uri="{FF2B5EF4-FFF2-40B4-BE49-F238E27FC236}">
                <a16:creationId xmlns:a16="http://schemas.microsoft.com/office/drawing/2014/main" id="{5DFAA3AA-EA95-5D41-8839-DE6BE67725A4}"/>
              </a:ext>
            </a:extLst>
          </p:cNvPr>
          <p:cNvSpPr txBox="1">
            <a:spLocks noGrp="1"/>
          </p:cNvSpPr>
          <p:nvPr>
            <p:ph type="body" idx="10" hasCustomPrompt="1"/>
          </p:nvPr>
        </p:nvSpPr>
        <p:spPr>
          <a:xfrm>
            <a:off x="6226677" y="1574800"/>
            <a:ext cx="5116419" cy="4648200"/>
          </a:xfrm>
          <a:prstGeom prst="rect">
            <a:avLst/>
          </a:prstGeom>
        </p:spPr>
        <p:txBody>
          <a:bodyPr anchor="t"/>
          <a:lstStyle>
            <a:lvl1pPr>
              <a:defRPr sz="24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142189776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3422AC-4608-423A-BDE2-1D824B277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313B0C-BED7-4682-8070-9094E5FCFC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5D85D0-8F7A-4DF8-84A4-1B519BE762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C0701-D6DE-4DD3-916D-2BA45C867D56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85CD10-102C-44C2-914C-F62FA12BA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FEA909-54F8-4619-9B8D-5CB588C34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59B17-617B-4A0B-8814-A4922ED29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57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D73B06-740E-42A0-ADCE-16D3071BDA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4E2C99-84C5-43F3-B2AC-F21304383C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1224FC-71C4-47B8-9314-F0427F1C94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C0701-D6DE-4DD3-916D-2BA45C867D56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E560D1-2F56-4605-A1F7-3A514C760E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4AFC1A-11BC-4537-A014-2175F17059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59B17-617B-4A0B-8814-A4922ED29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8D82AD-B56A-4366-BBDD-9190463C4D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9BF2C8-986F-4DA5-8941-8AE4BEEAA9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76D79B-0F1F-4611-AB96-B348528EDB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3F65CE-C9E4-4852-B12B-C0802864AA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C0701-D6DE-4DD3-916D-2BA45C867D56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F1C226-52C8-4C49-8492-4F63F00E80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6EAA5C-0EA3-4F52-92B9-21D5D3869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59B17-617B-4A0B-8814-A4922ED29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593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1FE77-86B6-46D4-9CE9-A77DD6B52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DEFACE-F158-4F80-9660-62FA4B619B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D2BDC7-0717-4412-B62D-AFDE1AB963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CA0628-44EB-49EF-B9C9-4F5419AF40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C561A66-E924-4D0D-BAC1-593EC2412E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8910314-45D7-4AEE-8F39-6ED4AD796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C0701-D6DE-4DD3-916D-2BA45C867D56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DE5954B-0D83-49A5-B7DC-60FD3FF72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DEBF642-7A93-4B26-B755-00DEDFC03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59B17-617B-4A0B-8814-A4922ED29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260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7ECF07-6251-47FA-A349-2280CA561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BB50B5-F541-4329-B10A-47C7EE8F78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C0701-D6DE-4DD3-916D-2BA45C867D56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81E775-20FB-4732-AF1D-411C76CA2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34D366-E817-47AD-B957-29D54CAD1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59B17-617B-4A0B-8814-A4922ED29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618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9B0FEF-51B8-4157-9CCF-285D148870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C0701-D6DE-4DD3-916D-2BA45C867D56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E20BEA-DA9A-45B7-9721-D6CCC311A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F704CB-AA64-4716-9F3A-52AD5647E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59B17-617B-4A0B-8814-A4922ED29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000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301BCE-C95F-4687-9570-BD5BDAE03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1C5399-7764-4094-BFF3-AAEF48E23C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602290-B9C7-4AE8-8B15-D466745257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604DD2-39F5-4414-AA55-2509AC71D5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C0701-D6DE-4DD3-916D-2BA45C867D56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3DB159-4C93-458F-BD2C-A7CB1DFE5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424AE4-B30D-42D2-8FF5-3D6FA63484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59B17-617B-4A0B-8814-A4922ED29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9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59ACBF-6F85-476A-AB49-EA0E88F09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4B7709A-4078-41B2-BB9D-ABB11FFAC5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467596-1858-4634-94F4-2863A5F73C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2290B1-E06F-421F-8115-5F3C321C1B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C0701-D6DE-4DD3-916D-2BA45C867D56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8A8ECE-6197-4CC1-81BF-3129AEB65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9FE35F-4E5E-45B5-8179-A882964A6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59B17-617B-4A0B-8814-A4922ED29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6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593680A-789D-47D9-BD56-9CD6BEA8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3F89AA-34A8-42C0-A876-1184D074C0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7A3C83-C7E1-41B4-8831-3A83C61043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0C0701-D6DE-4DD3-916D-2BA45C867D56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AC9DD6-06E3-4178-8CF6-9B10698BE8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0D5093-737F-4A95-9892-44D0F4EB88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C59B17-617B-4A0B-8814-A4922ED29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986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3" r:id="rId14"/>
    <p:sldLayoutId id="2147483664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patentimages.storage.googleapis.com/34/ce/6b/21fc9150a93517/US5795782.pdf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2.xml"/><Relationship Id="rId1" Type="http://schemas.openxmlformats.org/officeDocument/2006/relationships/video" Target="https://www.youtube.com/embed/rD5uNAMbDaQ?start=133&amp;feature=oembed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Polymerase_chain_reaction" TargetMode="External"/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3XPAp6dgl14" TargetMode="External"/><Relationship Id="rId2" Type="http://schemas.openxmlformats.org/officeDocument/2006/relationships/hyperlink" Target="https://www.youtube.com/watch?v=rD5uNAMbDaQ" TargetMode="Externa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www.youtube.com/watch?v=tlVbf5fXhp4" TargetMode="External"/><Relationship Id="rId4" Type="http://schemas.openxmlformats.org/officeDocument/2006/relationships/hyperlink" Target="https://www.youtube.com/watch?v=ONGdehkB8jU" TargetMode="Externa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uwiINEcYXLQ&amp;list=PL_T9xA0eFRMdxHuQwkhLoa5No-wTSx3Tc&amp;index=14&amp;t=0s" TargetMode="Externa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5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hare.net/zemasa/fountain-codes" TargetMode="External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3CEFEE-C6D9-4127-B04A-7EACF3410E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655762"/>
          </a:xfrm>
        </p:spPr>
        <p:txBody>
          <a:bodyPr/>
          <a:lstStyle/>
          <a:p>
            <a:r>
              <a:rPr lang="en-US" dirty="0"/>
              <a:t>DNA Storage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89862A-C7FC-4AF0-B6D9-38C171952C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79876"/>
            <a:ext cx="9144000" cy="582035"/>
          </a:xfrm>
        </p:spPr>
        <p:txBody>
          <a:bodyPr/>
          <a:lstStyle/>
          <a:p>
            <a:r>
              <a:rPr lang="en-US" dirty="0"/>
              <a:t>04/30/2020</a:t>
            </a:r>
          </a:p>
        </p:txBody>
      </p:sp>
    </p:spTree>
    <p:extLst>
      <p:ext uri="{BB962C8B-B14F-4D97-AF65-F5344CB8AC3E}">
        <p14:creationId xmlns:p14="http://schemas.microsoft.com/office/powerpoint/2010/main" val="13313039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6029DE8-CE2E-FD48-BBF9-98FAC91BB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DNA Storage: Synthesis / Sequencing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CA4A9CD-3ECB-B94E-ABF2-328A614B1F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Synthesis</a:t>
            </a:r>
          </a:p>
          <a:p>
            <a:pPr lvl="1"/>
            <a:r>
              <a:rPr lang="en-US" dirty="0"/>
              <a:t>oligonucleotide arrays</a:t>
            </a:r>
          </a:p>
          <a:p>
            <a:pPr lvl="1"/>
            <a:r>
              <a:rPr lang="en-US" dirty="0"/>
              <a:t>large libraries of DNA strands in parallel</a:t>
            </a:r>
          </a:p>
          <a:p>
            <a:r>
              <a:rPr lang="en-US" dirty="0"/>
              <a:t>Sequencing</a:t>
            </a:r>
          </a:p>
          <a:p>
            <a:pPr lvl="1"/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gen: division of a long DNA strand</a:t>
            </a:r>
          </a:p>
          <a:p>
            <a:pPr lvl="1"/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gen: fluorescence-based detection and automated analysis</a:t>
            </a:r>
          </a:p>
          <a:p>
            <a:pPr lvl="2"/>
            <a:r>
              <a:rPr lang="en-US" dirty="0"/>
              <a:t>require DNA template amplification -&gt; error</a:t>
            </a:r>
          </a:p>
          <a:p>
            <a:pPr lvl="1"/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gen: nanopore sequencing</a:t>
            </a:r>
          </a:p>
          <a:p>
            <a:pPr lvl="2"/>
            <a:r>
              <a:rPr lang="en-US" dirty="0"/>
              <a:t>Real-time, single-molecule sequencing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E35152EC-20FF-7941-8B71-39A86E1023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965513" y="1600200"/>
            <a:ext cx="3873500" cy="45974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6933B5B-E05B-CE44-9DBB-22F3BFF89901}"/>
              </a:ext>
            </a:extLst>
          </p:cNvPr>
          <p:cNvSpPr txBox="1"/>
          <p:nvPr/>
        </p:nvSpPr>
        <p:spPr>
          <a:xfrm>
            <a:off x="5416270" y="6356454"/>
            <a:ext cx="5934317" cy="24109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defTabSz="825500"/>
            <a:r>
              <a:rPr kumimoji="0" lang="en-US" sz="9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Nanopore Sequencing: </a:t>
            </a:r>
            <a:r>
              <a:rPr lang="en-US" sz="900" b="0" dirty="0">
                <a:hlinkClick r:id="rId3"/>
              </a:rPr>
              <a:t>https://patentimages.storage.googleapis.com/34/ce/6b/21fc9150a93517/US5795782.pdf</a:t>
            </a:r>
            <a:endParaRPr kumimoji="0" lang="en-US" sz="9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233887947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DB070-443C-734B-99B7-DB5ADE161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501" y="160731"/>
            <a:ext cx="10515600" cy="710640"/>
          </a:xfrm>
        </p:spPr>
        <p:txBody>
          <a:bodyPr/>
          <a:lstStyle/>
          <a:p>
            <a:r>
              <a:rPr lang="en-US" dirty="0"/>
              <a:t>DNA Synthesize</a:t>
            </a:r>
          </a:p>
        </p:txBody>
      </p:sp>
      <p:pic>
        <p:nvPicPr>
          <p:cNvPr id="10" name="Online Media 9" descr="Synthetic Biology Explained">
            <a:hlinkClick r:id="" action="ppaction://media"/>
            <a:extLst>
              <a:ext uri="{FF2B5EF4-FFF2-40B4-BE49-F238E27FC236}">
                <a16:creationId xmlns:a16="http://schemas.microsoft.com/office/drawing/2014/main" id="{ED96CD8A-D5DE-7A4C-BBDA-3A56AEA6AD9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83167" y="1275155"/>
            <a:ext cx="9025666" cy="5076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91786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D9689F96-C07B-4A4A-BF0D-B4B66B13F1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7263" y="0"/>
            <a:ext cx="99647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7D1D4CE-F681-4562-93F8-93563BAB5E98}"/>
              </a:ext>
            </a:extLst>
          </p:cNvPr>
          <p:cNvSpPr/>
          <p:nvPr/>
        </p:nvSpPr>
        <p:spPr>
          <a:xfrm>
            <a:off x="85868" y="150152"/>
            <a:ext cx="20874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i="0" dirty="0">
                <a:solidFill>
                  <a:srgbClr val="000000"/>
                </a:solidFill>
                <a:effectLst/>
                <a:latin typeface="Linux Libertine"/>
              </a:rPr>
              <a:t>Sanger sequencing:</a:t>
            </a:r>
          </a:p>
        </p:txBody>
      </p:sp>
    </p:spTree>
    <p:extLst>
      <p:ext uri="{BB962C8B-B14F-4D97-AF65-F5344CB8AC3E}">
        <p14:creationId xmlns:p14="http://schemas.microsoft.com/office/powerpoint/2010/main" val="148956979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A7906F5-5C40-C34C-894F-AC224086D5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Limitations of DNA Synthesis/Sequencing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9F6BD7-8FF8-E048-BF68-48FEC90CB8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Data layout and random access</a:t>
            </a:r>
          </a:p>
          <a:p>
            <a:pPr lvl="1"/>
            <a:r>
              <a:rPr lang="en-US" dirty="0"/>
              <a:t>Max oligo </a:t>
            </a:r>
            <a:r>
              <a:rPr lang="en-US" b="1" dirty="0"/>
              <a:t>length</a:t>
            </a:r>
            <a:r>
              <a:rPr lang="en-US" dirty="0"/>
              <a:t>: ranges from a few hundred to a few thousand nucleotides at best.</a:t>
            </a:r>
          </a:p>
          <a:p>
            <a:pPr lvl="1"/>
            <a:r>
              <a:rPr lang="en-US" b="1" dirty="0"/>
              <a:t>No logical addressing </a:t>
            </a:r>
            <a:r>
              <a:rPr lang="en-US" dirty="0"/>
              <a:t>like block-based disk and tape. Address should be encoded along</a:t>
            </a:r>
          </a:p>
          <a:p>
            <a:r>
              <a:rPr lang="en-US" dirty="0"/>
              <a:t>Synthesis &amp; sequencing errors</a:t>
            </a:r>
          </a:p>
          <a:p>
            <a:pPr lvl="1"/>
            <a:r>
              <a:rPr lang="en-US" dirty="0"/>
              <a:t>Synthesis: longer oligo more errors and truncated by products</a:t>
            </a:r>
          </a:p>
          <a:p>
            <a:pPr lvl="1"/>
            <a:r>
              <a:rPr lang="en-US" dirty="0"/>
              <a:t>Sequencing: short-read -&gt; more substitution errors; long-read inserts or deletes spurious nucleotides.</a:t>
            </a:r>
          </a:p>
          <a:p>
            <a:pPr lvl="1"/>
            <a:r>
              <a:rPr lang="en-US" dirty="0"/>
              <a:t>Error correction code is necessary</a:t>
            </a:r>
          </a:p>
        </p:txBody>
      </p:sp>
    </p:spTree>
    <p:extLst>
      <p:ext uri="{BB962C8B-B14F-4D97-AF65-F5344CB8AC3E}">
        <p14:creationId xmlns:p14="http://schemas.microsoft.com/office/powerpoint/2010/main" val="1813128583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E2080E-1178-7640-B3BF-F7B734DF3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56296"/>
            <a:ext cx="12382052" cy="1594609"/>
          </a:xfrm>
        </p:spPr>
        <p:txBody>
          <a:bodyPr/>
          <a:lstStyle/>
          <a:p>
            <a:r>
              <a:rPr lang="en-US" dirty="0"/>
              <a:t>A DNA-Based Archival Storage System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48CB49-9332-C34C-8D3D-C8760711ABE2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792181" y="2739644"/>
            <a:ext cx="10414000" cy="1594609"/>
          </a:xfrm>
        </p:spPr>
        <p:txBody>
          <a:bodyPr>
            <a:normAutofit/>
          </a:bodyPr>
          <a:lstStyle/>
          <a:p>
            <a:r>
              <a:rPr lang="en-US" sz="1600" dirty="0"/>
              <a:t>James </a:t>
            </a:r>
            <a:r>
              <a:rPr lang="en-US" sz="1600" dirty="0" err="1"/>
              <a:t>Bornholt</a:t>
            </a:r>
            <a:r>
              <a:rPr lang="en-US" sz="1600" dirty="0"/>
              <a:t>† Randolph Lopez† Douglas M. </a:t>
            </a:r>
            <a:r>
              <a:rPr lang="en-US" sz="1600" dirty="0" err="1"/>
              <a:t>Carmean</a:t>
            </a:r>
            <a:r>
              <a:rPr lang="en-US" sz="1600" dirty="0"/>
              <a:t>‡</a:t>
            </a:r>
          </a:p>
          <a:p>
            <a:r>
              <a:rPr lang="en-US" sz="1600" dirty="0"/>
              <a:t>Luis </a:t>
            </a:r>
            <a:r>
              <a:rPr lang="en-US" sz="1600" dirty="0" err="1"/>
              <a:t>Ceze</a:t>
            </a:r>
            <a:r>
              <a:rPr lang="en-US" sz="1600" dirty="0"/>
              <a:t>† Georg Seelig† Karin Strauss‡</a:t>
            </a:r>
          </a:p>
          <a:p>
            <a:r>
              <a:rPr lang="en-US" sz="1600" dirty="0"/>
              <a:t>† University of Washington ‡ Microsoft Research</a:t>
            </a:r>
          </a:p>
          <a:p>
            <a:r>
              <a:rPr lang="en-US" sz="1600" dirty="0"/>
              <a:t>ASPLOS’16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8A316C-3E7E-EE42-A479-D4148A892947}"/>
              </a:ext>
            </a:extLst>
          </p:cNvPr>
          <p:cNvSpPr txBox="1"/>
          <p:nvPr/>
        </p:nvSpPr>
        <p:spPr>
          <a:xfrm>
            <a:off x="3677975" y="4722992"/>
            <a:ext cx="4642412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Presented by: </a:t>
            </a:r>
            <a:r>
              <a:rPr kumimoji="0" lang="en-US" sz="16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Fenggang</a:t>
            </a:r>
            <a:r>
              <a:rPr kumimoji="0" lang="en-US" sz="1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 Wu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 b="0" dirty="0"/>
              <a:t>7/12/2019</a:t>
            </a:r>
            <a:endParaRPr kumimoji="0" lang="en-US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1773180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33ACA2D-DDBC-7943-BE86-808077ABDB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Executive Summary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8DBD35A-8ADC-5347-AB77-42C61E691A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Context</a:t>
            </a:r>
            <a:r>
              <a:rPr lang="en-US" dirty="0"/>
              <a:t>: the exponential growth rate easily exceeds our ability to store it.</a:t>
            </a:r>
          </a:p>
          <a:p>
            <a:r>
              <a:rPr lang="en-US" b="1" dirty="0"/>
              <a:t>Opportunity</a:t>
            </a:r>
            <a:r>
              <a:rPr lang="en-US" dirty="0"/>
              <a:t>: DNA is extremely dense and long lasting.</a:t>
            </a:r>
          </a:p>
          <a:p>
            <a:r>
              <a:rPr lang="en-US" b="1" dirty="0"/>
              <a:t>Problem</a:t>
            </a:r>
            <a:r>
              <a:rPr lang="en-US" dirty="0"/>
              <a:t>: How to store and retrieve data based on DNA?</a:t>
            </a:r>
          </a:p>
          <a:p>
            <a:r>
              <a:rPr lang="en-US" b="1" dirty="0"/>
              <a:t>Solution</a:t>
            </a:r>
            <a:r>
              <a:rPr lang="en-US" dirty="0"/>
              <a:t>: DNA-based archival storage system</a:t>
            </a:r>
          </a:p>
          <a:p>
            <a:pPr lvl="1"/>
            <a:r>
              <a:rPr lang="en-US" dirty="0"/>
              <a:t>Key-value store. Random access.</a:t>
            </a:r>
          </a:p>
          <a:p>
            <a:pPr lvl="1"/>
            <a:r>
              <a:rPr lang="en-US" dirty="0"/>
              <a:t>Evaluations using wet lab experiment and simulation.</a:t>
            </a:r>
          </a:p>
          <a:p>
            <a:pPr lvl="1"/>
            <a:r>
              <a:rPr lang="en-US" dirty="0"/>
              <a:t>Demonstrate feasibility, random access, and robustness.</a:t>
            </a:r>
          </a:p>
        </p:txBody>
      </p:sp>
    </p:spTree>
    <p:extLst>
      <p:ext uri="{BB962C8B-B14F-4D97-AF65-F5344CB8AC3E}">
        <p14:creationId xmlns:p14="http://schemas.microsoft.com/office/powerpoint/2010/main" val="2056417542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E15B8C0-1B41-1143-983B-2268A6FD0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74FD3CD-65ED-4C4B-BAB1-22D55C4F28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14450"/>
            <a:ext cx="11277600" cy="422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014958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5C4167-258A-E04B-80A7-54680575D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74C46C-C22E-8C40-AB2D-F259526BDC6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DNA Basics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36209E-D858-2F42-949A-D2D1FCA018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6918" y="1715114"/>
            <a:ext cx="6286766" cy="469534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0C62FDE-5431-0C47-B966-2BDAA2F6BC89}"/>
              </a:ext>
            </a:extLst>
          </p:cNvPr>
          <p:cNvSpPr/>
          <p:nvPr/>
        </p:nvSpPr>
        <p:spPr>
          <a:xfrm>
            <a:off x="6201478" y="5877067"/>
            <a:ext cx="6096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b="0" dirty="0"/>
              <a:t>https://</a:t>
            </a:r>
            <a:r>
              <a:rPr lang="en-US" sz="1100" b="0" dirty="0" err="1"/>
              <a:t>www.genome.gov</a:t>
            </a:r>
            <a:r>
              <a:rPr lang="en-US" sz="1100" b="0" dirty="0"/>
              <a:t>/Pages/Education/Modules/</a:t>
            </a:r>
            <a:r>
              <a:rPr lang="en-US" sz="1100" b="0" dirty="0" err="1"/>
              <a:t>BasicsPresentation.pdf</a:t>
            </a:r>
            <a:endParaRPr lang="en-US" sz="1100" b="0" dirty="0"/>
          </a:p>
        </p:txBody>
      </p:sp>
    </p:spTree>
    <p:extLst>
      <p:ext uri="{BB962C8B-B14F-4D97-AF65-F5344CB8AC3E}">
        <p14:creationId xmlns:p14="http://schemas.microsoft.com/office/powerpoint/2010/main" val="987407854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EE4D88-8409-DB46-AB83-35C4DEA7C3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78C771-B704-3E44-AD7C-D2272786B6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PCR: a method for exponentially amplifying the concentration of selected sequences of DNA within a pool.</a:t>
            </a:r>
          </a:p>
          <a:p>
            <a:r>
              <a:rPr lang="en-US" dirty="0"/>
              <a:t>Primers: The DNA sequencing primers are short synthetic strands that define the beginning and end of the region to be amplified.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8E2ACB-C5E1-AA45-B8A0-2BAC18F5773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PCR: polymerase chain reaction</a:t>
            </a:r>
          </a:p>
        </p:txBody>
      </p:sp>
    </p:spTree>
    <p:extLst>
      <p:ext uri="{BB962C8B-B14F-4D97-AF65-F5344CB8AC3E}">
        <p14:creationId xmlns:p14="http://schemas.microsoft.com/office/powerpoint/2010/main" val="3540374207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302691A-E772-6049-AB3D-7C42929EF4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29" y="282742"/>
            <a:ext cx="12092071" cy="629251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41A4C28-C5A9-4348-872B-C319928808CB}"/>
              </a:ext>
            </a:extLst>
          </p:cNvPr>
          <p:cNvSpPr/>
          <p:nvPr/>
        </p:nvSpPr>
        <p:spPr>
          <a:xfrm>
            <a:off x="3701043" y="6033698"/>
            <a:ext cx="5030544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dirty="0">
                <a:hlinkClick r:id="rId3"/>
              </a:rPr>
              <a:t>https://en.wikipedia.org/wiki/Polymerase_chain_reaction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416925121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47C8CA-E7C8-40A2-8C17-2D38207E3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3453"/>
            <a:ext cx="10515600" cy="891020"/>
          </a:xfrm>
        </p:spPr>
        <p:txBody>
          <a:bodyPr/>
          <a:lstStyle/>
          <a:p>
            <a:r>
              <a:rPr lang="en-US" dirty="0"/>
              <a:t>Outlines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CC96E6-FE19-451C-8D44-FBE9AEE4AE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56747"/>
            <a:ext cx="10515600" cy="3544505"/>
          </a:xfrm>
        </p:spPr>
        <p:txBody>
          <a:bodyPr/>
          <a:lstStyle/>
          <a:p>
            <a:r>
              <a:rPr lang="en-US" dirty="0"/>
              <a:t>DNA storage overall structure</a:t>
            </a:r>
          </a:p>
          <a:p>
            <a:r>
              <a:rPr lang="en-US" dirty="0"/>
              <a:t>Encode/ECC code</a:t>
            </a:r>
          </a:p>
          <a:p>
            <a:r>
              <a:rPr lang="en-US" dirty="0"/>
              <a:t>Basic operations: synthesis and sequencing</a:t>
            </a:r>
          </a:p>
          <a:p>
            <a:r>
              <a:rPr lang="en-US" dirty="0"/>
              <a:t>Some existing works for DNA storage:</a:t>
            </a:r>
          </a:p>
          <a:p>
            <a:pPr lvl="1"/>
            <a:r>
              <a:rPr lang="en-US" dirty="0"/>
              <a:t>DNA archive storage system</a:t>
            </a:r>
          </a:p>
          <a:p>
            <a:pPr lvl="1"/>
            <a:r>
              <a:rPr lang="en-US" dirty="0" err="1"/>
              <a:t>OligoArchive</a:t>
            </a:r>
            <a:r>
              <a:rPr lang="en-US" dirty="0"/>
              <a:t> for database system</a:t>
            </a:r>
          </a:p>
          <a:p>
            <a:pPr lvl="1"/>
            <a:r>
              <a:rPr lang="en-US" dirty="0"/>
              <a:t>Puddle: A Dynamic, Error-Correcting, Full-Stack Microfluidics Platform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23205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7F528-B4AD-3243-843B-451D9A6B7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3BE7E7-8228-5A4B-8463-84D53D543E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Arbitrary single-strand DNA sequences can be synthesized chemically, nucleotide by nucleotide.</a:t>
            </a:r>
          </a:p>
          <a:p>
            <a:r>
              <a:rPr lang="en-US" dirty="0"/>
              <a:t>Synthesizing error limits the size of the oligonucleotides (&lt; 200 nucleotides).</a:t>
            </a:r>
          </a:p>
          <a:p>
            <a:pPr lvl="1"/>
            <a:r>
              <a:rPr lang="en-US" dirty="0"/>
              <a:t>truncated byproducts</a:t>
            </a:r>
          </a:p>
          <a:p>
            <a:r>
              <a:rPr lang="en-US" dirty="0"/>
              <a:t>Parallel synthesize: 10^5 different oligonucleotides.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AD65A6-9C62-6B42-9F25-706C645B38D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DNA Synthesis</a:t>
            </a:r>
          </a:p>
        </p:txBody>
      </p:sp>
    </p:spTree>
    <p:extLst>
      <p:ext uri="{BB962C8B-B14F-4D97-AF65-F5344CB8AC3E}">
        <p14:creationId xmlns:p14="http://schemas.microsoft.com/office/powerpoint/2010/main" val="818708715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0E11C-91D4-8346-AE43-64CCC2BC8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B84525-05EA-2149-8F1A-1F0886059C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DNA strand of interest serves as a template for PCR.</a:t>
            </a:r>
          </a:p>
          <a:p>
            <a:r>
              <a:rPr lang="en-US" dirty="0"/>
              <a:t>Fluorescent nucleotides are used during this synthesis process.</a:t>
            </a:r>
          </a:p>
          <a:p>
            <a:r>
              <a:rPr lang="en-US" dirty="0"/>
              <a:t>Read out the complement sequence optically.</a:t>
            </a:r>
          </a:p>
          <a:p>
            <a:pPr lvl="1"/>
            <a:r>
              <a:rPr lang="en-US" dirty="0"/>
              <a:t>Read error. (~1%)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2F80D6-9E9C-4641-9D19-DE8C48CF927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DNA sequencing</a:t>
            </a:r>
          </a:p>
        </p:txBody>
      </p:sp>
    </p:spTree>
    <p:extLst>
      <p:ext uri="{BB962C8B-B14F-4D97-AF65-F5344CB8AC3E}">
        <p14:creationId xmlns:p14="http://schemas.microsoft.com/office/powerpoint/2010/main" val="666637770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3423D3-F642-4949-A527-E35DD03AB5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 DNA Storage System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34E91B-6059-1447-93B2-BE84E2B2E5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Very </a:t>
            </a:r>
            <a:r>
              <a:rPr lang="en-US" b="1" dirty="0"/>
              <a:t>dense</a:t>
            </a:r>
            <a:r>
              <a:rPr lang="en-US" dirty="0"/>
              <a:t> and </a:t>
            </a:r>
            <a:r>
              <a:rPr lang="en-US" b="1" dirty="0"/>
              <a:t>durable</a:t>
            </a:r>
            <a:r>
              <a:rPr lang="en-US" dirty="0"/>
              <a:t> archival storage with access times of many hours to days.</a:t>
            </a:r>
          </a:p>
          <a:p>
            <a:r>
              <a:rPr lang="en-US" dirty="0"/>
              <a:t>DNA synthesis and sequencing can be made arbitrarily </a:t>
            </a:r>
            <a:r>
              <a:rPr lang="en-US" b="1" dirty="0"/>
              <a:t>parallel</a:t>
            </a:r>
            <a:r>
              <a:rPr lang="en-US" dirty="0"/>
              <a:t>, making the necessary read and write </a:t>
            </a:r>
            <a:r>
              <a:rPr lang="en-US" b="1" dirty="0"/>
              <a:t>bandwidths</a:t>
            </a:r>
            <a:r>
              <a:rPr lang="en-US" dirty="0"/>
              <a:t> attainable.</a:t>
            </a:r>
          </a:p>
        </p:txBody>
      </p:sp>
    </p:spTree>
    <p:extLst>
      <p:ext uri="{BB962C8B-B14F-4D97-AF65-F5344CB8AC3E}">
        <p14:creationId xmlns:p14="http://schemas.microsoft.com/office/powerpoint/2010/main" val="3714541116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0C0D82-75F3-D744-994E-C25C525CC0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EC3F07-A8DC-E74D-914F-F0AE4A64EC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4549" y="1574800"/>
            <a:ext cx="10844784" cy="1617849"/>
          </a:xfrm>
        </p:spPr>
        <p:txBody>
          <a:bodyPr>
            <a:normAutofit/>
          </a:bodyPr>
          <a:lstStyle/>
          <a:p>
            <a:r>
              <a:rPr lang="en-US" b="1" dirty="0"/>
              <a:t>basic unit</a:t>
            </a:r>
            <a:r>
              <a:rPr lang="en-US" dirty="0"/>
              <a:t>: DNA strand that is roughly 100-200 nucleotides long, capable of storing 50-100 bits total.</a:t>
            </a:r>
          </a:p>
          <a:p>
            <a:r>
              <a:rPr lang="en-US" b="1" dirty="0"/>
              <a:t>data object</a:t>
            </a:r>
            <a:r>
              <a:rPr lang="en-US" dirty="0"/>
              <a:t>: maps to a very large number of DNA strands.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F771087-BDFF-134C-8A92-067509D863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6736" y="3108428"/>
            <a:ext cx="5593334" cy="3030351"/>
          </a:xfrm>
          <a:prstGeom prst="rect">
            <a:avLst/>
          </a:prstGeom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EF6B29C0-5442-3542-B1FE-464B9425C093}"/>
              </a:ext>
            </a:extLst>
          </p:cNvPr>
          <p:cNvSpPr txBox="1">
            <a:spLocks/>
          </p:cNvSpPr>
          <p:nvPr/>
        </p:nvSpPr>
        <p:spPr>
          <a:xfrm>
            <a:off x="359275" y="3429000"/>
            <a:ext cx="6017461" cy="30303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t">
            <a:normAutofit/>
          </a:bodyPr>
          <a:lstStyle>
            <a:lvl1pPr marL="317500" marR="0" indent="-317500" algn="l" defTabSz="41275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635000" marR="0" indent="-317500" algn="l" defTabSz="41275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952500" marR="0" indent="-317500" algn="l" defTabSz="41275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270000" marR="0" indent="-317500" algn="l" defTabSz="41275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1587500" marR="0" indent="-317500" algn="l" defTabSz="41275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1905000" marR="0" indent="-317500" algn="l" defTabSz="41275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6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2222500" marR="0" indent="-317500" algn="l" defTabSz="41275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6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2540000" marR="0" indent="-317500" algn="l" defTabSz="41275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6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2857500" marR="0" indent="-317500" algn="l" defTabSz="41275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6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hangingPunct="1"/>
            <a:r>
              <a:rPr lang="en-US" dirty="0"/>
              <a:t>The DNA strands will be stored in </a:t>
            </a:r>
            <a:r>
              <a:rPr lang="en-US" b="1" dirty="0"/>
              <a:t>pools</a:t>
            </a:r>
          </a:p>
          <a:p>
            <a:pPr lvl="1" hangingPunct="1"/>
            <a:r>
              <a:rPr lang="en-US" dirty="0"/>
              <a:t>stochastic spatial organization</a:t>
            </a:r>
          </a:p>
          <a:p>
            <a:pPr lvl="1" hangingPunct="1"/>
            <a:r>
              <a:rPr lang="en-US" dirty="0"/>
              <a:t>structured addressing: impossible</a:t>
            </a:r>
          </a:p>
          <a:p>
            <a:pPr lvl="1" hangingPunct="1"/>
            <a:r>
              <a:rPr lang="en-US" dirty="0"/>
              <a:t>address: embedded into the data stored in a strand</a:t>
            </a:r>
          </a:p>
        </p:txBody>
      </p:sp>
    </p:spTree>
    <p:extLst>
      <p:ext uri="{BB962C8B-B14F-4D97-AF65-F5344CB8AC3E}">
        <p14:creationId xmlns:p14="http://schemas.microsoft.com/office/powerpoint/2010/main" val="3351521450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D2B48C-3B03-8B47-8337-35EA2724C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Interface and Addressing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AB336A-DC39-DB4E-951F-5F43553CB7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Object Store: Put(key, value) / Get(key).</a:t>
            </a:r>
          </a:p>
          <a:p>
            <a:r>
              <a:rPr lang="en-US" dirty="0"/>
              <a:t>Random access: mapping a key to a pair of PCR primers.</a:t>
            </a:r>
          </a:p>
          <a:p>
            <a:pPr lvl="1"/>
            <a:r>
              <a:rPr lang="en-US" dirty="0"/>
              <a:t>write: primers are added to the strands</a:t>
            </a:r>
          </a:p>
          <a:p>
            <a:pPr lvl="1"/>
            <a:r>
              <a:rPr lang="en-US" dirty="0"/>
              <a:t>read: those same primers are used in PCR to amplify only the strands with the desired keys.</a:t>
            </a:r>
          </a:p>
          <a:p>
            <a:r>
              <a:rPr lang="en-US" dirty="0"/>
              <a:t>Separating the DNA strands into a collection of pools:</a:t>
            </a:r>
          </a:p>
          <a:p>
            <a:pPr lvl="1"/>
            <a:r>
              <a:rPr lang="en-US" dirty="0"/>
              <a:t>primers reacts.</a:t>
            </a:r>
          </a:p>
          <a:p>
            <a:pPr lvl="1"/>
            <a:r>
              <a:rPr lang="en-US" dirty="0"/>
              <a:t>the chances of the sample contains all the desired data.</a:t>
            </a:r>
          </a:p>
        </p:txBody>
      </p:sp>
    </p:spTree>
    <p:extLst>
      <p:ext uri="{BB962C8B-B14F-4D97-AF65-F5344CB8AC3E}">
        <p14:creationId xmlns:p14="http://schemas.microsoft.com/office/powerpoint/2010/main" val="2542634647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0309C8-91C4-CB46-84BE-0731B691B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160427"/>
            <a:ext cx="10515600" cy="764428"/>
          </a:xfrm>
        </p:spPr>
        <p:txBody>
          <a:bodyPr/>
          <a:lstStyle/>
          <a:p>
            <a:r>
              <a:rPr lang="en-US" dirty="0"/>
              <a:t>System Operation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749176-E479-6E41-BC89-F4F2A11EF7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9172" y="1039338"/>
            <a:ext cx="9773653" cy="5487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866578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F07C07-16FD-6A45-94E0-5B8FDED04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Encoding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070FD0-05DC-F349-919F-8040BA3148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Base 4 encoding: 00, 01, 10, 11 =&gt; A, T, G, C.</a:t>
            </a:r>
          </a:p>
          <a:p>
            <a:pPr lvl="1"/>
            <a:r>
              <a:rPr lang="en-US" dirty="0"/>
              <a:t>Error prone: synthesis, PCR,  sequencing (substitutions, insertions, and deletions of nucleotides)</a:t>
            </a:r>
          </a:p>
          <a:p>
            <a:r>
              <a:rPr lang="en-US" dirty="0"/>
              <a:t>Base 3 + Huffman code + rotation code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7D4DF0-15DE-CA46-86B5-FDB4D90B30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550" y="4235116"/>
            <a:ext cx="5171196" cy="157351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6509CB5-DE01-CC44-B3DE-AA8F7476BD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9716" y="3898900"/>
            <a:ext cx="5029534" cy="2145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816855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80289-815E-AD44-8540-99368C3CC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Format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40AED7-2247-CD45-BBFA-F51CEB1221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750" y="1526673"/>
            <a:ext cx="85725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97422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4BCC5-40CC-F84D-8A5E-118BB2A28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Redundancy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3D57C1-6CBF-154F-B8B8-0CF663A32E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550" y="1916029"/>
            <a:ext cx="4635500" cy="28575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B8F28BB-7DBA-F54A-B05A-B5D2370650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5831" y="2233529"/>
            <a:ext cx="4673600" cy="2540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86FA677-AA77-5D43-80D8-13A68ED47FDB}"/>
              </a:ext>
            </a:extLst>
          </p:cNvPr>
          <p:cNvSpPr txBox="1"/>
          <p:nvPr/>
        </p:nvSpPr>
        <p:spPr>
          <a:xfrm>
            <a:off x="2286000" y="5194352"/>
            <a:ext cx="1965282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Goldman Encoding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687FF99-0FC1-7D42-AB19-8291AE9EB4F7}"/>
              </a:ext>
            </a:extLst>
          </p:cNvPr>
          <p:cNvSpPr txBox="1"/>
          <p:nvPr/>
        </p:nvSpPr>
        <p:spPr>
          <a:xfrm>
            <a:off x="7870021" y="5194352"/>
            <a:ext cx="1526059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XOR Encoding</a:t>
            </a:r>
          </a:p>
        </p:txBody>
      </p:sp>
    </p:spTree>
    <p:extLst>
      <p:ext uri="{BB962C8B-B14F-4D97-AF65-F5344CB8AC3E}">
        <p14:creationId xmlns:p14="http://schemas.microsoft.com/office/powerpoint/2010/main" val="2922894511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F554E0-B206-D341-99A2-D774AEE2D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Factors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AF9D6F-B4E5-9E44-AB64-8165271ED8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Primer effectiveness</a:t>
            </a:r>
          </a:p>
          <a:p>
            <a:r>
              <a:rPr lang="en-US" dirty="0"/>
              <a:t>Different error rate in the location of DNA strand</a:t>
            </a:r>
          </a:p>
          <a:p>
            <a:r>
              <a:rPr lang="en-US" dirty="0"/>
              <a:t>Tunable redundancy</a:t>
            </a:r>
          </a:p>
        </p:txBody>
      </p:sp>
    </p:spTree>
    <p:extLst>
      <p:ext uri="{BB962C8B-B14F-4D97-AF65-F5344CB8AC3E}">
        <p14:creationId xmlns:p14="http://schemas.microsoft.com/office/powerpoint/2010/main" val="3084650408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6C3A3D7-3484-7D4A-B395-ACEF659DBE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20E6DF-0334-C04B-AE44-57BE6D1490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Nucleotides</a:t>
            </a:r>
            <a:r>
              <a:rPr lang="en-US" dirty="0"/>
              <a:t>: molecules that form the building blocks of DNA.</a:t>
            </a:r>
          </a:p>
          <a:p>
            <a:pPr lvl="1"/>
            <a:r>
              <a:rPr lang="en-US" dirty="0"/>
              <a:t>Adenine (A), Cytosine (C), Guanine (G), and Thymine (T)</a:t>
            </a:r>
          </a:p>
          <a:p>
            <a:r>
              <a:rPr lang="en-US" dirty="0"/>
              <a:t>Naturally occurring DNA</a:t>
            </a:r>
          </a:p>
          <a:p>
            <a:pPr lvl="1"/>
            <a:r>
              <a:rPr lang="en-US" dirty="0"/>
              <a:t>double helix with two strands of nucleotides</a:t>
            </a:r>
          </a:p>
          <a:p>
            <a:r>
              <a:rPr lang="en-US" dirty="0"/>
              <a:t>DNA for data storage: </a:t>
            </a:r>
            <a:r>
              <a:rPr lang="en-US" b="1" dirty="0"/>
              <a:t>oligonucleotide (oligo)</a:t>
            </a:r>
          </a:p>
          <a:p>
            <a:pPr lvl="1"/>
            <a:r>
              <a:rPr lang="en-US" dirty="0"/>
              <a:t>a single stranded sequence of nucleotides</a:t>
            </a:r>
          </a:p>
          <a:p>
            <a:pPr lvl="1"/>
            <a:r>
              <a:rPr lang="en-US" dirty="0"/>
              <a:t>synthesized using a chemical process that assembles the DNA one nucleotide at a time.</a:t>
            </a:r>
          </a:p>
        </p:txBody>
      </p:sp>
    </p:spTree>
    <p:extLst>
      <p:ext uri="{BB962C8B-B14F-4D97-AF65-F5344CB8AC3E}">
        <p14:creationId xmlns:p14="http://schemas.microsoft.com/office/powerpoint/2010/main" val="2134240180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50CEB9-8F25-BD4B-8AFD-58874876F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7220E7-F2AF-9249-971E-8CDD660A9F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Wet lab experiment</a:t>
            </a:r>
          </a:p>
          <a:p>
            <a:r>
              <a:rPr lang="en-US" dirty="0"/>
              <a:t>Simulation</a:t>
            </a:r>
          </a:p>
        </p:txBody>
      </p:sp>
    </p:spTree>
    <p:extLst>
      <p:ext uri="{BB962C8B-B14F-4D97-AF65-F5344CB8AC3E}">
        <p14:creationId xmlns:p14="http://schemas.microsoft.com/office/powerpoint/2010/main" val="890986251"/>
      </p:ext>
    </p:extLst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DF20CE-8AFD-5749-8780-E9B715EABB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DE5ECB-78DB-1D43-A2FF-114E376C4B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359956-C6BF-414C-B7BA-57F6B51696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549" y="1683752"/>
            <a:ext cx="5287460" cy="443029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960B6B3-511C-1743-BF17-2195D74E45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1177" y="2289660"/>
            <a:ext cx="5388476" cy="3824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063321"/>
      </p:ext>
    </p:extLst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7F9F6B-1541-944E-99F7-5875C43D1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7912FE-4B38-0742-A159-B039BF3BE7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879" y="1504949"/>
            <a:ext cx="11303000" cy="430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626214"/>
      </p:ext>
    </p:extLst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7C1FF8-605E-CD4C-AAE6-6ED6C0550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986690-B672-644E-9E4C-C55D54DB0A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DNA-based storage has the potential to be the ultimate archival storage solution: it is extremely dense and durable.</a:t>
            </a:r>
          </a:p>
          <a:p>
            <a:r>
              <a:rPr lang="en-US" dirty="0"/>
              <a:t>Background: Basics, Synthesize, PCR, Sequencing</a:t>
            </a:r>
          </a:p>
          <a:p>
            <a:r>
              <a:rPr lang="en-US" dirty="0"/>
              <a:t>DNA archival system design:</a:t>
            </a:r>
          </a:p>
          <a:p>
            <a:pPr lvl="1"/>
            <a:r>
              <a:rPr lang="en-US" dirty="0"/>
              <a:t>Overview, addressing (primer), data format (payload), encoding, redundancy.</a:t>
            </a:r>
          </a:p>
          <a:p>
            <a:r>
              <a:rPr lang="en-US" dirty="0"/>
              <a:t>Evaluation (Experiment, Simulation)</a:t>
            </a:r>
          </a:p>
          <a:p>
            <a:pPr lvl="1"/>
            <a:r>
              <a:rPr lang="en-US" dirty="0"/>
              <a:t>feasibility, random access, and robustness</a:t>
            </a:r>
          </a:p>
          <a:p>
            <a:r>
              <a:rPr lang="en-US" dirty="0"/>
              <a:t>Conclusion: practicality. Time to borrow back from the biotechnology </a:t>
            </a:r>
            <a:r>
              <a:rPr lang="en-US" dirty="0" err="1"/>
              <a:t>indusy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56637573"/>
      </p:ext>
    </p:extLst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F49CC-4314-F14F-95EC-6CC594D27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Further Research Issues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C9748F-3FE6-4341-8DA4-437837D643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Encoding: erasure coding?</a:t>
            </a:r>
          </a:p>
          <a:p>
            <a:r>
              <a:rPr lang="en-US" dirty="0"/>
              <a:t>FS interface? Updatable? </a:t>
            </a:r>
            <a:r>
              <a:rPr lang="en-US" dirty="0" err="1"/>
              <a:t>Inode</a:t>
            </a:r>
            <a:r>
              <a:rPr lang="en-US" dirty="0"/>
              <a:t>?</a:t>
            </a:r>
          </a:p>
          <a:p>
            <a:r>
              <a:rPr lang="en-US" dirty="0"/>
              <a:t>Hierarchical data structure?</a:t>
            </a:r>
          </a:p>
          <a:p>
            <a:r>
              <a:rPr lang="en-US"/>
              <a:t>What else?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0960988"/>
      </p:ext>
    </p:extLst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6BC87BF-B15D-CA43-8260-384F1B8907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17441"/>
            <a:ext cx="12192000" cy="3023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3893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6F32079-E0EF-F94F-AF2D-535E3184C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5ED13EC-F8DD-724E-973C-48D1535D66BB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84159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A7906F5-5C40-C34C-894F-AC224086D5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Limitations of DNA Synthesis/Sequencing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9F6BD7-8FF8-E048-BF68-48FEC90CB8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Data layout and random access</a:t>
            </a:r>
          </a:p>
          <a:p>
            <a:pPr lvl="1"/>
            <a:r>
              <a:rPr lang="en-US" dirty="0"/>
              <a:t>Max oligo </a:t>
            </a:r>
            <a:r>
              <a:rPr lang="en-US" b="1" dirty="0"/>
              <a:t>length</a:t>
            </a:r>
            <a:r>
              <a:rPr lang="en-US" dirty="0"/>
              <a:t>: ranges from a few hundred to a few thousand nucleotides at best.</a:t>
            </a:r>
          </a:p>
          <a:p>
            <a:pPr lvl="1"/>
            <a:r>
              <a:rPr lang="en-US" b="1" dirty="0"/>
              <a:t>No logical addressing </a:t>
            </a:r>
            <a:r>
              <a:rPr lang="en-US" dirty="0"/>
              <a:t>like block-based disk and tape. Address should be encoded along</a:t>
            </a:r>
          </a:p>
          <a:p>
            <a:r>
              <a:rPr lang="en-US" dirty="0"/>
              <a:t>Synthesis &amp; sequencing errors</a:t>
            </a:r>
          </a:p>
          <a:p>
            <a:pPr lvl="1"/>
            <a:r>
              <a:rPr lang="en-US" dirty="0"/>
              <a:t>Synthesis: longer oligo more errors and truncated by products</a:t>
            </a:r>
          </a:p>
          <a:p>
            <a:pPr lvl="1"/>
            <a:r>
              <a:rPr lang="en-US" dirty="0"/>
              <a:t>Sequencing: short-read -&gt; more substitution errors; long-read inserts or deletes spurious nucleotides.</a:t>
            </a:r>
          </a:p>
          <a:p>
            <a:pPr lvl="1"/>
            <a:r>
              <a:rPr lang="en-US" dirty="0"/>
              <a:t>Error correction code is necessary</a:t>
            </a:r>
          </a:p>
        </p:txBody>
      </p:sp>
    </p:spTree>
    <p:extLst>
      <p:ext uri="{BB962C8B-B14F-4D97-AF65-F5344CB8AC3E}">
        <p14:creationId xmlns:p14="http://schemas.microsoft.com/office/powerpoint/2010/main" val="1654410719"/>
      </p:ext>
    </p:extLst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A7906F5-5C40-C34C-894F-AC224086D5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Limitations of DNA Synthesis/Sequencing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9F6BD7-8FF8-E048-BF68-48FEC90CB8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Structural complexity</a:t>
            </a:r>
          </a:p>
          <a:p>
            <a:pPr lvl="1"/>
            <a:r>
              <a:rPr lang="en-US" dirty="0"/>
              <a:t>Patterns amplifying both synthesis and sequencing errors</a:t>
            </a:r>
          </a:p>
          <a:p>
            <a:pPr lvl="2"/>
            <a:r>
              <a:rPr lang="en-US" dirty="0"/>
              <a:t>homopolymer </a:t>
            </a:r>
            <a:r>
              <a:rPr lang="en-US" b="1" dirty="0"/>
              <a:t>repeats</a:t>
            </a:r>
            <a:r>
              <a:rPr lang="en-US" dirty="0"/>
              <a:t> (multiple consecutive occurrence of the same nucleotide)</a:t>
            </a:r>
          </a:p>
          <a:p>
            <a:pPr lvl="2"/>
            <a:r>
              <a:rPr lang="en-US" b="1" dirty="0"/>
              <a:t>high GC </a:t>
            </a:r>
            <a:r>
              <a:rPr lang="en-US" dirty="0"/>
              <a:t>content (higher Gs and Cs than As and Ts)</a:t>
            </a:r>
          </a:p>
          <a:p>
            <a:pPr lvl="1"/>
            <a:r>
              <a:rPr lang="en-US" i="1" dirty="0"/>
              <a:t>Low-complexity regions </a:t>
            </a:r>
            <a:r>
              <a:rPr lang="en-US" dirty="0"/>
              <a:t>-&gt; more error in sequencing</a:t>
            </a:r>
          </a:p>
          <a:p>
            <a:pPr lvl="2"/>
            <a:r>
              <a:rPr lang="en-US" dirty="0"/>
              <a:t>same sequence of simple amino acids at similar positions.</a:t>
            </a:r>
          </a:p>
          <a:p>
            <a:pPr lvl="1"/>
            <a:r>
              <a:rPr lang="en-US" dirty="0"/>
              <a:t>Encoder should avoid such problematic oligonucleotide sequences</a:t>
            </a:r>
          </a:p>
        </p:txBody>
      </p:sp>
    </p:spTree>
    <p:extLst>
      <p:ext uri="{BB962C8B-B14F-4D97-AF65-F5344CB8AC3E}">
        <p14:creationId xmlns:p14="http://schemas.microsoft.com/office/powerpoint/2010/main" val="3489108215"/>
      </p:ext>
    </p:extLst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2ABEC79-878B-054F-8642-9F2EF14174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533D9B-D8BD-BC42-B5F5-B0A4982ABAF3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5517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7D44A-1374-402C-84F6-2246CE5E4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549" y="106941"/>
            <a:ext cx="10515600" cy="915035"/>
          </a:xfrm>
        </p:spPr>
        <p:txBody>
          <a:bodyPr/>
          <a:lstStyle/>
          <a:p>
            <a:pPr algn="ctr"/>
            <a:r>
              <a:rPr lang="en-US" dirty="0"/>
              <a:t>Overall structure of DNA storage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5FC4979-8E06-4C54-A395-F1468D9B82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490" y="3181539"/>
            <a:ext cx="10887020" cy="329252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2B46D13-3C2B-432F-9BCC-BB9CE1378064}"/>
              </a:ext>
            </a:extLst>
          </p:cNvPr>
          <p:cNvSpPr/>
          <p:nvPr/>
        </p:nvSpPr>
        <p:spPr>
          <a:xfrm>
            <a:off x="460430" y="6474060"/>
            <a:ext cx="775170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Organick</a:t>
            </a:r>
            <a:r>
              <a:rPr lang="en-US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Lee, et al. "Random access in large-scale DNA data storage." </a:t>
            </a:r>
            <a:r>
              <a:rPr lang="en-US" sz="12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Nature biotechnology</a:t>
            </a:r>
            <a:r>
              <a:rPr lang="en-US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36.3 (2018): 242.</a:t>
            </a:r>
            <a:endParaRPr lang="en-US" sz="1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D30B195-4C8F-4D54-B1FC-E38FF2C294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9157" y="1172450"/>
            <a:ext cx="7613685" cy="1858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138985"/>
      </p:ext>
    </p:extLst>
  </p:cSld>
  <p:clrMapOvr>
    <a:masterClrMapping/>
  </p:clrMapOvr>
  <p:transition spd="med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430CD78-ADBE-3140-8ADF-89CF73B128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350" y="247164"/>
            <a:ext cx="10515600" cy="775186"/>
          </a:xfrm>
        </p:spPr>
        <p:txBody>
          <a:bodyPr/>
          <a:lstStyle/>
          <a:p>
            <a:r>
              <a:rPr lang="en-US" dirty="0"/>
              <a:t>Overview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37B2CB7-4EC2-F345-A5E1-C9B9278E1E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6650" y="1022350"/>
            <a:ext cx="9918700" cy="48133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4D9D443-64B6-D74A-8EE0-85226D6F425E}"/>
              </a:ext>
            </a:extLst>
          </p:cNvPr>
          <p:cNvSpPr txBox="1"/>
          <p:nvPr/>
        </p:nvSpPr>
        <p:spPr>
          <a:xfrm>
            <a:off x="2330416" y="6186394"/>
            <a:ext cx="2035814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Encoding/Decoding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1C89471-70C4-2D42-898D-791F80FF8359}"/>
              </a:ext>
            </a:extLst>
          </p:cNvPr>
          <p:cNvCxnSpPr/>
          <p:nvPr/>
        </p:nvCxnSpPr>
        <p:spPr>
          <a:xfrm>
            <a:off x="1331259" y="6037729"/>
            <a:ext cx="3751729" cy="0"/>
          </a:xfrm>
          <a:prstGeom prst="straightConnector1">
            <a:avLst/>
          </a:prstGeom>
          <a:noFill/>
          <a:ln w="34925" cap="flat">
            <a:solidFill>
              <a:srgbClr val="000000"/>
            </a:solidFill>
            <a:prstDash val="solid"/>
            <a:miter lim="400000"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2A99E7FC-01F6-B044-9CD7-3B1902D1815F}"/>
              </a:ext>
            </a:extLst>
          </p:cNvPr>
          <p:cNvSpPr txBox="1"/>
          <p:nvPr/>
        </p:nvSpPr>
        <p:spPr>
          <a:xfrm>
            <a:off x="7298105" y="6186394"/>
            <a:ext cx="2571217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 dirty="0"/>
              <a:t>Synthesizing/Sequencing</a:t>
            </a:r>
            <a:endParaRPr kumimoji="0" lang="en-US" sz="160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11B15A1-E875-5F41-970F-883CE342FF3D}"/>
              </a:ext>
            </a:extLst>
          </p:cNvPr>
          <p:cNvCxnSpPr>
            <a:cxnSpLocks/>
          </p:cNvCxnSpPr>
          <p:nvPr/>
        </p:nvCxnSpPr>
        <p:spPr>
          <a:xfrm>
            <a:off x="6203577" y="6037729"/>
            <a:ext cx="4688541" cy="0"/>
          </a:xfrm>
          <a:prstGeom prst="straightConnector1">
            <a:avLst/>
          </a:prstGeom>
          <a:noFill/>
          <a:ln w="34925" cap="flat">
            <a:solidFill>
              <a:srgbClr val="000000"/>
            </a:solidFill>
            <a:prstDash val="solid"/>
            <a:miter lim="400000"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799469821"/>
      </p:ext>
    </p:extLst>
  </p:cSld>
  <p:clrMapOvr>
    <a:masterClrMapping/>
  </p:clrMapOvr>
  <p:transition spd="med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0BE5CF5-FA86-354B-83E4-36CAD41C9F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42EA3A2-4F28-7E45-869A-9B5CABB84B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4549" y="2924442"/>
            <a:ext cx="5114425" cy="3298557"/>
          </a:xfrm>
        </p:spPr>
        <p:txBody>
          <a:bodyPr/>
          <a:lstStyle/>
          <a:p>
            <a:r>
              <a:rPr lang="en-US" dirty="0"/>
              <a:t>Encoding Data</a:t>
            </a:r>
          </a:p>
          <a:p>
            <a:r>
              <a:rPr lang="en-US" dirty="0"/>
              <a:t>Decoding Data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86F1FA-82F3-174A-BC8B-42DFDA61CF1A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6226677" y="2924442"/>
            <a:ext cx="5116419" cy="3298557"/>
          </a:xfrm>
        </p:spPr>
        <p:txBody>
          <a:bodyPr/>
          <a:lstStyle/>
          <a:p>
            <a:r>
              <a:rPr lang="en-US" dirty="0"/>
              <a:t>Selection/Projection</a:t>
            </a:r>
          </a:p>
          <a:p>
            <a:r>
              <a:rPr lang="en-US" dirty="0"/>
              <a:t>Join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9E89318-8D7F-6347-92B5-BC8F05FBB7C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9287" y="1975874"/>
            <a:ext cx="5119687" cy="683461"/>
          </a:xfrm>
        </p:spPr>
        <p:txBody>
          <a:bodyPr>
            <a:normAutofit/>
          </a:bodyPr>
          <a:lstStyle/>
          <a:p>
            <a:r>
              <a:rPr lang="en-US" sz="2400" dirty="0"/>
              <a:t>DNA Data Storage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521978D-01F8-8549-93E5-DD08F3CE8BF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23409" y="1975874"/>
            <a:ext cx="5119687" cy="683461"/>
          </a:xfrm>
        </p:spPr>
        <p:txBody>
          <a:bodyPr>
            <a:normAutofit/>
          </a:bodyPr>
          <a:lstStyle/>
          <a:p>
            <a:r>
              <a:rPr lang="en-US" sz="2400" dirty="0"/>
              <a:t>Query Processing</a:t>
            </a:r>
          </a:p>
        </p:txBody>
      </p:sp>
    </p:spTree>
    <p:extLst>
      <p:ext uri="{BB962C8B-B14F-4D97-AF65-F5344CB8AC3E}">
        <p14:creationId xmlns:p14="http://schemas.microsoft.com/office/powerpoint/2010/main" val="3076804164"/>
      </p:ext>
    </p:extLst>
  </p:cSld>
  <p:clrMapOvr>
    <a:masterClrMapping/>
  </p:clrMapOvr>
  <p:transition spd="med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AA372A9-63A9-5A48-B471-82FF5C8B8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DNA Storage -- Encoding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F24907E-F961-AF40-8416-5E7C681880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Extraction and preprocessing</a:t>
            </a:r>
          </a:p>
          <a:p>
            <a:pPr lvl="1"/>
            <a:r>
              <a:rPr lang="en-US" dirty="0"/>
              <a:t>dictionary encoding: convert </a:t>
            </a:r>
            <a:r>
              <a:rPr lang="en-US" u="sng" dirty="0"/>
              <a:t>variable length</a:t>
            </a:r>
            <a:r>
              <a:rPr lang="en-US" dirty="0"/>
              <a:t> string fields into </a:t>
            </a:r>
            <a:r>
              <a:rPr lang="en-US" u="sng" dirty="0"/>
              <a:t>fixed length</a:t>
            </a:r>
            <a:r>
              <a:rPr lang="en-US" dirty="0"/>
              <a:t> integers</a:t>
            </a:r>
          </a:p>
          <a:p>
            <a:r>
              <a:rPr lang="en-US" dirty="0"/>
              <a:t>DNA data representation</a:t>
            </a:r>
          </a:p>
          <a:p>
            <a:pPr lvl="1"/>
            <a:r>
              <a:rPr lang="en-US" dirty="0"/>
              <a:t>Integers stream -&gt; ternary digit (Huffman code, base3) -&gt; Nucleotide (rotation code)</a:t>
            </a:r>
          </a:p>
          <a:p>
            <a:r>
              <a:rPr lang="en-US" dirty="0"/>
              <a:t>Schema-aware encoding</a:t>
            </a:r>
          </a:p>
          <a:p>
            <a:pPr lvl="1"/>
            <a:r>
              <a:rPr lang="en-US" dirty="0"/>
              <a:t>primary keys -&gt; primer. </a:t>
            </a:r>
            <a:r>
              <a:rPr lang="en-US" u="sng" dirty="0"/>
              <a:t>short</a:t>
            </a:r>
            <a:r>
              <a:rPr lang="en-US" dirty="0"/>
              <a:t> records -&gt; pack into one oligo. </a:t>
            </a:r>
            <a:r>
              <a:rPr lang="en-US" u="sng" dirty="0"/>
              <a:t>long</a:t>
            </a:r>
            <a:r>
              <a:rPr lang="en-US" dirty="0"/>
              <a:t> records, breaking by attributes and store in multiple oligos.</a:t>
            </a:r>
          </a:p>
          <a:p>
            <a:r>
              <a:rPr lang="en-US" dirty="0"/>
              <a:t>Error correction metadata</a:t>
            </a:r>
          </a:p>
          <a:p>
            <a:pPr lvl="1"/>
            <a:r>
              <a:rPr lang="en-US" u="sng" dirty="0"/>
              <a:t>Detect</a:t>
            </a:r>
            <a:r>
              <a:rPr lang="en-US" dirty="0"/>
              <a:t>: parity nucleotide; </a:t>
            </a:r>
            <a:r>
              <a:rPr lang="en-US" u="sng" dirty="0"/>
              <a:t>Correction</a:t>
            </a:r>
            <a:r>
              <a:rPr lang="en-US" dirty="0"/>
              <a:t>: duplicating and reverse complementing oligo</a:t>
            </a:r>
          </a:p>
        </p:txBody>
      </p:sp>
    </p:spTree>
    <p:extLst>
      <p:ext uri="{BB962C8B-B14F-4D97-AF65-F5344CB8AC3E}">
        <p14:creationId xmlns:p14="http://schemas.microsoft.com/office/powerpoint/2010/main" val="1039811833"/>
      </p:ext>
    </p:extLst>
  </p:cSld>
  <p:clrMapOvr>
    <a:masterClrMapping/>
  </p:clrMapOvr>
  <p:transition spd="med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AA372A9-63A9-5A48-B471-82FF5C8B8D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8825"/>
          </a:xfrm>
        </p:spPr>
        <p:txBody>
          <a:bodyPr/>
          <a:lstStyle/>
          <a:p>
            <a:r>
              <a:rPr lang="en-US" dirty="0"/>
              <a:t>DNA Storage – Encoding (Cont’d)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AF1C44-D976-0840-A5AC-5F2F81D2B9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6786" y="1123950"/>
            <a:ext cx="8775700" cy="554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910275"/>
      </p:ext>
    </p:extLst>
  </p:cSld>
  <p:clrMapOvr>
    <a:masterClrMapping/>
  </p:clrMapOvr>
  <p:transition spd="med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652EC4-CFE3-2940-9575-4B40317A14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DNA Storage -- Decoding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9A6115-1800-6642-9303-3FD3B571CF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Merging the forward and reverse reads</a:t>
            </a:r>
          </a:p>
          <a:p>
            <a:pPr lvl="1"/>
            <a:r>
              <a:rPr lang="en-US" dirty="0"/>
              <a:t>perform valid check to remove invalid oligos</a:t>
            </a:r>
          </a:p>
          <a:p>
            <a:r>
              <a:rPr lang="en-US" dirty="0"/>
              <a:t>Translate back to data</a:t>
            </a:r>
          </a:p>
          <a:p>
            <a:pPr lvl="1"/>
            <a:r>
              <a:rPr lang="en-US" dirty="0"/>
              <a:t>Nucleotides -&gt; trinary digit  (base 3) -&gt;  data</a:t>
            </a:r>
          </a:p>
          <a:p>
            <a:r>
              <a:rPr lang="en-US" dirty="0"/>
              <a:t>Restore the records using the data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4634884"/>
      </p:ext>
    </p:extLst>
  </p:cSld>
  <p:clrMapOvr>
    <a:masterClrMapping/>
  </p:clrMapOvr>
  <p:transition spd="med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B304CB-BF54-0249-97EE-C879DC3C5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Query Processing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3D3EA5-6B0D-D547-A88E-152CA5AD7E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DNA used for computation: excellent </a:t>
            </a:r>
            <a:r>
              <a:rPr lang="en-US" b="1" dirty="0"/>
              <a:t>parallelism</a:t>
            </a:r>
          </a:p>
          <a:p>
            <a:pPr lvl="1"/>
            <a:r>
              <a:rPr lang="en-US" dirty="0"/>
              <a:t>Hamiltonian path problem [1] or the strategic assignment problem [27]. See paper</a:t>
            </a:r>
          </a:p>
          <a:p>
            <a:pPr lvl="1"/>
            <a:r>
              <a:rPr lang="en-US" dirty="0"/>
              <a:t>replicate logical gates using DNA polymerase [5]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Neither provide new computational capacity, nor one oligo particularly fast</a:t>
            </a:r>
          </a:p>
          <a:p>
            <a:pPr lvl="1"/>
            <a:r>
              <a:rPr lang="en-US" dirty="0"/>
              <a:t>But, it can work on countless oligos in parallel</a:t>
            </a:r>
          </a:p>
          <a:p>
            <a:r>
              <a:rPr lang="en-US" dirty="0"/>
              <a:t>Usage in Query Processing</a:t>
            </a:r>
          </a:p>
          <a:p>
            <a:pPr lvl="1"/>
            <a:r>
              <a:rPr lang="en-US" dirty="0"/>
              <a:t>PCR, DNA nucleases, DNA assembly methods</a:t>
            </a:r>
          </a:p>
          <a:p>
            <a:r>
              <a:rPr lang="en-US" dirty="0"/>
              <a:t>Sensitivity</a:t>
            </a:r>
          </a:p>
          <a:p>
            <a:pPr lvl="1"/>
            <a:r>
              <a:rPr lang="en-US" dirty="0"/>
              <a:t>PCR: detect single DNA sequences in a background of 100ng of irrelevant DNA sequences</a:t>
            </a:r>
          </a:p>
          <a:p>
            <a:pPr lvl="1"/>
            <a:r>
              <a:rPr lang="en-US" dirty="0"/>
              <a:t>find a single record of a few Bytes in a database of 46 TB</a:t>
            </a:r>
          </a:p>
        </p:txBody>
      </p:sp>
    </p:spTree>
    <p:extLst>
      <p:ext uri="{BB962C8B-B14F-4D97-AF65-F5344CB8AC3E}">
        <p14:creationId xmlns:p14="http://schemas.microsoft.com/office/powerpoint/2010/main" val="2656967268"/>
      </p:ext>
    </p:extLst>
  </p:cSld>
  <p:clrMapOvr>
    <a:masterClrMapping/>
  </p:clrMapOvr>
  <p:transition spd="med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5FB9F4-3C25-6640-BA4B-AC8D1AFA4B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Query Processing -- Selection &amp; Projection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8DC060-827E-F548-9C9E-CFE23A2192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3162" y="1700377"/>
            <a:ext cx="4964579" cy="1106395"/>
          </a:xfrm>
        </p:spPr>
        <p:txBody>
          <a:bodyPr/>
          <a:lstStyle/>
          <a:p>
            <a:pPr marL="0"/>
            <a:r>
              <a:rPr lang="en-US" sz="1800" b="1" dirty="0"/>
              <a:t>Selection:</a:t>
            </a:r>
          </a:p>
          <a:p>
            <a:pPr lvl="1"/>
            <a:r>
              <a:rPr lang="en-US" dirty="0"/>
              <a:t>Select target attribute (row)</a:t>
            </a:r>
          </a:p>
          <a:p>
            <a:pPr lvl="1"/>
            <a:r>
              <a:rPr lang="en-US" dirty="0"/>
              <a:t>Primer: attribute we want to use,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AFED78-C812-8C44-9AC4-A3A83C0C92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091" y="4521200"/>
            <a:ext cx="9639300" cy="2159000"/>
          </a:xfrm>
          <a:prstGeom prst="rect">
            <a:avLst/>
          </a:prstGeom>
        </p:spPr>
      </p:pic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4FB802DD-2435-364C-9970-4942BF271D61}"/>
              </a:ext>
            </a:extLst>
          </p:cNvPr>
          <p:cNvSpPr txBox="1">
            <a:spLocks/>
          </p:cNvSpPr>
          <p:nvPr/>
        </p:nvSpPr>
        <p:spPr>
          <a:xfrm>
            <a:off x="5907741" y="1574799"/>
            <a:ext cx="4964579" cy="2808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317500" marR="0" indent="-317500" algn="l" defTabSz="412750" eaLnBrk="1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6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635000" marR="0" indent="-317500" algn="l" defTabSz="412750" eaLnBrk="1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952500" marR="0" indent="-317500" algn="l" defTabSz="412750" eaLnBrk="1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270000" marR="0" indent="-317500" algn="l" defTabSz="412750" eaLnBrk="1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1587500" marR="0" indent="-317500" algn="l" defTabSz="412750" eaLnBrk="1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1905000" marR="0" indent="-317500" algn="l" defTabSz="412750" eaLnBrk="1" latinLnBrk="0" hangingPunct="1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6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2222500" marR="0" indent="-317500" algn="l" defTabSz="412750" eaLnBrk="1" latinLnBrk="0" hangingPunct="1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6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2540000" marR="0" indent="-317500" algn="l" defTabSz="412750" eaLnBrk="1" latinLnBrk="0" hangingPunct="1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6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2857500" marR="0" indent="-317500" algn="l" defTabSz="412750" eaLnBrk="1" latinLnBrk="0" hangingPunct="1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6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 lang="en-US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ABF95492-2B8E-A341-AB86-E02DA016E877}"/>
              </a:ext>
            </a:extLst>
          </p:cNvPr>
          <p:cNvSpPr txBox="1">
            <a:spLocks/>
          </p:cNvSpPr>
          <p:nvPr/>
        </p:nvSpPr>
        <p:spPr>
          <a:xfrm>
            <a:off x="874991" y="3233820"/>
            <a:ext cx="9877239" cy="9323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85000" lnSpcReduction="20000"/>
          </a:bodyPr>
          <a:lstStyle>
            <a:lvl1pPr marL="317500" marR="0" indent="-317500" algn="l" defTabSz="412750" eaLnBrk="1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6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635000" marR="0" indent="-317500" algn="l" defTabSz="412750" eaLnBrk="1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952500" marR="0" indent="-317500" algn="l" defTabSz="412750" eaLnBrk="1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270000" marR="0" indent="-317500" algn="l" defTabSz="412750" eaLnBrk="1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1587500" marR="0" indent="-317500" algn="l" defTabSz="412750" eaLnBrk="1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1905000" marR="0" indent="-317500" algn="l" defTabSz="412750" eaLnBrk="1" latinLnBrk="0" hangingPunct="1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6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2222500" marR="0" indent="-317500" algn="l" defTabSz="412750" eaLnBrk="1" latinLnBrk="0" hangingPunct="1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6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2540000" marR="0" indent="-317500" algn="l" defTabSz="412750" eaLnBrk="1" latinLnBrk="0" hangingPunct="1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6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2857500" marR="0" indent="-317500" algn="l" defTabSz="412750" eaLnBrk="1" latinLnBrk="0" hangingPunct="1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6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r>
              <a:rPr lang="en-US" dirty="0">
                <a:solidFill>
                  <a:srgbClr val="0000CD"/>
                </a:solidFill>
                <a:latin typeface="Consolas" panose="020B0609020204030204" pitchFamily="49" charset="0"/>
              </a:rPr>
              <a:t>SELECT</a:t>
            </a:r>
            <a:r>
              <a:rPr lang="en-US" dirty="0">
                <a:latin typeface="Consolas" panose="020B0609020204030204" pitchFamily="49" charset="0"/>
              </a:rPr>
              <a:t> </a:t>
            </a:r>
            <a:r>
              <a:rPr lang="en-US" dirty="0" err="1">
                <a:latin typeface="Consolas" panose="020B0609020204030204" pitchFamily="49" charset="0"/>
              </a:rPr>
              <a:t>Orders.OrderID</a:t>
            </a:r>
            <a:r>
              <a:rPr lang="en-US" dirty="0">
                <a:latin typeface="Consolas" panose="020B0609020204030204" pitchFamily="49" charset="0"/>
              </a:rPr>
              <a:t>, </a:t>
            </a:r>
            <a:r>
              <a:rPr lang="en-US" dirty="0" err="1">
                <a:latin typeface="Consolas" panose="020B0609020204030204" pitchFamily="49" charset="0"/>
              </a:rPr>
              <a:t>Orders.CustomerName</a:t>
            </a:r>
            <a:br>
              <a:rPr lang="en-US" dirty="0"/>
            </a:br>
            <a:r>
              <a:rPr lang="en-US" dirty="0">
                <a:solidFill>
                  <a:srgbClr val="0000CD"/>
                </a:solidFill>
                <a:latin typeface="Consolas" panose="020B0609020204030204" pitchFamily="49" charset="0"/>
              </a:rPr>
              <a:t>FROM</a:t>
            </a:r>
            <a:r>
              <a:rPr lang="en-US" dirty="0">
                <a:latin typeface="Consolas" panose="020B0609020204030204" pitchFamily="49" charset="0"/>
              </a:rPr>
              <a:t> Orders</a:t>
            </a:r>
            <a:br>
              <a:rPr lang="en-US" dirty="0">
                <a:latin typeface="Consolas" panose="020B0609020204030204" pitchFamily="49" charset="0"/>
              </a:rPr>
            </a:br>
            <a:r>
              <a:rPr lang="en-US" dirty="0">
                <a:solidFill>
                  <a:srgbClr val="0000CD"/>
                </a:solidFill>
                <a:latin typeface="Consolas" panose="020B0609020204030204" pitchFamily="49" charset="0"/>
              </a:rPr>
              <a:t>WHERE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Orders.OrderDate</a:t>
            </a:r>
            <a:r>
              <a:rPr lang="en-US" dirty="0">
                <a:latin typeface="Consolas" panose="020B0609020204030204" pitchFamily="49" charset="0"/>
              </a:rPr>
              <a:t>=‘7/25/2019’;</a:t>
            </a:r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1AA058E-E101-C44D-88D1-6248A3A08E6C}"/>
              </a:ext>
            </a:extLst>
          </p:cNvPr>
          <p:cNvSpPr txBox="1">
            <a:spLocks/>
          </p:cNvSpPr>
          <p:nvPr/>
        </p:nvSpPr>
        <p:spPr>
          <a:xfrm>
            <a:off x="5787651" y="1677892"/>
            <a:ext cx="4964579" cy="11063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317500" marR="0" indent="-317500" algn="l" defTabSz="412750" eaLnBrk="1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6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635000" marR="0" indent="-317500" algn="l" defTabSz="412750" eaLnBrk="1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952500" marR="0" indent="-317500" algn="l" defTabSz="412750" eaLnBrk="1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270000" marR="0" indent="-317500" algn="l" defTabSz="412750" eaLnBrk="1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1587500" marR="0" indent="-317500" algn="l" defTabSz="412750" eaLnBrk="1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1905000" marR="0" indent="-317500" algn="l" defTabSz="412750" eaLnBrk="1" latinLnBrk="0" hangingPunct="1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6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2222500" marR="0" indent="-317500" algn="l" defTabSz="412750" eaLnBrk="1" latinLnBrk="0" hangingPunct="1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6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2540000" marR="0" indent="-317500" algn="l" defTabSz="412750" eaLnBrk="1" latinLnBrk="0" hangingPunct="1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6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2857500" marR="0" indent="-317500" algn="l" defTabSz="412750" eaLnBrk="1" latinLnBrk="0" hangingPunct="1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6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9C71DB-1825-4C65-ABDE-063B49F6BFB6}"/>
              </a:ext>
            </a:extLst>
          </p:cNvPr>
          <p:cNvSpPr txBox="1"/>
          <p:nvPr/>
        </p:nvSpPr>
        <p:spPr>
          <a:xfrm>
            <a:off x="6027831" y="1574799"/>
            <a:ext cx="522100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Projection: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refers to subset of the set of all columns found in a table, that you want returned.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Only amplify attributes of our interest.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345575"/>
      </p:ext>
    </p:extLst>
  </p:cSld>
  <p:clrMapOvr>
    <a:masterClrMapping/>
  </p:clrMapOvr>
  <p:transition spd="med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6FDD9-6182-7442-8DED-1D9E591C2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Query Processing -- Join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644401-52D2-5646-8C0D-53A4D923FD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4550" y="1574800"/>
            <a:ext cx="10502900" cy="2782047"/>
          </a:xfrm>
        </p:spPr>
        <p:txBody>
          <a:bodyPr/>
          <a:lstStyle/>
          <a:p>
            <a:r>
              <a:rPr lang="en-US" dirty="0">
                <a:solidFill>
                  <a:srgbClr val="0000CD"/>
                </a:solidFill>
                <a:latin typeface="Consolas" panose="020B0609020204030204" pitchFamily="49" charset="0"/>
              </a:rPr>
              <a:t>SELECT</a:t>
            </a:r>
            <a:r>
              <a:rPr lang="en-US" dirty="0">
                <a:latin typeface="Consolas" panose="020B0609020204030204" pitchFamily="49" charset="0"/>
              </a:rPr>
              <a:t> </a:t>
            </a:r>
            <a:r>
              <a:rPr lang="en-US" dirty="0" err="1">
                <a:latin typeface="Consolas" panose="020B0609020204030204" pitchFamily="49" charset="0"/>
              </a:rPr>
              <a:t>Orders.OrderID</a:t>
            </a:r>
            <a:r>
              <a:rPr lang="en-US" dirty="0">
                <a:latin typeface="Consolas" panose="020B0609020204030204" pitchFamily="49" charset="0"/>
              </a:rPr>
              <a:t>, </a:t>
            </a:r>
            <a:r>
              <a:rPr lang="en-US" dirty="0" err="1">
                <a:latin typeface="Consolas" panose="020B0609020204030204" pitchFamily="49" charset="0"/>
              </a:rPr>
              <a:t>Customers.CustomerName</a:t>
            </a:r>
            <a:br>
              <a:rPr lang="en-US" dirty="0"/>
            </a:br>
            <a:r>
              <a:rPr lang="en-US" dirty="0">
                <a:solidFill>
                  <a:srgbClr val="0000CD"/>
                </a:solidFill>
                <a:latin typeface="Consolas" panose="020B0609020204030204" pitchFamily="49" charset="0"/>
              </a:rPr>
              <a:t>FROM</a:t>
            </a:r>
            <a:r>
              <a:rPr lang="en-US" dirty="0">
                <a:latin typeface="Consolas" panose="020B0609020204030204" pitchFamily="49" charset="0"/>
              </a:rPr>
              <a:t> Orders</a:t>
            </a:r>
            <a:br>
              <a:rPr lang="en-US" dirty="0"/>
            </a:br>
            <a:r>
              <a:rPr lang="en-US" dirty="0">
                <a:solidFill>
                  <a:srgbClr val="0000CD"/>
                </a:solidFill>
                <a:latin typeface="Consolas" panose="020B0609020204030204" pitchFamily="49" charset="0"/>
              </a:rPr>
              <a:t>INNER</a:t>
            </a:r>
            <a:r>
              <a:rPr lang="en-US" dirty="0">
                <a:latin typeface="Consolas" panose="020B0609020204030204" pitchFamily="49" charset="0"/>
              </a:rPr>
              <a:t> </a:t>
            </a:r>
            <a:r>
              <a:rPr lang="en-US" dirty="0">
                <a:solidFill>
                  <a:srgbClr val="0000CD"/>
                </a:solidFill>
                <a:latin typeface="Consolas" panose="020B0609020204030204" pitchFamily="49" charset="0"/>
              </a:rPr>
              <a:t>JOIN</a:t>
            </a:r>
            <a:r>
              <a:rPr lang="en-US" dirty="0">
                <a:latin typeface="Consolas" panose="020B0609020204030204" pitchFamily="49" charset="0"/>
              </a:rPr>
              <a:t> Customers </a:t>
            </a:r>
            <a:r>
              <a:rPr lang="en-US" dirty="0">
                <a:solidFill>
                  <a:srgbClr val="0000CD"/>
                </a:solidFill>
                <a:latin typeface="Consolas" panose="020B0609020204030204" pitchFamily="49" charset="0"/>
              </a:rPr>
              <a:t>ON</a:t>
            </a:r>
            <a:r>
              <a:rPr lang="en-US" dirty="0">
                <a:latin typeface="Consolas" panose="020B0609020204030204" pitchFamily="49" charset="0"/>
              </a:rPr>
              <a:t> </a:t>
            </a:r>
            <a:r>
              <a:rPr lang="en-US" dirty="0" err="1">
                <a:latin typeface="Consolas" panose="020B0609020204030204" pitchFamily="49" charset="0"/>
              </a:rPr>
              <a:t>Orders.CustomerID</a:t>
            </a:r>
            <a:r>
              <a:rPr lang="en-US" dirty="0">
                <a:latin typeface="Consolas" panose="020B0609020204030204" pitchFamily="49" charset="0"/>
              </a:rPr>
              <a:t>=</a:t>
            </a:r>
            <a:r>
              <a:rPr lang="en-US" dirty="0" err="1">
                <a:latin typeface="Consolas" panose="020B0609020204030204" pitchFamily="49" charset="0"/>
              </a:rPr>
              <a:t>Customers.CustomerID</a:t>
            </a:r>
            <a:br>
              <a:rPr lang="en-US" dirty="0">
                <a:latin typeface="Consolas" panose="020B0609020204030204" pitchFamily="49" charset="0"/>
              </a:rPr>
            </a:br>
            <a:r>
              <a:rPr lang="en-US" dirty="0">
                <a:solidFill>
                  <a:srgbClr val="0000CD"/>
                </a:solidFill>
                <a:latin typeface="Consolas" panose="020B0609020204030204" pitchFamily="49" charset="0"/>
              </a:rPr>
              <a:t>WHERE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Orders.OrderID</a:t>
            </a:r>
            <a:r>
              <a:rPr lang="en-US" dirty="0">
                <a:latin typeface="Consolas" panose="020B0609020204030204" pitchFamily="49" charset="0"/>
              </a:rPr>
              <a:t>=12345;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C5B3C5-310B-AB47-ABC2-87E41F9F2C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4204" y="4451000"/>
            <a:ext cx="8263591" cy="22292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E5D5FBE-74A3-E743-B261-C1FF26DCA400}"/>
              </a:ext>
            </a:extLst>
          </p:cNvPr>
          <p:cNvSpPr txBox="1"/>
          <p:nvPr/>
        </p:nvSpPr>
        <p:spPr>
          <a:xfrm>
            <a:off x="9022701" y="4461677"/>
            <a:ext cx="888064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onsolas" panose="020B0609020204030204" pitchFamily="49" charset="0"/>
                <a:cs typeface="Consolas" panose="020B0609020204030204" pitchFamily="49" charset="0"/>
                <a:sym typeface="Helvetica Neue"/>
              </a:rPr>
              <a:t>OrderID</a:t>
            </a:r>
            <a:endParaRPr kumimoji="0" lang="en-US" sz="160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onsolas" panose="020B0609020204030204" pitchFamily="49" charset="0"/>
              <a:cs typeface="Consolas" panose="020B0609020204030204" pitchFamily="49" charset="0"/>
              <a:sym typeface="Helvetica Neue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A8623D6-C295-6242-B7C2-D8A880DF5C7F}"/>
              </a:ext>
            </a:extLst>
          </p:cNvPr>
          <p:cNvSpPr txBox="1"/>
          <p:nvPr/>
        </p:nvSpPr>
        <p:spPr>
          <a:xfrm>
            <a:off x="7770321" y="4461677"/>
            <a:ext cx="1224695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onsolas" panose="020B0609020204030204" pitchFamily="49" charset="0"/>
                <a:cs typeface="Consolas" panose="020B0609020204030204" pitchFamily="49" charset="0"/>
                <a:sym typeface="Helvetica Neue"/>
              </a:rPr>
              <a:t>CustomerID</a:t>
            </a:r>
            <a:endParaRPr kumimoji="0" lang="en-US" sz="160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onsolas" panose="020B0609020204030204" pitchFamily="49" charset="0"/>
              <a:cs typeface="Consolas" panose="020B0609020204030204" pitchFamily="49" charset="0"/>
              <a:sym typeface="Helvetica Neue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E0DA06B-0E4D-8043-A107-D83BCC84051C}"/>
              </a:ext>
            </a:extLst>
          </p:cNvPr>
          <p:cNvSpPr txBox="1"/>
          <p:nvPr/>
        </p:nvSpPr>
        <p:spPr>
          <a:xfrm>
            <a:off x="8012368" y="5077646"/>
            <a:ext cx="1224695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onsolas" panose="020B0609020204030204" pitchFamily="49" charset="0"/>
                <a:cs typeface="Consolas" panose="020B0609020204030204" pitchFamily="49" charset="0"/>
                <a:sym typeface="Helvetica Neue"/>
              </a:rPr>
              <a:t>CustomerID</a:t>
            </a:r>
            <a:endParaRPr kumimoji="0" lang="en-US" sz="160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onsolas" panose="020B0609020204030204" pitchFamily="49" charset="0"/>
              <a:cs typeface="Consolas" panose="020B0609020204030204" pitchFamily="49" charset="0"/>
              <a:sym typeface="Helvetica Neue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AB168B3-F34F-E148-B40E-852D161FB9B5}"/>
              </a:ext>
            </a:extLst>
          </p:cNvPr>
          <p:cNvSpPr txBox="1"/>
          <p:nvPr/>
        </p:nvSpPr>
        <p:spPr>
          <a:xfrm>
            <a:off x="6406093" y="5077647"/>
            <a:ext cx="1449115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onsolas" panose="020B0609020204030204" pitchFamily="49" charset="0"/>
                <a:cs typeface="Consolas" panose="020B0609020204030204" pitchFamily="49" charset="0"/>
                <a:sym typeface="Helvetica Neue"/>
              </a:rPr>
              <a:t>CustomerName</a:t>
            </a:r>
            <a:endParaRPr kumimoji="0" lang="en-US" sz="160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onsolas" panose="020B0609020204030204" pitchFamily="49" charset="0"/>
              <a:cs typeface="Consolas" panose="020B0609020204030204" pitchFamily="49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571370724"/>
      </p:ext>
    </p:extLst>
  </p:cSld>
  <p:clrMapOvr>
    <a:masterClrMapping/>
  </p:clrMapOvr>
  <p:transition spd="med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835C92-5923-4143-9110-217ADF2BE4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7B58CD-41BF-924A-ABED-B50DA9946A37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98497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8368630-7CBD-614E-BA75-CF0C9D445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Setup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1D59AC-352B-2246-B80D-3D251F40DB8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PostgreSQL v10.3 </a:t>
            </a:r>
          </a:p>
          <a:p>
            <a:pPr lvl="1"/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pg_oligo_dump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/>
              <a:t>-&gt; file</a:t>
            </a:r>
          </a:p>
          <a:p>
            <a:pPr lvl="1"/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pg_oligo_restore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/>
              <a:t>&lt;- file</a:t>
            </a:r>
          </a:p>
          <a:p>
            <a:r>
              <a:rPr lang="en-US" dirty="0"/>
              <a:t>Sequencing: Illumina </a:t>
            </a:r>
            <a:r>
              <a:rPr lang="en-US" dirty="0" err="1"/>
              <a:t>NextSeq</a:t>
            </a:r>
            <a:r>
              <a:rPr lang="en-US" dirty="0"/>
              <a:t> 500 platform</a:t>
            </a:r>
          </a:p>
          <a:p>
            <a:r>
              <a:rPr lang="en-US" dirty="0"/>
              <a:t>TPC-H SF 10</a:t>
            </a:r>
            <a:r>
              <a:rPr lang="en-US" baseline="30000" dirty="0"/>
              <a:t>−4</a:t>
            </a:r>
            <a:r>
              <a:rPr lang="en-US" dirty="0"/>
              <a:t> dataset: 12KB, 44 records</a:t>
            </a:r>
          </a:p>
        </p:txBody>
      </p:sp>
    </p:spTree>
    <p:extLst>
      <p:ext uri="{BB962C8B-B14F-4D97-AF65-F5344CB8AC3E}">
        <p14:creationId xmlns:p14="http://schemas.microsoft.com/office/powerpoint/2010/main" val="4195694111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6FECAE-020E-D342-BB1C-57F343D23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Encoding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F6838A-7561-A44A-BFD8-C7FF01FA38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Optimal Capacity</a:t>
            </a:r>
          </a:p>
          <a:p>
            <a:pPr lvl="1"/>
            <a:r>
              <a:rPr lang="en-US" dirty="0"/>
              <a:t>A = 00, C = 01, G = 10 and T = 11</a:t>
            </a:r>
          </a:p>
          <a:p>
            <a:r>
              <a:rPr lang="en-US" dirty="0"/>
              <a:t>Limitation</a:t>
            </a:r>
          </a:p>
          <a:p>
            <a:pPr lvl="1"/>
            <a:r>
              <a:rPr lang="en-US" dirty="0"/>
              <a:t>G•C base pair: harder to break -&gt; less efficient PCR.</a:t>
            </a:r>
          </a:p>
          <a:p>
            <a:pPr lvl="1"/>
            <a:r>
              <a:rPr lang="en-US" dirty="0"/>
              <a:t>homopolymer runs -&gt; higher sequencing  error rates.</a:t>
            </a:r>
          </a:p>
          <a:p>
            <a:r>
              <a:rPr lang="en-US" dirty="0"/>
              <a:t>Shannon information capacity</a:t>
            </a:r>
          </a:p>
          <a:p>
            <a:pPr lvl="1"/>
            <a:r>
              <a:rPr lang="en-US" dirty="0"/>
              <a:t>1.57 bits per nucleotide [Erlich’17]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1E95A5-8256-DA46-A4AE-EEB6ECE64A6A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/>
              <a:t>Long DNA strands: hard to synthesize</a:t>
            </a:r>
          </a:p>
          <a:p>
            <a:pPr lvl="1"/>
            <a:r>
              <a:rPr lang="en-US" dirty="0"/>
              <a:t>embedded addressing</a:t>
            </a:r>
          </a:p>
          <a:p>
            <a:pPr lvl="1"/>
            <a:r>
              <a:rPr lang="en-US" dirty="0"/>
              <a:t>overlapping part of the message</a:t>
            </a:r>
          </a:p>
          <a:p>
            <a:pPr lvl="1"/>
            <a:r>
              <a:rPr lang="en-US" dirty="0" err="1"/>
              <a:t>polyprimer</a:t>
            </a:r>
            <a:r>
              <a:rPr lang="en-US" dirty="0"/>
              <a:t> key (PPK)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C9BC29-A9D0-DE4C-AE40-5269BE3101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8499" y="4595649"/>
            <a:ext cx="6621252" cy="162735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6A191E1-8689-DF4A-B422-F6389B1CC581}"/>
              </a:ext>
            </a:extLst>
          </p:cNvPr>
          <p:cNvSpPr txBox="1"/>
          <p:nvPr/>
        </p:nvSpPr>
        <p:spPr>
          <a:xfrm>
            <a:off x="6980056" y="6223000"/>
            <a:ext cx="3452868" cy="2641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defTabSz="825500"/>
            <a:r>
              <a:rPr lang="en-US" sz="1050" b="0" dirty="0" err="1"/>
              <a:t>Erlich</a:t>
            </a:r>
            <a:r>
              <a:rPr lang="en-US" sz="1050" b="0" dirty="0"/>
              <a:t> et al., Science 355, 950–954 (2017) 3 March 2017</a:t>
            </a:r>
            <a:endParaRPr kumimoji="0" lang="en-US" sz="105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998998666"/>
      </p:ext>
    </p:extLst>
  </p:cSld>
  <p:clrMapOvr>
    <a:masterClrMapping/>
  </p:clrMapOvr>
  <p:transition spd="med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4D560E3-B70A-4C47-8A7D-9504B11D1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Encoding and Synthesis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FA1D2B7-0D3E-A540-A08F-D1AD50237F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4550" y="1557342"/>
            <a:ext cx="10921626" cy="2387600"/>
          </a:xfrm>
        </p:spPr>
        <p:txBody>
          <a:bodyPr>
            <a:normAutofit/>
          </a:bodyPr>
          <a:lstStyle/>
          <a:p>
            <a:r>
              <a:rPr lang="en-US" dirty="0"/>
              <a:t>Oligo length: 138 nucleotides</a:t>
            </a:r>
          </a:p>
          <a:p>
            <a:pPr lvl="1"/>
            <a:r>
              <a:rPr lang="en-US" dirty="0"/>
              <a:t>91 for data, 5’ primer 26, 3’ primer 21</a:t>
            </a:r>
          </a:p>
          <a:p>
            <a:r>
              <a:rPr lang="en-US" dirty="0"/>
              <a:t>Result:</a:t>
            </a:r>
          </a:p>
          <a:p>
            <a:pPr lvl="1"/>
            <a:r>
              <a:rPr lang="en-US" b="1" dirty="0"/>
              <a:t>1941</a:t>
            </a:r>
            <a:r>
              <a:rPr lang="en-US" dirty="0"/>
              <a:t> oligos total (</a:t>
            </a:r>
            <a:r>
              <a:rPr lang="en-US" b="1" dirty="0"/>
              <a:t>103 ng</a:t>
            </a:r>
            <a:r>
              <a:rPr lang="en-US" dirty="0"/>
              <a:t>): 346 oligos for dictionary, 150 oligos for 12KB of TPC-H data, and irrelevant oligos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B8CED5D-E653-894F-AED5-79F0FB0A3B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5928" y="4181484"/>
            <a:ext cx="6834095" cy="2498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592051"/>
      </p:ext>
    </p:extLst>
  </p:cSld>
  <p:clrMapOvr>
    <a:masterClrMapping/>
  </p:clrMapOvr>
  <p:transition spd="med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F4B665-CE54-D941-BB7A-CE4D4ABD8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Sequencing and Restoration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7133F1-26FD-BC43-BB34-2EA4B0B154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00586C3-25FB-C040-A6FC-81E5FB5D07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550" y="1574800"/>
            <a:ext cx="6939292" cy="45148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A13776F-F289-874D-B3FD-FC05A503B3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9787" y="2245659"/>
            <a:ext cx="3360790" cy="2763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101842"/>
      </p:ext>
    </p:extLst>
  </p:cSld>
  <p:clrMapOvr>
    <a:masterClrMapping/>
  </p:clrMapOvr>
  <p:transition spd="med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82FCCE-C444-5949-80DA-703DB941C4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Query Processing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462884-B52B-1F41-A729-EB004385D7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4550" y="1574800"/>
            <a:ext cx="10502900" cy="2096247"/>
          </a:xfrm>
        </p:spPr>
        <p:txBody>
          <a:bodyPr/>
          <a:lstStyle/>
          <a:p>
            <a:r>
              <a:rPr lang="en-US" dirty="0"/>
              <a:t>Selection: a single record is successfully selected.</a:t>
            </a:r>
          </a:p>
          <a:p>
            <a:r>
              <a:rPr lang="en-US" dirty="0"/>
              <a:t>Join: one pair of matching oligos joins in a background of 10</a:t>
            </a:r>
            <a:r>
              <a:rPr lang="en-US" baseline="30000" dirty="0"/>
              <a:t>5</a:t>
            </a:r>
            <a:r>
              <a:rPr lang="en-US" dirty="0"/>
              <a:t> irrelevant or non-matching oligos.</a:t>
            </a:r>
          </a:p>
          <a:p>
            <a:pPr lvl="1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8572EF-7DC3-3A42-A7CD-AF2DD74D27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9342" y="3347660"/>
            <a:ext cx="5603688" cy="3305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406584"/>
      </p:ext>
    </p:extLst>
  </p:cSld>
  <p:clrMapOvr>
    <a:masterClrMapping/>
  </p:clrMapOvr>
  <p:transition spd="med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C76548-049B-F443-A275-3ABFC03C8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0DD5B0-A670-AB4F-92A4-C8A1E7E0B2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DNA is promising Storage Media: Density, durability</a:t>
            </a:r>
          </a:p>
          <a:p>
            <a:r>
              <a:rPr lang="en-US" dirty="0" err="1"/>
              <a:t>OligoArchive</a:t>
            </a:r>
            <a:r>
              <a:rPr lang="en-US" dirty="0"/>
              <a:t>: an architecture for using DNA as the archival tier of a relational DBMS</a:t>
            </a:r>
          </a:p>
          <a:p>
            <a:pPr lvl="1"/>
            <a:r>
              <a:rPr lang="en-US" dirty="0"/>
              <a:t>Data Archival: Dump and restore</a:t>
            </a:r>
          </a:p>
          <a:p>
            <a:pPr lvl="1"/>
            <a:r>
              <a:rPr lang="en-US" dirty="0"/>
              <a:t>Data Query: selection, projection, join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7466658"/>
      </p:ext>
    </p:extLst>
  </p:cSld>
  <p:clrMapOvr>
    <a:masterClrMapping/>
  </p:clrMapOvr>
  <p:transition spd="med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E30D8C-7E0B-FD41-950C-9A24BF0B4D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Extensions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DFB0B7-54D0-CC49-A27E-02A1652655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 all SQL semantics are supported</a:t>
            </a:r>
          </a:p>
          <a:p>
            <a:pPr lvl="1"/>
            <a:r>
              <a:rPr lang="en-US" dirty="0"/>
              <a:t>complex WHERE clause: non-</a:t>
            </a:r>
            <a:r>
              <a:rPr lang="en-US" dirty="0" err="1"/>
              <a:t>equi</a:t>
            </a:r>
            <a:r>
              <a:rPr lang="en-US" dirty="0"/>
              <a:t> selection</a:t>
            </a:r>
          </a:p>
          <a:p>
            <a:pPr lvl="1"/>
            <a:r>
              <a:rPr lang="en-US" dirty="0"/>
              <a:t>complex join: non-</a:t>
            </a:r>
            <a:r>
              <a:rPr lang="en-US" dirty="0" err="1"/>
              <a:t>equi</a:t>
            </a:r>
            <a:r>
              <a:rPr lang="en-US" dirty="0"/>
              <a:t>-join</a:t>
            </a:r>
          </a:p>
          <a:p>
            <a:pPr lvl="1"/>
            <a:r>
              <a:rPr lang="en-US" dirty="0"/>
              <a:t>multi-table join</a:t>
            </a:r>
          </a:p>
          <a:p>
            <a:r>
              <a:rPr lang="en-US" dirty="0"/>
              <a:t>File system semantic:</a:t>
            </a:r>
          </a:p>
          <a:p>
            <a:pPr lvl="1"/>
            <a:r>
              <a:rPr lang="en-US" dirty="0"/>
              <a:t>how to efficiently support modification?</a:t>
            </a:r>
          </a:p>
          <a:p>
            <a:r>
              <a:rPr lang="en-US" dirty="0"/>
              <a:t>Scalability to large data sets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AF4C7B-7B46-694D-8C38-DF806D5DC19F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/>
              <a:t>Parallelism</a:t>
            </a:r>
          </a:p>
          <a:p>
            <a:r>
              <a:rPr lang="en-US" dirty="0"/>
              <a:t>approximate string matching?</a:t>
            </a:r>
          </a:p>
          <a:p>
            <a:r>
              <a:rPr lang="en-US" dirty="0"/>
              <a:t>Selection and projection using one oligo?</a:t>
            </a:r>
          </a:p>
        </p:txBody>
      </p:sp>
    </p:spTree>
    <p:extLst>
      <p:ext uri="{BB962C8B-B14F-4D97-AF65-F5344CB8AC3E}">
        <p14:creationId xmlns:p14="http://schemas.microsoft.com/office/powerpoint/2010/main" val="2118746152"/>
      </p:ext>
    </p:extLst>
  </p:cSld>
  <p:clrMapOvr>
    <a:masterClrMapping/>
  </p:clrMapOvr>
  <p:transition spd="med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CFF157-9A36-FD4C-85CE-CC269AE1A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A78895-CBDF-EF4D-A58F-7A739FEC9B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DNA Synthesizing: </a:t>
            </a:r>
            <a:r>
              <a:rPr lang="en-US" dirty="0">
                <a:hlinkClick r:id="rId2"/>
              </a:rPr>
              <a:t>https://www.youtube.com/watch?v=rD5uNAMbDaQ</a:t>
            </a:r>
            <a:endParaRPr lang="en-US" dirty="0"/>
          </a:p>
          <a:p>
            <a:r>
              <a:rPr lang="en-US" dirty="0"/>
              <a:t>PCR: </a:t>
            </a:r>
            <a:r>
              <a:rPr lang="en-US" dirty="0">
                <a:hlinkClick r:id="rId3"/>
              </a:rPr>
              <a:t>https://www.youtube.com/watch?v=3XPAp6dgl14</a:t>
            </a:r>
            <a:endParaRPr lang="en-US" dirty="0"/>
          </a:p>
          <a:p>
            <a:r>
              <a:rPr lang="en-US" dirty="0"/>
              <a:t>DNA Sequencing: </a:t>
            </a:r>
            <a:r>
              <a:rPr lang="en-US" dirty="0">
                <a:hlinkClick r:id="rId4"/>
              </a:rPr>
              <a:t>https://www.youtube.com/watch?v=ONGdehkB8jU</a:t>
            </a:r>
            <a:endParaRPr lang="en-US" dirty="0"/>
          </a:p>
          <a:p>
            <a:r>
              <a:rPr lang="en-US" dirty="0"/>
              <a:t>Gibson Assembly Cloning: </a:t>
            </a:r>
            <a:r>
              <a:rPr lang="en-US" dirty="0">
                <a:hlinkClick r:id="rId5"/>
              </a:rPr>
              <a:t>https://www.youtube.com/watch?v=tlVbf5fXhp4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8012123"/>
      </p:ext>
    </p:extLst>
  </p:cSld>
  <p:clrMapOvr>
    <a:masterClrMapping/>
  </p:clrMapOvr>
  <p:transition spd="med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A5736-05F5-4C53-9CBE-FF1C56CFFE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787092"/>
          </a:xfrm>
        </p:spPr>
        <p:txBody>
          <a:bodyPr>
            <a:normAutofit/>
          </a:bodyPr>
          <a:lstStyle/>
          <a:p>
            <a:r>
              <a:rPr lang="en-US" sz="4400" dirty="0"/>
              <a:t>Puddle: A Dynamic, Error-Correcting,</a:t>
            </a:r>
            <a:br>
              <a:rPr lang="en-US" sz="4400" dirty="0"/>
            </a:br>
            <a:r>
              <a:rPr lang="en-US" sz="4400" dirty="0"/>
              <a:t>Full-Stack Microfluidics Platform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576815-678D-4F18-AB41-6EBDEBCD9E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6218" y="4294766"/>
            <a:ext cx="9144000" cy="1655762"/>
          </a:xfrm>
        </p:spPr>
        <p:txBody>
          <a:bodyPr/>
          <a:lstStyle/>
          <a:p>
            <a:r>
              <a:rPr lang="en-US" dirty="0"/>
              <a:t>Presented by Bingzhe Li</a:t>
            </a:r>
          </a:p>
          <a:p>
            <a:r>
              <a:rPr lang="en-US" dirty="0"/>
              <a:t>2020/01/14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274C5CC-3C23-42BF-A267-B709F0BD2A1B}"/>
              </a:ext>
            </a:extLst>
          </p:cNvPr>
          <p:cNvSpPr txBox="1"/>
          <p:nvPr/>
        </p:nvSpPr>
        <p:spPr>
          <a:xfrm>
            <a:off x="5239658" y="3059668"/>
            <a:ext cx="1417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ASPLOS’2019</a:t>
            </a:r>
          </a:p>
        </p:txBody>
      </p:sp>
    </p:spTree>
    <p:extLst>
      <p:ext uri="{BB962C8B-B14F-4D97-AF65-F5344CB8AC3E}">
        <p14:creationId xmlns:p14="http://schemas.microsoft.com/office/powerpoint/2010/main" val="85534700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6590A1-A9C2-4C00-AFAF-22E65BBE1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61339"/>
          </a:xfrm>
        </p:spPr>
        <p:txBody>
          <a:bodyPr/>
          <a:lstStyle/>
          <a:p>
            <a:pPr algn="ctr"/>
            <a:r>
              <a:rPr lang="en-US" dirty="0"/>
              <a:t>Lighting Talk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D7EDF2D-27F0-4B6C-BDCF-00BFADD0830A}"/>
              </a:ext>
            </a:extLst>
          </p:cNvPr>
          <p:cNvSpPr/>
          <p:nvPr/>
        </p:nvSpPr>
        <p:spPr>
          <a:xfrm>
            <a:off x="1246632" y="2782669"/>
            <a:ext cx="101071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https://www.youtube.com/watch?v=uwiINEcYXLQ&amp;list=PL_T9xA0eFRMdxHuQwkhLoa5No-wTSx3Tc&amp;index=14&amp;t=0s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82343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E5B06E-0EF9-42EC-AED9-06E7617EF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848E9B-C954-4899-A4CA-F54DCC0E79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Microfluidic device  automates </a:t>
            </a:r>
            <a:r>
              <a:rPr lang="en-US" dirty="0" err="1"/>
              <a:t>wetlab</a:t>
            </a:r>
            <a:r>
              <a:rPr lang="en-US" dirty="0"/>
              <a:t> procedures by manipulating small chemical or biological samples.</a:t>
            </a:r>
          </a:p>
          <a:p>
            <a:r>
              <a:rPr lang="en-US" dirty="0"/>
              <a:t>Current designs:</a:t>
            </a:r>
          </a:p>
          <a:p>
            <a:pPr lvl="1"/>
            <a:r>
              <a:rPr lang="en-US" dirty="0"/>
              <a:t>Inflexible</a:t>
            </a:r>
          </a:p>
          <a:p>
            <a:pPr lvl="1"/>
            <a:r>
              <a:rPr lang="en-US" dirty="0"/>
              <a:t>Error-prone</a:t>
            </a:r>
          </a:p>
          <a:p>
            <a:pPr lvl="1"/>
            <a:r>
              <a:rPr lang="en-US" dirty="0"/>
              <a:t>Prohibitively expensive</a:t>
            </a:r>
          </a:p>
          <a:p>
            <a:pPr lvl="1"/>
            <a:r>
              <a:rPr lang="en-US" dirty="0"/>
              <a:t>Difficult to program</a:t>
            </a:r>
          </a:p>
        </p:txBody>
      </p:sp>
    </p:spTree>
    <p:extLst>
      <p:ext uri="{BB962C8B-B14F-4D97-AF65-F5344CB8AC3E}">
        <p14:creationId xmlns:p14="http://schemas.microsoft.com/office/powerpoint/2010/main" val="410414663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1472E8-DC63-4BFD-95FA-6925CD4AB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3453"/>
            <a:ext cx="10515600" cy="946439"/>
          </a:xfrm>
        </p:spPr>
        <p:txBody>
          <a:bodyPr/>
          <a:lstStyle/>
          <a:p>
            <a:pPr algn="ctr"/>
            <a:r>
              <a:rPr lang="en-US" dirty="0"/>
              <a:t>Microfluidic Hardware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58B8001-D33E-4269-BBCC-94FE77AD2C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0788" y="1089892"/>
            <a:ext cx="7267575" cy="29337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B83BCFA-86B4-4B85-AF3A-EE9E4DF9F424}"/>
              </a:ext>
            </a:extLst>
          </p:cNvPr>
          <p:cNvSpPr/>
          <p:nvPr/>
        </p:nvSpPr>
        <p:spPr>
          <a:xfrm>
            <a:off x="838200" y="4402574"/>
            <a:ext cx="10515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lphaLcParenBoth"/>
            </a:pPr>
            <a:r>
              <a:rPr lang="en-US" sz="2000" dirty="0"/>
              <a:t>Channel-based: offer high precision and low cost at scale.</a:t>
            </a:r>
          </a:p>
          <a:p>
            <a:pPr marL="342900" indent="-342900">
              <a:buFontTx/>
              <a:buAutoNum type="alphaLcParenBoth"/>
            </a:pPr>
            <a:r>
              <a:rPr lang="en-US" sz="2000" dirty="0"/>
              <a:t>Liquid handling robots: more general, aiming to emulate a lab technician with robotic arms controlling pipettes</a:t>
            </a:r>
          </a:p>
          <a:p>
            <a:pPr marL="342900" indent="-342900">
              <a:buFontTx/>
              <a:buAutoNum type="alphaLcParenBoth"/>
            </a:pPr>
            <a:r>
              <a:rPr lang="en-US" sz="2000" dirty="0"/>
              <a:t>DMF: flexibility at small size and potentially at low cost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called electrowetting on dielectric: activating electrodes in certain patterns can move, mix, or split droplets anywhere on the chip</a:t>
            </a:r>
          </a:p>
        </p:txBody>
      </p:sp>
    </p:spTree>
    <p:extLst>
      <p:ext uri="{BB962C8B-B14F-4D97-AF65-F5344CB8AC3E}">
        <p14:creationId xmlns:p14="http://schemas.microsoft.com/office/powerpoint/2010/main" val="30062856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2D8732-E168-0242-AB4B-BE768BCEC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Storage in DNA in practice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8AF416-A27A-5D4B-9B5E-09EE14F120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Early Works (inefficient error-prone )</a:t>
            </a:r>
          </a:p>
          <a:p>
            <a:pPr lvl="1"/>
            <a:r>
              <a:rPr lang="en-US" dirty="0"/>
              <a:t>Run number of 0 or 1.</a:t>
            </a:r>
          </a:p>
          <a:p>
            <a:pPr lvl="1"/>
            <a:r>
              <a:rPr lang="en-US" dirty="0"/>
              <a:t>Morse code: </a:t>
            </a:r>
          </a:p>
          <a:p>
            <a:pPr lvl="2"/>
            <a:r>
              <a:rPr lang="en-US" dirty="0"/>
              <a:t>(C = dot, T = dash, A = word space and G = letter space)</a:t>
            </a:r>
          </a:p>
          <a:p>
            <a:r>
              <a:rPr lang="en-US" dirty="0"/>
              <a:t>[Church’12] </a:t>
            </a:r>
          </a:p>
          <a:p>
            <a:pPr lvl="1"/>
            <a:r>
              <a:rPr lang="en-US" dirty="0"/>
              <a:t>(A, C = 0 and T, G = 1)</a:t>
            </a:r>
          </a:p>
          <a:p>
            <a:pPr lvl="1"/>
            <a:r>
              <a:rPr lang="en-US" dirty="0"/>
              <a:t>homopolymer runs and lack of coverage</a:t>
            </a:r>
          </a:p>
          <a:p>
            <a:pPr lvl="1"/>
            <a:r>
              <a:rPr lang="en-US" dirty="0"/>
              <a:t>10 errors</a:t>
            </a:r>
          </a:p>
          <a:p>
            <a:pPr lvl="1"/>
            <a:endParaRPr lang="en-US" dirty="0"/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2582F6D7-B674-7340-A934-A7DFE3DFBC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094" y="1098550"/>
            <a:ext cx="4568825" cy="539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" name="Text Box 4">
            <a:extLst>
              <a:ext uri="{FF2B5EF4-FFF2-40B4-BE49-F238E27FC236}">
                <a16:creationId xmlns:a16="http://schemas.microsoft.com/office/drawing/2014/main" id="{13408657-6F63-2D4C-BB86-2C07BB2576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29094" y="6602413"/>
            <a:ext cx="4319588" cy="255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9pPr>
          </a:lstStyle>
          <a:p>
            <a:r>
              <a:rPr lang="en-GB" altLang="en-US" sz="1200" b="1">
                <a:latin typeface="Arial" panose="020B0604020202020204" pitchFamily="34" charset="0"/>
              </a:rPr>
              <a:t>George M. Church et al. Science 2012;337:1628</a:t>
            </a:r>
          </a:p>
        </p:txBody>
      </p:sp>
    </p:spTree>
    <p:extLst>
      <p:ext uri="{BB962C8B-B14F-4D97-AF65-F5344CB8AC3E}">
        <p14:creationId xmlns:p14="http://schemas.microsoft.com/office/powerpoint/2010/main" val="1251388876"/>
      </p:ext>
    </p:extLst>
  </p:cSld>
  <p:clrMapOvr>
    <a:masterClrMapping/>
  </p:clrMapOvr>
  <p:transition spd="med"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DAE91B-4487-4D14-BA94-3BC92F0129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2559"/>
            <a:ext cx="10515600" cy="1036955"/>
          </a:xfrm>
        </p:spPr>
        <p:txBody>
          <a:bodyPr/>
          <a:lstStyle/>
          <a:p>
            <a:pPr algn="ctr"/>
            <a:r>
              <a:rPr lang="en-US" dirty="0"/>
              <a:t>Basic Controls in DMF devices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A68ED7-8272-4684-8B9A-DA5A36CB5B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0" y="1837817"/>
            <a:ext cx="11353800" cy="2209927"/>
          </a:xfrm>
        </p:spPr>
        <p:txBody>
          <a:bodyPr/>
          <a:lstStyle/>
          <a:p>
            <a:r>
              <a:rPr lang="en-US" dirty="0"/>
              <a:t>Turning individual electrodes on or off</a:t>
            </a:r>
          </a:p>
          <a:p>
            <a:r>
              <a:rPr lang="en-US" dirty="0"/>
              <a:t>To move a droplet from one location to another, a controller must activate the electrodes along that path in sequence</a:t>
            </a:r>
          </a:p>
          <a:p>
            <a:r>
              <a:rPr lang="en-US" dirty="0"/>
              <a:t>DAG (directed acyclic graph issue)/routine issue in VLSI</a:t>
            </a:r>
          </a:p>
        </p:txBody>
      </p:sp>
    </p:spTree>
    <p:extLst>
      <p:ext uri="{BB962C8B-B14F-4D97-AF65-F5344CB8AC3E}">
        <p14:creationId xmlns:p14="http://schemas.microsoft.com/office/powerpoint/2010/main" val="271695661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3B44DD-C426-4A35-A337-2E330A2B7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6943"/>
            <a:ext cx="10515600" cy="988187"/>
          </a:xfrm>
        </p:spPr>
        <p:txBody>
          <a:bodyPr/>
          <a:lstStyle/>
          <a:p>
            <a:pPr algn="ctr"/>
            <a:r>
              <a:rPr lang="en-US" dirty="0"/>
              <a:t>Dynamic </a:t>
            </a:r>
            <a:r>
              <a:rPr lang="en-US" dirty="0" err="1"/>
              <a:t>Microfuidic</a:t>
            </a:r>
            <a:r>
              <a:rPr lang="en-US" dirty="0"/>
              <a:t> Programming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8B2784-31E2-4F36-8F7A-445957865C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8905"/>
            <a:ext cx="10515600" cy="2246503"/>
          </a:xfrm>
        </p:spPr>
        <p:txBody>
          <a:bodyPr/>
          <a:lstStyle/>
          <a:p>
            <a:r>
              <a:rPr lang="en-US" dirty="0"/>
              <a:t>Vision of this paper:</a:t>
            </a:r>
          </a:p>
          <a:p>
            <a:pPr lvl="1"/>
            <a:r>
              <a:rPr lang="en-US" dirty="0"/>
              <a:t>a microfluidics platform that can combine computation and fluidic manipulation in an unrestricted, high-level programming model</a:t>
            </a:r>
          </a:p>
          <a:p>
            <a:pPr lvl="1"/>
            <a:r>
              <a:rPr lang="en-US" dirty="0"/>
              <a:t>a runtime system that provides a high-level API for microfluidic manipulations.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C0DB1CF-56C7-45D9-AF1B-DAB956F2245E}"/>
              </a:ext>
            </a:extLst>
          </p:cNvPr>
          <p:cNvSpPr txBox="1">
            <a:spLocks/>
          </p:cNvSpPr>
          <p:nvPr/>
        </p:nvSpPr>
        <p:spPr>
          <a:xfrm>
            <a:off x="1036320" y="4039871"/>
            <a:ext cx="9424416" cy="22465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APIs</a:t>
            </a:r>
          </a:p>
          <a:p>
            <a:r>
              <a:rPr lang="en-US" dirty="0"/>
              <a:t>Handling errors</a:t>
            </a:r>
          </a:p>
          <a:p>
            <a:r>
              <a:rPr lang="en-US" dirty="0"/>
              <a:t>Hardware implementation</a:t>
            </a:r>
          </a:p>
        </p:txBody>
      </p:sp>
    </p:spTree>
    <p:extLst>
      <p:ext uri="{BB962C8B-B14F-4D97-AF65-F5344CB8AC3E}">
        <p14:creationId xmlns:p14="http://schemas.microsoft.com/office/powerpoint/2010/main" val="139278189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523789-7E7D-40F7-BBC6-2817D7F4B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477"/>
            <a:ext cx="10515600" cy="768731"/>
          </a:xfrm>
        </p:spPr>
        <p:txBody>
          <a:bodyPr/>
          <a:lstStyle/>
          <a:p>
            <a:pPr algn="ctr"/>
            <a:r>
              <a:rPr lang="en-US" dirty="0"/>
              <a:t>APIs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8AB213-FADC-477F-A3A4-EB8B8E14D1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" y="1332128"/>
            <a:ext cx="4946333" cy="533153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DC93B31-F45D-459E-9023-F3167D630B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7445" y="1971232"/>
            <a:ext cx="5415915" cy="291553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5F50B0F-DA0D-4B79-B543-3E08D35F9A5D}"/>
              </a:ext>
            </a:extLst>
          </p:cNvPr>
          <p:cNvSpPr txBox="1"/>
          <p:nvPr/>
        </p:nvSpPr>
        <p:spPr>
          <a:xfrm>
            <a:off x="6227445" y="1332128"/>
            <a:ext cx="22231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Complete Puddle API: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6415DD5-D16C-4F74-BD9B-4B4F54AEA4D5}"/>
              </a:ext>
            </a:extLst>
          </p:cNvPr>
          <p:cNvSpPr/>
          <p:nvPr/>
        </p:nvSpPr>
        <p:spPr>
          <a:xfrm>
            <a:off x="677730" y="932502"/>
            <a:ext cx="39186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 example Python program interfacing</a:t>
            </a:r>
          </a:p>
        </p:txBody>
      </p:sp>
    </p:spTree>
    <p:extLst>
      <p:ext uri="{BB962C8B-B14F-4D97-AF65-F5344CB8AC3E}">
        <p14:creationId xmlns:p14="http://schemas.microsoft.com/office/powerpoint/2010/main" val="3852693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EF10C4-39F7-4EA9-956D-8D6E23FCF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9093"/>
            <a:ext cx="10515600" cy="915035"/>
          </a:xfrm>
        </p:spPr>
        <p:txBody>
          <a:bodyPr/>
          <a:lstStyle/>
          <a:p>
            <a:pPr algn="ctr"/>
            <a:r>
              <a:rPr lang="en-US" altLang="zh-CN" dirty="0"/>
              <a:t>Error Handling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462FF6-A47D-4FAD-BD96-99D8B571E1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884" y="1456293"/>
            <a:ext cx="11000232" cy="1603375"/>
          </a:xfrm>
        </p:spPr>
        <p:txBody>
          <a:bodyPr>
            <a:normAutofit/>
          </a:bodyPr>
          <a:lstStyle/>
          <a:p>
            <a:r>
              <a:rPr lang="en-US" dirty="0"/>
              <a:t>Two reasons cause API calls fail:</a:t>
            </a:r>
          </a:p>
          <a:p>
            <a:pPr lvl="1"/>
            <a:r>
              <a:rPr lang="en-US" dirty="0"/>
              <a:t>Invalid arguments</a:t>
            </a:r>
          </a:p>
          <a:p>
            <a:pPr lvl="1"/>
            <a:r>
              <a:rPr lang="en-US" dirty="0"/>
              <a:t>Using a consumed droplet id (not reuse droplets ids that have been consumed)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45D9A84-92EB-464B-8FB6-23F24F861A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4111022"/>
            <a:ext cx="6210712" cy="96085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9B74B4B-175F-4B9F-AA1C-A30D2E35D886}"/>
              </a:ext>
            </a:extLst>
          </p:cNvPr>
          <p:cNvSpPr/>
          <p:nvPr/>
        </p:nvSpPr>
        <p:spPr>
          <a:xfrm>
            <a:off x="292608" y="3564375"/>
            <a:ext cx="30601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dirty="0"/>
              <a:t>Invalid arguments:</a:t>
            </a:r>
          </a:p>
        </p:txBody>
      </p:sp>
    </p:spTree>
    <p:extLst>
      <p:ext uri="{BB962C8B-B14F-4D97-AF65-F5344CB8AC3E}">
        <p14:creationId xmlns:p14="http://schemas.microsoft.com/office/powerpoint/2010/main" val="179369200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B4949-64EA-4CAF-9C17-21EA93540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59" y="1"/>
            <a:ext cx="10515600" cy="731520"/>
          </a:xfrm>
        </p:spPr>
        <p:txBody>
          <a:bodyPr/>
          <a:lstStyle/>
          <a:p>
            <a:pPr algn="ctr"/>
            <a:r>
              <a:rPr lang="en-US" dirty="0"/>
              <a:t>Implementation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610113-006A-43B1-884F-5DF9DDD96F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659" y="813006"/>
            <a:ext cx="4050792" cy="636429"/>
          </a:xfrm>
        </p:spPr>
        <p:txBody>
          <a:bodyPr/>
          <a:lstStyle/>
          <a:p>
            <a:r>
              <a:rPr lang="en-US" dirty="0"/>
              <a:t>Three levels of the stack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BE18A0-6800-4759-9D24-C87DA2109F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9378" y="1368075"/>
            <a:ext cx="4344503" cy="524364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8D479BA-0C90-4975-931C-1467EBA45E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8643" y="667991"/>
            <a:ext cx="5035296" cy="594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23008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D0681-28E7-457E-AF58-0773604563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7903"/>
            <a:ext cx="10515600" cy="866267"/>
          </a:xfrm>
        </p:spPr>
        <p:txBody>
          <a:bodyPr/>
          <a:lstStyle/>
          <a:p>
            <a:pPr algn="ctr"/>
            <a:r>
              <a:rPr lang="en-US" dirty="0" err="1"/>
              <a:t>PurpleDrop</a:t>
            </a:r>
            <a:r>
              <a:rPr lang="en-US" dirty="0"/>
              <a:t> DMF Device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632A0C6-AAD7-4CC3-97BC-4A7B39C886B1}"/>
              </a:ext>
            </a:extLst>
          </p:cNvPr>
          <p:cNvSpPr/>
          <p:nvPr/>
        </p:nvSpPr>
        <p:spPr>
          <a:xfrm>
            <a:off x="926592" y="1499908"/>
            <a:ext cx="10668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latin typeface="LinLibertineT"/>
              </a:rPr>
              <a:t>PurpleDrop</a:t>
            </a:r>
            <a:r>
              <a:rPr lang="en-US" dirty="0">
                <a:latin typeface="LinLibertineT"/>
              </a:rPr>
              <a:t>, all together, the components cost on the order of </a:t>
            </a:r>
            <a:r>
              <a:rPr lang="en-US" b="1" dirty="0">
                <a:latin typeface="LinLibertineT"/>
              </a:rPr>
              <a:t>$300</a:t>
            </a:r>
            <a:r>
              <a:rPr lang="en-US" dirty="0">
                <a:latin typeface="LinLibertineT"/>
              </a:rPr>
              <a:t>, orders of magnitude less than most other microfluidic systems.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784AEAC-14D7-4F2F-A568-969C14976998}"/>
              </a:ext>
            </a:extLst>
          </p:cNvPr>
          <p:cNvSpPr/>
          <p:nvPr/>
        </p:nvSpPr>
        <p:spPr>
          <a:xfrm>
            <a:off x="774192" y="2347311"/>
            <a:ext cx="10972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LinLibertineTBI"/>
              </a:rPr>
              <a:t>DMF hardware: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LinLibertineTBI"/>
              </a:rPr>
              <a:t>mother board </a:t>
            </a:r>
            <a:r>
              <a:rPr lang="en-US" dirty="0"/>
              <a:t>contains the electrical components such as high-voltage controllers, shift registers, etc.</a:t>
            </a:r>
            <a:r>
              <a:rPr lang="en-US" dirty="0">
                <a:latin typeface="LinLibertineTBI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LinLibertineTBI"/>
              </a:rPr>
              <a:t>daughterboard </a:t>
            </a:r>
            <a:r>
              <a:rPr lang="en-US" dirty="0"/>
              <a:t>contains the electrodes that hold the droplets</a:t>
            </a:r>
            <a:endParaRPr lang="en-US" b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01E7409-47E0-4192-8564-3B238E9FAE14}"/>
              </a:ext>
            </a:extLst>
          </p:cNvPr>
          <p:cNvSpPr/>
          <p:nvPr/>
        </p:nvSpPr>
        <p:spPr>
          <a:xfrm>
            <a:off x="774192" y="3287047"/>
            <a:ext cx="103784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LinLibertineT"/>
              </a:rPr>
              <a:t>The daughterboard is removable, allowing different configurations of electrodes with the same motherboard.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AD0EF2F-A613-42A9-86C7-5A33F4DC722E}"/>
              </a:ext>
            </a:extLst>
          </p:cNvPr>
          <p:cNvSpPr/>
          <p:nvPr/>
        </p:nvSpPr>
        <p:spPr>
          <a:xfrm>
            <a:off x="774192" y="4134450"/>
            <a:ext cx="104790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LinLibertineTBI"/>
              </a:rPr>
              <a:t>Electronic control: </a:t>
            </a:r>
            <a:r>
              <a:rPr lang="en-US" dirty="0"/>
              <a:t>Raspberry Pi 3B</a:t>
            </a:r>
          </a:p>
          <a:p>
            <a:r>
              <a:rPr lang="en-US" dirty="0"/>
              <a:t>The Raspberry Pi runs Linux and sports a quad-core 1.2 GHz ARMv7 processor as well as GPIO pins</a:t>
            </a:r>
            <a:endParaRPr lang="en-US" b="1" dirty="0">
              <a:latin typeface="LinLibertineTBI"/>
            </a:endParaRPr>
          </a:p>
          <a:p>
            <a:endParaRPr lang="en-US" b="1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CF73F22-5AFB-4B31-B297-EAE15614DA8A}"/>
              </a:ext>
            </a:extLst>
          </p:cNvPr>
          <p:cNvSpPr/>
          <p:nvPr/>
        </p:nvSpPr>
        <p:spPr>
          <a:xfrm>
            <a:off x="728472" y="5212685"/>
            <a:ext cx="110642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LinLibertineTBI"/>
              </a:rPr>
              <a:t>Peripherals: </a:t>
            </a:r>
            <a:r>
              <a:rPr lang="en-US" dirty="0"/>
              <a:t>a heater, temperature sensor, and the ability to do both input and output of droplets. Input and output are driven by small peristaltic pumps which carry droplets to/from test tube reservoirs or other devices</a:t>
            </a:r>
            <a:endParaRPr lang="en-US" b="1" dirty="0">
              <a:latin typeface="LinLibertineTBI"/>
            </a:endParaRPr>
          </a:p>
        </p:txBody>
      </p:sp>
    </p:spTree>
    <p:extLst>
      <p:ext uri="{BB962C8B-B14F-4D97-AF65-F5344CB8AC3E}">
        <p14:creationId xmlns:p14="http://schemas.microsoft.com/office/powerpoint/2010/main" val="93210430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6FC317-A24A-4274-ACA8-2ED4140BE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5669"/>
            <a:ext cx="10515600" cy="719963"/>
          </a:xfrm>
        </p:spPr>
        <p:txBody>
          <a:bodyPr/>
          <a:lstStyle/>
          <a:p>
            <a:pPr algn="ctr"/>
            <a:r>
              <a:rPr lang="en-US" dirty="0"/>
              <a:t>Planning and Execution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DDE839-6515-448A-848A-BF9BC91079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0"/>
            <a:ext cx="10515600" cy="5135277"/>
          </a:xfrm>
        </p:spPr>
        <p:txBody>
          <a:bodyPr/>
          <a:lstStyle/>
          <a:p>
            <a:r>
              <a:rPr lang="en-US" dirty="0"/>
              <a:t>The core of planning is placement and routing</a:t>
            </a:r>
          </a:p>
          <a:p>
            <a:r>
              <a:rPr lang="en-US" dirty="0"/>
              <a:t>Allocation constraints:</a:t>
            </a:r>
          </a:p>
          <a:p>
            <a:pPr lvl="1"/>
            <a:r>
              <a:rPr lang="en-US" dirty="0"/>
              <a:t>A mix requests a rectangle slightly larger than the droplet to move and agitate droplets</a:t>
            </a:r>
          </a:p>
          <a:p>
            <a:pPr lvl="1"/>
            <a:r>
              <a:rPr lang="en-US" dirty="0"/>
              <a:t>Place constraints (heater position)</a:t>
            </a:r>
          </a:p>
          <a:p>
            <a:r>
              <a:rPr lang="en-US" dirty="0"/>
              <a:t>Execution, Monitoring, and Rollback</a:t>
            </a:r>
          </a:p>
          <a:p>
            <a:pPr lvl="1"/>
            <a:r>
              <a:rPr lang="en-US" dirty="0"/>
              <a:t>Execution: activating the electrodes</a:t>
            </a:r>
          </a:p>
          <a:p>
            <a:pPr lvl="1"/>
            <a:r>
              <a:rPr lang="en-US" dirty="0"/>
              <a:t>Monitoring: computer vision system to check the states of droplets on the board</a:t>
            </a:r>
          </a:p>
          <a:p>
            <a:pPr lvl="1"/>
            <a:r>
              <a:rPr lang="en-US" dirty="0"/>
              <a:t>A rollback consists of deleting the record and </a:t>
            </a:r>
            <a:r>
              <a:rPr lang="en-US" dirty="0" err="1"/>
              <a:t>replanning</a:t>
            </a:r>
            <a:r>
              <a:rPr lang="en-US" dirty="0"/>
              <a:t> all commands which have not been completed.</a:t>
            </a:r>
          </a:p>
        </p:txBody>
      </p:sp>
    </p:spTree>
    <p:extLst>
      <p:ext uri="{BB962C8B-B14F-4D97-AF65-F5344CB8AC3E}">
        <p14:creationId xmlns:p14="http://schemas.microsoft.com/office/powerpoint/2010/main" val="404821415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6F2B0-F386-45B3-B5FE-8ED8E53AE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36955"/>
          </a:xfrm>
        </p:spPr>
        <p:txBody>
          <a:bodyPr/>
          <a:lstStyle/>
          <a:p>
            <a:pPr algn="ctr"/>
            <a:r>
              <a:rPr lang="en-US" dirty="0"/>
              <a:t>Evaluation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F8A242-983A-4B55-9972-A894EF2C311C}"/>
              </a:ext>
            </a:extLst>
          </p:cNvPr>
          <p:cNvSpPr txBox="1"/>
          <p:nvPr/>
        </p:nvSpPr>
        <p:spPr>
          <a:xfrm>
            <a:off x="1791415" y="1706880"/>
            <a:ext cx="654791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Error system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/>
              <a:t>Computer vision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/>
              <a:t>Error correction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PCR and Thermocycling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DNA sequencing</a:t>
            </a:r>
          </a:p>
        </p:txBody>
      </p:sp>
    </p:spTree>
    <p:extLst>
      <p:ext uri="{BB962C8B-B14F-4D97-AF65-F5344CB8AC3E}">
        <p14:creationId xmlns:p14="http://schemas.microsoft.com/office/powerpoint/2010/main" val="205700196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4560A93-FC84-4C95-9CE4-17BC43C278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639" y="1329118"/>
            <a:ext cx="5562600" cy="40290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3FBE786-691B-4CAD-87DC-A916A5477B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2762" y="1620012"/>
            <a:ext cx="5646251" cy="298856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96F5D8D-9CCE-41F9-A348-2049F8613733}"/>
              </a:ext>
            </a:extLst>
          </p:cNvPr>
          <p:cNvSpPr txBox="1"/>
          <p:nvPr/>
        </p:nvSpPr>
        <p:spPr>
          <a:xfrm>
            <a:off x="8388096" y="1144452"/>
            <a:ext cx="1670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Error correction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ED2185-5F8A-46A4-8650-762A03D9A485}"/>
              </a:ext>
            </a:extLst>
          </p:cNvPr>
          <p:cNvSpPr txBox="1"/>
          <p:nvPr/>
        </p:nvSpPr>
        <p:spPr>
          <a:xfrm>
            <a:off x="1841366" y="775120"/>
            <a:ext cx="2593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Computer vision accuracy</a:t>
            </a:r>
          </a:p>
        </p:txBody>
      </p:sp>
    </p:spTree>
    <p:extLst>
      <p:ext uri="{BB962C8B-B14F-4D97-AF65-F5344CB8AC3E}">
        <p14:creationId xmlns:p14="http://schemas.microsoft.com/office/powerpoint/2010/main" val="139617337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AB016F-876F-48A8-B5EC-48696B829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664" y="169863"/>
            <a:ext cx="10515600" cy="866267"/>
          </a:xfrm>
        </p:spPr>
        <p:txBody>
          <a:bodyPr/>
          <a:lstStyle/>
          <a:p>
            <a:r>
              <a:rPr lang="en-US" dirty="0"/>
              <a:t>PCR and Thermocycling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CB0FFF-55DF-4515-AC63-8ED3C6FE61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0664" y="1142873"/>
            <a:ext cx="10515600" cy="4351338"/>
          </a:xfrm>
        </p:spPr>
        <p:txBody>
          <a:bodyPr/>
          <a:lstStyle/>
          <a:p>
            <a:r>
              <a:rPr lang="en-US" dirty="0"/>
              <a:t>Polymerase chain reaction (PCR) using thermocycle as subroutine amplifies DNA in a solution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6F369F-7682-414B-BACE-441F1EDF5B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4676" y="2225992"/>
            <a:ext cx="5251895" cy="409784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58EE328-B2A1-4C71-A7DF-65C8F908327D}"/>
              </a:ext>
            </a:extLst>
          </p:cNvPr>
          <p:cNvSpPr/>
          <p:nvPr/>
        </p:nvSpPr>
        <p:spPr>
          <a:xfrm>
            <a:off x="7343657" y="2496514"/>
            <a:ext cx="46654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LinLibertineT"/>
              </a:rPr>
              <a:t>We performed 8 cycles of PCR which required 2 replenishments to avoid evaporation. The procedure doubled the amount of DNA in our 10 microliter sample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8301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203018-DC8E-194D-A193-B7599BAC9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Goldman’13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D41232-79F0-FC43-9F29-09A76214F3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4550" y="1574800"/>
            <a:ext cx="3837810" cy="4648200"/>
          </a:xfrm>
        </p:spPr>
        <p:txBody>
          <a:bodyPr/>
          <a:lstStyle/>
          <a:p>
            <a:r>
              <a:rPr lang="en-US" dirty="0"/>
              <a:t>Ternary code in combination with the Huffman encoding</a:t>
            </a:r>
          </a:p>
          <a:p>
            <a:r>
              <a:rPr lang="en-US" dirty="0"/>
              <a:t>Rotation Code</a:t>
            </a:r>
          </a:p>
          <a:p>
            <a:pPr lvl="1"/>
            <a:r>
              <a:rPr lang="en-US" dirty="0"/>
              <a:t>Prevent homopolymers</a:t>
            </a:r>
          </a:p>
          <a:p>
            <a:r>
              <a:rPr lang="en-US" dirty="0"/>
              <a:t>Parity Check</a:t>
            </a:r>
          </a:p>
          <a:p>
            <a:r>
              <a:rPr lang="en-US" dirty="0"/>
              <a:t>Alternative direction</a:t>
            </a:r>
          </a:p>
          <a:p>
            <a:r>
              <a:rPr lang="en-US" dirty="0"/>
              <a:t>Overlapping redundancy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32B3236-6A3F-B446-A90F-7281512ABF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9069" y="659494"/>
            <a:ext cx="7420845" cy="5425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187773"/>
      </p:ext>
    </p:extLst>
  </p:cSld>
  <p:clrMapOvr>
    <a:masterClrMapping/>
  </p:clrMapOvr>
  <p:transition spd="med"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7674F0-E2EB-43A9-B751-5DE64DE0B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DNA Sequencing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3D569D5-15FD-4407-B973-22D0BEA636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8545" y="2151746"/>
            <a:ext cx="6631620" cy="278911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7098A3B-C848-4134-A0D1-8E46009E531A}"/>
              </a:ext>
            </a:extLst>
          </p:cNvPr>
          <p:cNvSpPr/>
          <p:nvPr/>
        </p:nvSpPr>
        <p:spPr>
          <a:xfrm>
            <a:off x="980661" y="1547812"/>
            <a:ext cx="39757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LinLibertineT"/>
              </a:rPr>
              <a:t>Using Puddle and the </a:t>
            </a:r>
            <a:r>
              <a:rPr lang="en-US" dirty="0" err="1">
                <a:latin typeface="LinLibertineT"/>
              </a:rPr>
              <a:t>MinION</a:t>
            </a:r>
            <a:r>
              <a:rPr lang="en-US" dirty="0">
                <a:latin typeface="LinLibertineT"/>
              </a:rPr>
              <a:t> sequencer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ECDF264-45F2-4140-887A-1B1F1834B631}"/>
              </a:ext>
            </a:extLst>
          </p:cNvPr>
          <p:cNvSpPr/>
          <p:nvPr/>
        </p:nvSpPr>
        <p:spPr>
          <a:xfrm>
            <a:off x="867661" y="5840827"/>
            <a:ext cx="108333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LinLibertineT"/>
              </a:rPr>
              <a:t>To our knowledge, this is the first time that computation and protocol execution are merged in this way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84396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1BB0B-5DD9-984C-A018-A216F64335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Erlich’17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EE51F6-88E2-3C46-A74F-ABDE8A8132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4549" y="1574800"/>
            <a:ext cx="10348968" cy="529897"/>
          </a:xfrm>
        </p:spPr>
        <p:txBody>
          <a:bodyPr/>
          <a:lstStyle/>
          <a:p>
            <a:r>
              <a:rPr lang="en-US" dirty="0"/>
              <a:t>Fountain code with </a:t>
            </a:r>
            <a:r>
              <a:rPr lang="en-US" dirty="0" err="1"/>
              <a:t>Luby</a:t>
            </a:r>
            <a:r>
              <a:rPr lang="en-US" dirty="0"/>
              <a:t> transform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0FA303E-F1B5-8D4E-A02F-604C63B886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095" y="2175881"/>
            <a:ext cx="4845050" cy="362999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7F74E42-CD43-AF4F-BDB7-53624528F37A}"/>
              </a:ext>
            </a:extLst>
          </p:cNvPr>
          <p:cNvSpPr txBox="1"/>
          <p:nvPr/>
        </p:nvSpPr>
        <p:spPr>
          <a:xfrm>
            <a:off x="733177" y="5981275"/>
            <a:ext cx="3888885" cy="2872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defTabSz="825500"/>
            <a:r>
              <a:rPr lang="en-US" sz="1200" dirty="0">
                <a:hlinkClick r:id="rId3"/>
              </a:rPr>
              <a:t>https://www.slideshare.net/zemasa/fountain-codes</a:t>
            </a:r>
            <a:endParaRPr kumimoji="0" lang="en-US" sz="1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" name="Text Box 4">
            <a:extLst>
              <a:ext uri="{FF2B5EF4-FFF2-40B4-BE49-F238E27FC236}">
                <a16:creationId xmlns:a16="http://schemas.microsoft.com/office/drawing/2014/main" id="{99C91E6D-50A7-5740-A1AF-1291053DE9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289" y="6377232"/>
            <a:ext cx="4319588" cy="255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9pPr>
          </a:lstStyle>
          <a:p>
            <a:r>
              <a:rPr lang="en-GB" altLang="en-US" sz="1200" b="1" dirty="0">
                <a:latin typeface="Arial" panose="020B0604020202020204" pitchFamily="34" charset="0"/>
              </a:rPr>
              <a:t>Yaniv </a:t>
            </a:r>
            <a:r>
              <a:rPr lang="en-GB" altLang="en-US" sz="1200" b="1" dirty="0" err="1">
                <a:latin typeface="Arial" panose="020B0604020202020204" pitchFamily="34" charset="0"/>
              </a:rPr>
              <a:t>Erlich</a:t>
            </a:r>
            <a:r>
              <a:rPr lang="en-GB" altLang="en-US" sz="1200" b="1" dirty="0">
                <a:latin typeface="Arial" panose="020B0604020202020204" pitchFamily="34" charset="0"/>
              </a:rPr>
              <a:t>, and Dina Zielinski Science 2017;355:950-954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988C30D-B041-4681-862B-38D502FAFE7F}"/>
              </a:ext>
            </a:extLst>
          </p:cNvPr>
          <p:cNvSpPr txBox="1"/>
          <p:nvPr/>
        </p:nvSpPr>
        <p:spPr>
          <a:xfrm>
            <a:off x="7175351" y="2448430"/>
            <a:ext cx="241918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LT-code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Raptor code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Online code</a:t>
            </a:r>
          </a:p>
        </p:txBody>
      </p:sp>
      <p:sp>
        <p:nvSpPr>
          <p:cNvPr id="8" name="Left Brace 7">
            <a:extLst>
              <a:ext uri="{FF2B5EF4-FFF2-40B4-BE49-F238E27FC236}">
                <a16:creationId xmlns:a16="http://schemas.microsoft.com/office/drawing/2014/main" id="{5BEAC257-EB9A-4E49-BCD1-8B7C05D8DEE9}"/>
              </a:ext>
            </a:extLst>
          </p:cNvPr>
          <p:cNvSpPr/>
          <p:nvPr/>
        </p:nvSpPr>
        <p:spPr>
          <a:xfrm>
            <a:off x="6379285" y="2190547"/>
            <a:ext cx="613186" cy="180032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150327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46D32C-D9BA-144A-9DCA-3DB6C53A37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Error Correction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8BB55B-CDED-C342-B06B-61F6F3C112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Multiple Copy</a:t>
            </a:r>
          </a:p>
          <a:p>
            <a:r>
              <a:rPr lang="en-US" dirty="0"/>
              <a:t>XOR</a:t>
            </a:r>
          </a:p>
          <a:p>
            <a:r>
              <a:rPr lang="en-US" dirty="0"/>
              <a:t>Reed–Solomon codes</a:t>
            </a:r>
          </a:p>
          <a:p>
            <a:r>
              <a:rPr lang="en-US" dirty="0"/>
              <a:t>Huffman encoding</a:t>
            </a:r>
          </a:p>
          <a:p>
            <a:r>
              <a:rPr lang="en-US" dirty="0"/>
              <a:t>Other codes:</a:t>
            </a:r>
          </a:p>
          <a:p>
            <a:pPr lvl="1"/>
            <a:r>
              <a:rPr lang="en-US" dirty="0"/>
              <a:t>comma code, the comma-free code and the alternating code.</a:t>
            </a:r>
          </a:p>
          <a:p>
            <a:pPr lvl="1"/>
            <a:r>
              <a:rPr lang="en-US" dirty="0"/>
              <a:t>encode words in a text -&gt; rarely used.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5FBAFB-C325-3C4B-9193-74A22A841974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BEF0B8-18C8-454E-897E-9D941B5E2D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4022" y="525079"/>
            <a:ext cx="5943600" cy="59182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FBFD272-5217-574F-9009-37B73DAA56F6}"/>
              </a:ext>
            </a:extLst>
          </p:cNvPr>
          <p:cNvSpPr txBox="1"/>
          <p:nvPr/>
        </p:nvSpPr>
        <p:spPr>
          <a:xfrm>
            <a:off x="6535478" y="204308"/>
            <a:ext cx="1543692" cy="2872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200" b="0" dirty="0" err="1"/>
              <a:t>polyprimer</a:t>
            </a:r>
            <a:r>
              <a:rPr lang="en-US" sz="1200" b="0" dirty="0"/>
              <a:t> key (</a:t>
            </a:r>
            <a:r>
              <a:rPr kumimoji="0" lang="en-US" sz="1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PPK)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3C047D-6550-F74F-8658-1539886758DA}"/>
              </a:ext>
            </a:extLst>
          </p:cNvPr>
          <p:cNvSpPr txBox="1"/>
          <p:nvPr/>
        </p:nvSpPr>
        <p:spPr>
          <a:xfrm>
            <a:off x="9488534" y="202494"/>
            <a:ext cx="1885131" cy="2872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Reed-Solomon (RS) Code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1D7A087-D3AD-2540-9AA4-19AFD142A92E}"/>
              </a:ext>
            </a:extLst>
          </p:cNvPr>
          <p:cNvSpPr txBox="1"/>
          <p:nvPr/>
        </p:nvSpPr>
        <p:spPr>
          <a:xfrm>
            <a:off x="5066332" y="3611642"/>
            <a:ext cx="419987" cy="2872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XOR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67D65CE-0203-EE41-ABDE-AED9AC67EF15}"/>
              </a:ext>
            </a:extLst>
          </p:cNvPr>
          <p:cNvSpPr txBox="1"/>
          <p:nvPr/>
        </p:nvSpPr>
        <p:spPr>
          <a:xfrm>
            <a:off x="7640271" y="6443279"/>
            <a:ext cx="1848263" cy="2872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Different Coding Strategy</a:t>
            </a:r>
          </a:p>
        </p:txBody>
      </p:sp>
    </p:spTree>
    <p:extLst>
      <p:ext uri="{BB962C8B-B14F-4D97-AF65-F5344CB8AC3E}">
        <p14:creationId xmlns:p14="http://schemas.microsoft.com/office/powerpoint/2010/main" val="654998561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1544</TotalTime>
  <Words>2507</Words>
  <Application>Microsoft Office PowerPoint</Application>
  <PresentationFormat>Widescreen</PresentationFormat>
  <Paragraphs>370</Paragraphs>
  <Slides>70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70</vt:i4>
      </vt:variant>
    </vt:vector>
  </HeadingPairs>
  <TitlesOfParts>
    <vt:vector size="79" baseType="lpstr">
      <vt:lpstr>Helvetica Neue</vt:lpstr>
      <vt:lpstr>LinLibertineT</vt:lpstr>
      <vt:lpstr>LinLibertineTBI</vt:lpstr>
      <vt:lpstr>Linux Libertine</vt:lpstr>
      <vt:lpstr>Arial</vt:lpstr>
      <vt:lpstr>Calibri</vt:lpstr>
      <vt:lpstr>Calibri Light</vt:lpstr>
      <vt:lpstr>Consolas</vt:lpstr>
      <vt:lpstr>Office Theme</vt:lpstr>
      <vt:lpstr>DNA Storage</vt:lpstr>
      <vt:lpstr>Outlines</vt:lpstr>
      <vt:lpstr>Basics</vt:lpstr>
      <vt:lpstr>Overall structure of DNA storage</vt:lpstr>
      <vt:lpstr>Encoding</vt:lpstr>
      <vt:lpstr>Storage in DNA in practice</vt:lpstr>
      <vt:lpstr>Goldman’13</vt:lpstr>
      <vt:lpstr>Erlich’17</vt:lpstr>
      <vt:lpstr>Error Correction</vt:lpstr>
      <vt:lpstr>DNA Storage: Synthesis / Sequencing</vt:lpstr>
      <vt:lpstr>DNA Synthesize</vt:lpstr>
      <vt:lpstr>PowerPoint Presentation</vt:lpstr>
      <vt:lpstr>Limitations of DNA Synthesis/Sequencing </vt:lpstr>
      <vt:lpstr>A DNA-Based Archival Storage System</vt:lpstr>
      <vt:lpstr>Executive Summary</vt:lpstr>
      <vt:lpstr>Motivation</vt:lpstr>
      <vt:lpstr>Background</vt:lpstr>
      <vt:lpstr>Background</vt:lpstr>
      <vt:lpstr>PowerPoint Presentation</vt:lpstr>
      <vt:lpstr>Background</vt:lpstr>
      <vt:lpstr>Background</vt:lpstr>
      <vt:lpstr>A DNA Storage System</vt:lpstr>
      <vt:lpstr>Overview</vt:lpstr>
      <vt:lpstr>Interface and Addressing</vt:lpstr>
      <vt:lpstr>System Operation</vt:lpstr>
      <vt:lpstr>Encoding</vt:lpstr>
      <vt:lpstr>Data Format</vt:lpstr>
      <vt:lpstr>Adding Redundancy</vt:lpstr>
      <vt:lpstr>Other Factors</vt:lpstr>
      <vt:lpstr>Evaluation</vt:lpstr>
      <vt:lpstr>Experiment</vt:lpstr>
      <vt:lpstr>Simulation</vt:lpstr>
      <vt:lpstr>Summary</vt:lpstr>
      <vt:lpstr>Further Research Issues</vt:lpstr>
      <vt:lpstr>PowerPoint Presentation</vt:lpstr>
      <vt:lpstr>Background</vt:lpstr>
      <vt:lpstr>Limitations of DNA Synthesis/Sequencing </vt:lpstr>
      <vt:lpstr>Limitations of DNA Synthesis/Sequencing </vt:lpstr>
      <vt:lpstr>Design</vt:lpstr>
      <vt:lpstr>Overview</vt:lpstr>
      <vt:lpstr>Design</vt:lpstr>
      <vt:lpstr>DNA Storage -- Encoding</vt:lpstr>
      <vt:lpstr>DNA Storage – Encoding (Cont’d)</vt:lpstr>
      <vt:lpstr>DNA Storage -- Decoding</vt:lpstr>
      <vt:lpstr>Query Processing</vt:lpstr>
      <vt:lpstr>Query Processing -- Selection &amp; Projection</vt:lpstr>
      <vt:lpstr>Query Processing -- Join</vt:lpstr>
      <vt:lpstr>Evaluation</vt:lpstr>
      <vt:lpstr>Setup</vt:lpstr>
      <vt:lpstr>Encoding and Synthesis</vt:lpstr>
      <vt:lpstr>Sequencing and Restoration</vt:lpstr>
      <vt:lpstr>Query Processing</vt:lpstr>
      <vt:lpstr>Summary</vt:lpstr>
      <vt:lpstr>Extensions</vt:lpstr>
      <vt:lpstr>References</vt:lpstr>
      <vt:lpstr>Puddle: A Dynamic, Error-Correcting, Full-Stack Microfluidics Platform</vt:lpstr>
      <vt:lpstr>Lighting Talk</vt:lpstr>
      <vt:lpstr>Motivation</vt:lpstr>
      <vt:lpstr>Microfluidic Hardware</vt:lpstr>
      <vt:lpstr>Basic Controls in DMF devices</vt:lpstr>
      <vt:lpstr>Dynamic Microfuidic Programming</vt:lpstr>
      <vt:lpstr>APIs</vt:lpstr>
      <vt:lpstr>Error Handling</vt:lpstr>
      <vt:lpstr>Implementation</vt:lpstr>
      <vt:lpstr>PurpleDrop DMF Device</vt:lpstr>
      <vt:lpstr>Planning and Execution</vt:lpstr>
      <vt:lpstr>Evaluation</vt:lpstr>
      <vt:lpstr>PowerPoint Presentation</vt:lpstr>
      <vt:lpstr>PCR and Thermocycling</vt:lpstr>
      <vt:lpstr>DNA Sequencing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DNA-Based Archival Storage System</dc:title>
  <dc:creator>Bingzhe Li</dc:creator>
  <cp:lastModifiedBy>Bingzhe Li</cp:lastModifiedBy>
  <cp:revision>52</cp:revision>
  <dcterms:created xsi:type="dcterms:W3CDTF">2020-04-09T18:47:28Z</dcterms:created>
  <dcterms:modified xsi:type="dcterms:W3CDTF">2020-04-10T20:32:00Z</dcterms:modified>
</cp:coreProperties>
</file>