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59" r:id="rId6"/>
    <p:sldId id="269" r:id="rId7"/>
    <p:sldId id="268" r:id="rId8"/>
    <p:sldId id="271" r:id="rId9"/>
    <p:sldId id="264" r:id="rId10"/>
    <p:sldId id="260" r:id="rId11"/>
    <p:sldId id="261" r:id="rId12"/>
    <p:sldId id="265" r:id="rId13"/>
    <p:sldId id="266" r:id="rId14"/>
    <p:sldId id="263" r:id="rId15"/>
    <p:sldId id="270" r:id="rId16"/>
    <p:sldId id="262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87500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-39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8D009-4197-4DA0-BFCE-7085C58EBB2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3BBC7-181F-473F-8C7B-BB0ACC36D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7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Controller uses TCP to update flow tables of networking devices to ensure reliable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3BBC7-181F-473F-8C7B-BB0ACC36DB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9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Vendor Lock-in</a:t>
            </a:r>
            <a:r>
              <a:rPr lang="en-US" baseline="0" dirty="0"/>
              <a:t> can make it difficult to migrate data to other products due to interoperability </a:t>
            </a:r>
          </a:p>
          <a:p>
            <a:r>
              <a:rPr lang="en-US" baseline="0" dirty="0"/>
              <a:t>Training employees on a  CLI or GUI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3BBC7-181F-473F-8C7B-BB0ACC36DB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9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5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69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725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18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0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5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7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CDF655-6D7E-40EE-A39E-7885FAC4E423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1BAFE-A0FA-499D-8E9C-B6C68F120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15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etworkworld.com/article/3325397/idc-expect-175-zettabytes-of-data-worldwide-by-2025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m.com/services/network/sdn-versus-traditional-networking" TargetMode="External"/><Relationship Id="rId2" Type="http://schemas.openxmlformats.org/officeDocument/2006/relationships/hyperlink" Target="https://computingforgeeks.com/ceph-vs-glusterfs-vs-moosefs-vs-hdfs-vs-drb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owgrammable.org/sdn/openflow/actions/#tab_ofp_1_4" TargetMode="External"/><Relationship Id="rId5" Type="http://schemas.openxmlformats.org/officeDocument/2006/relationships/hyperlink" Target="https://people.kth.se/~dejanko/documents/publications/switches-pam15.pdf" TargetMode="External"/><Relationship Id="rId4" Type="http://schemas.openxmlformats.org/officeDocument/2006/relationships/hyperlink" Target="https://zadara.com/blog/2016/04/06/differences-software-defined-storage-traditional-san-nas-cloud-storage-2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tworkworld.com/article/3325397/idc-expect-175-zettabytes-of-data-worldwide-by-2025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3BF5-B775-42AA-9506-8BA6157C4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948" y="199657"/>
            <a:ext cx="10260411" cy="1450254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 Defined Networking (SDN) &amp; Software Defined Storage (SDS)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5BC94-1271-468C-996E-650A65B1B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320" y="4482962"/>
            <a:ext cx="8825658" cy="1450254"/>
          </a:xfrm>
        </p:spPr>
        <p:txBody>
          <a:bodyPr>
            <a:noAutofit/>
          </a:bodyPr>
          <a:lstStyle/>
          <a:p>
            <a:r>
              <a:rPr lang="en-US" dirty="0"/>
              <a:t>Karl Witthuhn</a:t>
            </a:r>
          </a:p>
          <a:p>
            <a:r>
              <a:rPr lang="en-US" dirty="0"/>
              <a:t>CSCI 5980</a:t>
            </a:r>
          </a:p>
          <a:p>
            <a:r>
              <a:rPr lang="en-US" dirty="0"/>
              <a:t>David Du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4C0F489-58A7-4D0C-BBEE-61EC4339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46" y="4382776"/>
            <a:ext cx="2754484" cy="16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8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E370-9FD2-4388-BD34-329A888B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NAS/SAN Storage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3B140-1E6C-4512-9A23-48F4E39CF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92" y="1420458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en-US" dirty="0"/>
              <a:t>Vendor specific applications and software</a:t>
            </a:r>
          </a:p>
          <a:p>
            <a:pPr lvl="1"/>
            <a:r>
              <a:rPr lang="en-US" dirty="0"/>
              <a:t>Designing a custom storage solution can be extremely expensive</a:t>
            </a:r>
          </a:p>
          <a:p>
            <a:r>
              <a:rPr lang="en-US" dirty="0"/>
              <a:t>Solutions are created to meet a specific need or requirement</a:t>
            </a:r>
          </a:p>
          <a:p>
            <a:pPr lvl="1"/>
            <a:r>
              <a:rPr lang="en-US" dirty="0"/>
              <a:t>For example, a company might need 100 TB of NFS-mountable storage</a:t>
            </a:r>
          </a:p>
          <a:p>
            <a:pPr lvl="1"/>
            <a:r>
              <a:rPr lang="en-US" dirty="0"/>
              <a:t>This approach might be difficult to adapt to a future storage need</a:t>
            </a:r>
          </a:p>
          <a:p>
            <a:r>
              <a:rPr lang="en-US" dirty="0"/>
              <a:t>Devices/Applications might have different operating systems, configurations, firmware revisions, etc.</a:t>
            </a:r>
          </a:p>
          <a:p>
            <a:r>
              <a:rPr lang="en-US" dirty="0"/>
              <a:t>Occasionally protocol conversion required – such as </a:t>
            </a:r>
            <a:r>
              <a:rPr lang="en-US" dirty="0" err="1"/>
              <a:t>Infiniband</a:t>
            </a:r>
            <a:r>
              <a:rPr lang="en-US" dirty="0"/>
              <a:t> over IP (</a:t>
            </a:r>
            <a:r>
              <a:rPr lang="en-US" dirty="0" err="1"/>
              <a:t>IPoIB</a:t>
            </a:r>
            <a:r>
              <a:rPr lang="en-US" dirty="0"/>
              <a:t>) to take data from one area and write to a storage application</a:t>
            </a:r>
          </a:p>
          <a:p>
            <a:pPr lvl="1"/>
            <a:r>
              <a:rPr lang="en-US" dirty="0"/>
              <a:t>Overhead can cause performance loss</a:t>
            </a:r>
          </a:p>
          <a:p>
            <a:pPr lvl="1"/>
            <a:r>
              <a:rPr lang="en-US" dirty="0"/>
              <a:t>Difficult to troubleshoot specific use-cases with low adoption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428D-84AB-48B7-ADCA-9115A6011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Storage (SDS)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BF34-7F8E-49DC-A308-6A5D68881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 point like networking is SDS abstracts the software layer from the physical hardware</a:t>
            </a:r>
          </a:p>
          <a:p>
            <a:r>
              <a:rPr lang="en-US" dirty="0"/>
              <a:t>Spawned from the trend of hyperconverged infrastructure (software-defined….&lt;insert technology here&gt;)</a:t>
            </a:r>
          </a:p>
          <a:p>
            <a:r>
              <a:rPr lang="en-US" dirty="0"/>
              <a:t>Like SDN, uses an SDS controller to handle generic storage functions</a:t>
            </a:r>
          </a:p>
          <a:p>
            <a:pPr lvl="1"/>
            <a:r>
              <a:rPr lang="en-US" dirty="0"/>
              <a:t>Uses standard API across all hardware to accomplish storage functions such as write, read, etc.</a:t>
            </a:r>
          </a:p>
          <a:p>
            <a:r>
              <a:rPr lang="en-US" dirty="0"/>
              <a:t>SDS still requires an intentional task to architect solutions around storage capabilities (IOPS, Lifespan, Capacity, etc.) </a:t>
            </a:r>
          </a:p>
          <a:p>
            <a:r>
              <a:rPr lang="en-US" dirty="0"/>
              <a:t>Monitoring is still a challenge – catching errors and hardware degradation needs to be considered, even though redundancy is built into SDS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8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21" y="1232199"/>
            <a:ext cx="8946541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Adding new types of storage devices is easy</a:t>
            </a:r>
          </a:p>
          <a:p>
            <a:pPr lvl="1"/>
            <a:r>
              <a:rPr lang="en-US" dirty="0"/>
              <a:t>abstraction of write/read operations allows for mixture of functionalities within a single storage solution</a:t>
            </a:r>
          </a:p>
          <a:p>
            <a:r>
              <a:rPr lang="en-US" dirty="0"/>
              <a:t>Scalability is functionally limitless</a:t>
            </a:r>
          </a:p>
          <a:p>
            <a:pPr lvl="1"/>
            <a:r>
              <a:rPr lang="en-US" dirty="0"/>
              <a:t>No SAN/NAS appliance specific limits on number of devices to manage</a:t>
            </a:r>
          </a:p>
          <a:p>
            <a:pPr lvl="1"/>
            <a:r>
              <a:rPr lang="en-US" dirty="0"/>
              <a:t>No vendor CLI/GUI lock-in </a:t>
            </a:r>
          </a:p>
          <a:p>
            <a:pPr lvl="1"/>
            <a:r>
              <a:rPr lang="en-US" dirty="0"/>
              <a:t>Hardware can be sourced from a variety of diverse manufacturers </a:t>
            </a:r>
          </a:p>
          <a:p>
            <a:pPr lvl="1"/>
            <a:r>
              <a:rPr lang="en-US" dirty="0"/>
              <a:t>Like SDN, add/remote storage devices without downtime</a:t>
            </a:r>
          </a:p>
          <a:p>
            <a:r>
              <a:rPr lang="en-US" dirty="0"/>
              <a:t>Adapt to unknown and future workloads without having to create a new storage implementation </a:t>
            </a:r>
          </a:p>
          <a:p>
            <a:pPr lvl="1"/>
            <a:r>
              <a:rPr lang="en-US" dirty="0"/>
              <a:t>SDS can easily adapt to high write/low read or low write/high read workloads without changing underlying hardware</a:t>
            </a:r>
          </a:p>
        </p:txBody>
      </p:sp>
    </p:spTree>
    <p:extLst>
      <p:ext uri="{BB962C8B-B14F-4D97-AF65-F5344CB8AC3E}">
        <p14:creationId xmlns:p14="http://schemas.microsoft.com/office/powerpoint/2010/main" val="117950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FAA0-4C55-44D4-8348-2FE74722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Protocols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6491F-A8FD-4178-9539-96EDE178A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152983"/>
            <a:ext cx="8946541" cy="4195481"/>
          </a:xfrm>
        </p:spPr>
        <p:txBody>
          <a:bodyPr/>
          <a:lstStyle/>
          <a:p>
            <a:r>
              <a:rPr lang="en-US" dirty="0"/>
              <a:t>Open-Source</a:t>
            </a:r>
          </a:p>
          <a:p>
            <a:pPr lvl="1"/>
            <a:r>
              <a:rPr lang="en-US" dirty="0" err="1"/>
              <a:t>OpenDaylight</a:t>
            </a:r>
            <a:r>
              <a:rPr lang="en-US" dirty="0"/>
              <a:t> (ODL) </a:t>
            </a:r>
          </a:p>
          <a:p>
            <a:pPr lvl="1"/>
            <a:r>
              <a:rPr lang="en-US" dirty="0"/>
              <a:t>Project Floodlight (based on Java)</a:t>
            </a:r>
          </a:p>
          <a:p>
            <a:pPr lvl="1"/>
            <a:r>
              <a:rPr lang="en-US" dirty="0"/>
              <a:t>NOX/POX </a:t>
            </a:r>
          </a:p>
          <a:p>
            <a:pPr lvl="1"/>
            <a:r>
              <a:rPr lang="en-US" dirty="0"/>
              <a:t>Open </a:t>
            </a:r>
            <a:r>
              <a:rPr lang="en-US" dirty="0" err="1"/>
              <a:t>vSwitch</a:t>
            </a:r>
            <a:endParaRPr lang="en-US" dirty="0"/>
          </a:p>
          <a:p>
            <a:r>
              <a:rPr lang="en-US" dirty="0"/>
              <a:t>Vendor/Commercial</a:t>
            </a:r>
          </a:p>
          <a:p>
            <a:pPr lvl="1"/>
            <a:r>
              <a:rPr lang="en-US" dirty="0"/>
              <a:t>Juniper Contrail</a:t>
            </a:r>
          </a:p>
          <a:p>
            <a:pPr lvl="1"/>
            <a:r>
              <a:rPr lang="en-US" dirty="0"/>
              <a:t>Cisco ACI</a:t>
            </a:r>
          </a:p>
          <a:p>
            <a:pPr lvl="1"/>
            <a:r>
              <a:rPr lang="en-US" dirty="0"/>
              <a:t>NXP </a:t>
            </a:r>
            <a:r>
              <a:rPr lang="en-US" dirty="0" err="1"/>
              <a:t>VortiQA</a:t>
            </a:r>
            <a:endParaRPr lang="en-US" dirty="0"/>
          </a:p>
          <a:p>
            <a:pPr lvl="1"/>
            <a:r>
              <a:rPr lang="en-US" dirty="0"/>
              <a:t>VMWare NSX</a:t>
            </a:r>
          </a:p>
          <a:p>
            <a:endParaRPr lang="en-US" dirty="0"/>
          </a:p>
        </p:txBody>
      </p:sp>
      <p:pic>
        <p:nvPicPr>
          <p:cNvPr id="2050" name="Picture 2" descr="OpenDaylight Project - Wikipedia">
            <a:extLst>
              <a:ext uri="{FF2B5EF4-FFF2-40B4-BE49-F238E27FC236}">
                <a16:creationId xmlns:a16="http://schemas.microsoft.com/office/drawing/2014/main" id="{802D1877-D8EC-4B1A-A267-5C3B5EF04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65" y="1224484"/>
            <a:ext cx="3021330" cy="125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fhub, Author at Project FloodlightProject Floodlight">
            <a:extLst>
              <a:ext uri="{FF2B5EF4-FFF2-40B4-BE49-F238E27FC236}">
                <a16:creationId xmlns:a16="http://schemas.microsoft.com/office/drawing/2014/main" id="{D3654E5E-77CB-4E72-89C8-9EC1FF4F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11" y="1227020"/>
            <a:ext cx="2359021" cy="13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nfiguring the NOX GUI">
            <a:extLst>
              <a:ext uri="{FF2B5EF4-FFF2-40B4-BE49-F238E27FC236}">
                <a16:creationId xmlns:a16="http://schemas.microsoft.com/office/drawing/2014/main" id="{AEC24844-F404-471E-AD95-AFF4F4F82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5" r="29281"/>
          <a:stretch/>
        </p:blipFill>
        <p:spPr bwMode="auto">
          <a:xfrm>
            <a:off x="7740709" y="2838449"/>
            <a:ext cx="1236373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en vSwitch - Wikipedia">
            <a:extLst>
              <a:ext uri="{FF2B5EF4-FFF2-40B4-BE49-F238E27FC236}">
                <a16:creationId xmlns:a16="http://schemas.microsoft.com/office/drawing/2014/main" id="{E207F905-1F14-4D57-8BBC-BC23A7C8E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602" y="4518210"/>
            <a:ext cx="1656203" cy="10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Mware NSX Logo 296_174 - Structured">
            <a:extLst>
              <a:ext uri="{FF2B5EF4-FFF2-40B4-BE49-F238E27FC236}">
                <a16:creationId xmlns:a16="http://schemas.microsoft.com/office/drawing/2014/main" id="{BC5279F7-A774-4A52-B29E-A01ECCCD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711" y="4257653"/>
            <a:ext cx="2296047" cy="13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2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707-F8F1-4E80-B780-01A76CEB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SDS Protocols and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E7E12-A22B-4BBE-9F62-D27A1BAF9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172" y="1331259"/>
            <a:ext cx="8946541" cy="4195481"/>
          </a:xfrm>
        </p:spPr>
        <p:txBody>
          <a:bodyPr/>
          <a:lstStyle/>
          <a:p>
            <a:r>
              <a:rPr lang="en-US" dirty="0" err="1"/>
              <a:t>CephFS</a:t>
            </a:r>
            <a:endParaRPr lang="en-US" dirty="0"/>
          </a:p>
          <a:p>
            <a:pPr lvl="1"/>
            <a:r>
              <a:rPr lang="en-US" dirty="0"/>
              <a:t>Object store running on top of native file systems</a:t>
            </a:r>
          </a:p>
          <a:p>
            <a:r>
              <a:rPr lang="en-US" dirty="0" err="1"/>
              <a:t>GlusterFS</a:t>
            </a:r>
            <a:endParaRPr lang="en-US" dirty="0"/>
          </a:p>
          <a:p>
            <a:pPr lvl="1"/>
            <a:r>
              <a:rPr lang="en-US" dirty="0"/>
              <a:t>Distributed File store generally supporting overlay file systems</a:t>
            </a:r>
          </a:p>
          <a:p>
            <a:r>
              <a:rPr lang="en-US" dirty="0"/>
              <a:t>Other SDS Concepts and Products Exist</a:t>
            </a:r>
          </a:p>
          <a:p>
            <a:pPr lvl="1"/>
            <a:r>
              <a:rPr lang="en-US" dirty="0" err="1"/>
              <a:t>MooseFS</a:t>
            </a:r>
            <a:endParaRPr lang="en-US" dirty="0"/>
          </a:p>
          <a:p>
            <a:pPr lvl="1"/>
            <a:r>
              <a:rPr lang="en-US" dirty="0"/>
              <a:t>HDFS</a:t>
            </a:r>
          </a:p>
          <a:p>
            <a:pPr lvl="1"/>
            <a:r>
              <a:rPr lang="en-US" dirty="0"/>
              <a:t>DRDB</a:t>
            </a:r>
          </a:p>
        </p:txBody>
      </p:sp>
      <p:pic>
        <p:nvPicPr>
          <p:cNvPr id="5122" name="Picture 2" descr="OpenStack Manila Integration with Ceph | Keith Tenzer">
            <a:extLst>
              <a:ext uri="{FF2B5EF4-FFF2-40B4-BE49-F238E27FC236}">
                <a16:creationId xmlns:a16="http://schemas.microsoft.com/office/drawing/2014/main" id="{C1A86968-B621-465E-9D32-608EF5E78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97" y="4294859"/>
            <a:ext cx="21240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troduction to GlusterFS (File System) and Installation on RHEL ...">
            <a:extLst>
              <a:ext uri="{FF2B5EF4-FFF2-40B4-BE49-F238E27FC236}">
                <a16:creationId xmlns:a16="http://schemas.microsoft.com/office/drawing/2014/main" id="{AF9CE764-CC2E-4C1F-B4C5-BAA9EA64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19" y="3495213"/>
            <a:ext cx="2803208" cy="11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oseFS (@MooseFS) | Twitter">
            <a:extLst>
              <a:ext uri="{FF2B5EF4-FFF2-40B4-BE49-F238E27FC236}">
                <a16:creationId xmlns:a16="http://schemas.microsoft.com/office/drawing/2014/main" id="{B4263A26-E800-4F99-B8F9-5A68E78E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266" y="4074439"/>
            <a:ext cx="1782571" cy="24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AC2D-A514-45FD-BF99-5F4676C8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&amp; Conclusion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3B226-3271-4C83-BA3F-EC0EDEAA1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2" y="1270299"/>
            <a:ext cx="8946541" cy="41932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Early adoptions of SDN protocols had scenarios where control plane was showing correct flow tables, yet measurement of data plane forwarding did not match</a:t>
            </a:r>
          </a:p>
          <a:p>
            <a:pPr lvl="1"/>
            <a:r>
              <a:rPr lang="en-US" dirty="0"/>
              <a:t>Slow switch CPUs, time to update switch ASICs, packet loss all contributing factors to issue</a:t>
            </a:r>
          </a:p>
          <a:p>
            <a:r>
              <a:rPr lang="en-US" dirty="0"/>
              <a:t>SDS/SDN solutions can be challenging to migrate existing storage/networking over to new implementation</a:t>
            </a:r>
          </a:p>
          <a:p>
            <a:pPr lvl="1"/>
            <a:r>
              <a:rPr lang="en-US" dirty="0"/>
              <a:t>Staff education, unsupported legacy hardware, under performing hardware </a:t>
            </a:r>
          </a:p>
          <a:p>
            <a:r>
              <a:rPr lang="en-US" dirty="0"/>
              <a:t>Most companies are investing lots of resources into simplifying an ever-growing demand for storage and networking requirements</a:t>
            </a:r>
          </a:p>
          <a:p>
            <a:pPr lvl="1"/>
            <a:r>
              <a:rPr lang="en-US" dirty="0"/>
              <a:t>By 2025, IDC says worldwide data will grow 61% to 175 zettabytes, with as much of the data residing in the cloud as in data centers. </a:t>
            </a:r>
            <a:r>
              <a:rPr lang="en-US" dirty="0">
                <a:hlinkClick r:id="rId2"/>
              </a:rPr>
              <a:t>[6]</a:t>
            </a:r>
            <a:endParaRPr lang="en-US" dirty="0"/>
          </a:p>
          <a:p>
            <a:pPr lvl="1"/>
            <a:r>
              <a:rPr lang="en-US" dirty="0"/>
              <a:t>That’s 175,000,000,000,000 Gigabytes!</a:t>
            </a:r>
          </a:p>
        </p:txBody>
      </p:sp>
      <p:pic>
        <p:nvPicPr>
          <p:cNvPr id="6146" name="Picture 2" descr="IDC Datasphere growth">
            <a:extLst>
              <a:ext uri="{FF2B5EF4-FFF2-40B4-BE49-F238E27FC236}">
                <a16:creationId xmlns:a16="http://schemas.microsoft.com/office/drawing/2014/main" id="{9DE24332-9A9A-4CC1-B11B-990021059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20" y="4741530"/>
            <a:ext cx="4282439" cy="20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2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80E8-0A71-49B1-9DF6-4AAF5F15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163158"/>
            <a:ext cx="9404723" cy="140053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48B92-CE3C-4D86-8C43-DB385D81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532" y="1043940"/>
            <a:ext cx="8946541" cy="489965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[1] </a:t>
            </a:r>
            <a:r>
              <a:rPr lang="en-US" dirty="0" err="1"/>
              <a:t>Ceph</a:t>
            </a:r>
            <a:r>
              <a:rPr lang="en-US" dirty="0"/>
              <a:t> vs </a:t>
            </a:r>
            <a:r>
              <a:rPr lang="en-US" dirty="0" err="1"/>
              <a:t>GlusterFS</a:t>
            </a:r>
            <a:r>
              <a:rPr lang="en-US" dirty="0"/>
              <a:t> vs </a:t>
            </a:r>
            <a:r>
              <a:rPr lang="en-US" dirty="0" err="1"/>
              <a:t>MooseFS</a:t>
            </a:r>
            <a:r>
              <a:rPr lang="en-US" dirty="0"/>
              <a:t> vs HDFS vs DRBD </a:t>
            </a:r>
          </a:p>
          <a:p>
            <a:pPr lvl="1"/>
            <a:r>
              <a:rPr lang="en-US" dirty="0">
                <a:hlinkClick r:id="rId2"/>
              </a:rPr>
              <a:t>https://computingforgeeks.com/ceph-vs-glusterfs-vs-moosefs-vs-hdfs-vs-drbd/</a:t>
            </a:r>
            <a:endParaRPr lang="en-US" dirty="0"/>
          </a:p>
          <a:p>
            <a:r>
              <a:rPr lang="en-US" dirty="0"/>
              <a:t>[2] SDN Versus Traditional Networking Explained</a:t>
            </a:r>
          </a:p>
          <a:p>
            <a:pPr lvl="1"/>
            <a:r>
              <a:rPr lang="en-US" dirty="0">
                <a:hlinkClick r:id="rId3"/>
              </a:rPr>
              <a:t>https://www.ibm.com/services/network/sdn-versus-traditional-networking</a:t>
            </a:r>
            <a:endParaRPr lang="en-US" dirty="0"/>
          </a:p>
          <a:p>
            <a:r>
              <a:rPr lang="en-US" dirty="0"/>
              <a:t>[3] What are the Differences Between Software-Defined Storage and Traditional SAN &amp; NAS?</a:t>
            </a:r>
          </a:p>
          <a:p>
            <a:pPr lvl="1"/>
            <a:r>
              <a:rPr lang="en-US" dirty="0">
                <a:hlinkClick r:id="rId4"/>
              </a:rPr>
              <a:t>https://zadara.com/blog/2016/04/06/differences-software-defined-storage-traditional-san-nas-cloud-storage-2/</a:t>
            </a:r>
            <a:endParaRPr lang="en-US" dirty="0"/>
          </a:p>
          <a:p>
            <a:r>
              <a:rPr lang="en-US" dirty="0"/>
              <a:t>[4] What You Need to Know About SDN Flow Tables</a:t>
            </a:r>
          </a:p>
          <a:p>
            <a:pPr lvl="1"/>
            <a:r>
              <a:rPr lang="en-US" dirty="0">
                <a:hlinkClick r:id="rId5"/>
              </a:rPr>
              <a:t>https://people.kth.se/~dejanko/documents/publications/switches-pam15.pdf</a:t>
            </a:r>
            <a:endParaRPr lang="en-US" dirty="0"/>
          </a:p>
          <a:p>
            <a:r>
              <a:rPr lang="en-US" dirty="0"/>
              <a:t>[5] OpenFlow Instructions &amp; Actions</a:t>
            </a:r>
          </a:p>
          <a:p>
            <a:pPr lvl="1"/>
            <a:r>
              <a:rPr lang="en-US" dirty="0">
                <a:hlinkClick r:id="rId6"/>
              </a:rPr>
              <a:t>http://flowgrammable.org/sdn/openflow/actions/#tab_ofp_1_4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31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D635-B512-4445-A2B1-8B0E0C932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AA67A-DDB3-4F57-90C1-0B26EB33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[6] IDC: Expect 175 zettabytes of data worldwide by 2025</a:t>
            </a:r>
          </a:p>
          <a:p>
            <a:pPr lvl="1"/>
            <a:r>
              <a:rPr lang="en-US" dirty="0">
                <a:hlinkClick r:id="rId2"/>
              </a:rPr>
              <a:t>https://www.networkworld.com/article/3325397/idc-expect-175-zettabytes-of-data-worldwide-by-2025.html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54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BBB6-C2FF-4A34-8990-60CE234A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81BCA-F41E-4A14-9C0B-08C9CD9A7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853285B-8D72-4A03-8713-98DFC52EA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"/>
          <a:stretch/>
        </p:blipFill>
        <p:spPr bwMode="auto">
          <a:xfrm>
            <a:off x="1140154" y="1946573"/>
            <a:ext cx="4436428" cy="43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98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D3D5-326E-4635-AFD5-F9526641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B8D66-DE34-4920-9B05-90F7552D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Traditional Network Design</a:t>
            </a:r>
          </a:p>
          <a:p>
            <a:r>
              <a:rPr lang="en-US" dirty="0"/>
              <a:t>Traditional Network Diagram</a:t>
            </a:r>
          </a:p>
          <a:p>
            <a:r>
              <a:rPr lang="en-US" dirty="0"/>
              <a:t>Software Defined Network (SDN) Design</a:t>
            </a:r>
          </a:p>
          <a:p>
            <a:r>
              <a:rPr lang="en-US" dirty="0"/>
              <a:t>SDN Network Diagrams</a:t>
            </a:r>
          </a:p>
          <a:p>
            <a:r>
              <a:rPr lang="en-US" dirty="0"/>
              <a:t>Why SDN?</a:t>
            </a:r>
          </a:p>
          <a:p>
            <a:r>
              <a:rPr lang="en-US" dirty="0"/>
              <a:t>Traditional NAS/SAN Design</a:t>
            </a:r>
          </a:p>
          <a:p>
            <a:r>
              <a:rPr lang="en-US" dirty="0"/>
              <a:t>Software Defined Storage Design</a:t>
            </a:r>
          </a:p>
          <a:p>
            <a:r>
              <a:rPr lang="en-US" dirty="0"/>
              <a:t>Why SDS?</a:t>
            </a:r>
          </a:p>
          <a:p>
            <a:r>
              <a:rPr lang="en-US" dirty="0"/>
              <a:t>SDN/SDS Products &amp; Software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842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92CC-8A03-4CC4-A275-E450AD9A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Networking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0C715-8126-49D6-AD48-CA4EFA1C7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195481"/>
          </a:xfrm>
        </p:spPr>
        <p:txBody>
          <a:bodyPr/>
          <a:lstStyle/>
          <a:p>
            <a:r>
              <a:rPr lang="en-US" dirty="0"/>
              <a:t>Control Plane and Data Plane exist on every device in the network</a:t>
            </a:r>
          </a:p>
          <a:p>
            <a:pPr lvl="1"/>
            <a:r>
              <a:rPr lang="en-US" dirty="0"/>
              <a:t>Control plane responsible for configuration and management of network such as routing protocols, access control lists (ACLs), remote management</a:t>
            </a:r>
          </a:p>
          <a:p>
            <a:pPr lvl="1"/>
            <a:r>
              <a:rPr lang="en-US" dirty="0"/>
              <a:t>Data plane responsible for forwarding, dropping, rate-limiting, filtering data packets to next destination</a:t>
            </a:r>
          </a:p>
          <a:p>
            <a:r>
              <a:rPr lang="en-US" dirty="0"/>
              <a:t>Each device has individual firmware, configurations, and capacity</a:t>
            </a:r>
          </a:p>
          <a:p>
            <a:r>
              <a:rPr lang="en-US" dirty="0"/>
              <a:t>Routing databases and full network connectivity can take time to propagate to all devices</a:t>
            </a:r>
          </a:p>
          <a:p>
            <a:pPr lvl="1"/>
            <a:r>
              <a:rPr lang="en-US" dirty="0"/>
              <a:t>Example – a link goes down 5 network hops away – a device will have to update a neighbor – which then updates the next neighbor and so on</a:t>
            </a:r>
          </a:p>
        </p:txBody>
      </p:sp>
    </p:spTree>
    <p:extLst>
      <p:ext uri="{BB962C8B-B14F-4D97-AF65-F5344CB8AC3E}">
        <p14:creationId xmlns:p14="http://schemas.microsoft.com/office/powerpoint/2010/main" val="394777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44B7-5C7B-4537-875A-9D283B76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1" y="-27516"/>
            <a:ext cx="9404723" cy="746976"/>
          </a:xfrm>
        </p:spPr>
        <p:txBody>
          <a:bodyPr/>
          <a:lstStyle/>
          <a:p>
            <a:r>
              <a:rPr lang="en-US" dirty="0"/>
              <a:t>Traditional Network Diagram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223BE43-25D9-4C70-BD75-0D9D35B80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1" y="1853248"/>
            <a:ext cx="762000" cy="762000"/>
          </a:xfrm>
        </p:spPr>
      </p:pic>
      <p:pic>
        <p:nvPicPr>
          <p:cNvPr id="7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34232F9-2235-4475-8A08-0C2B0929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49" y="1853248"/>
            <a:ext cx="762000" cy="762000"/>
          </a:xfrm>
          <a:prstGeom prst="rect">
            <a:avLst/>
          </a:prstGeom>
        </p:spPr>
      </p:pic>
      <p:pic>
        <p:nvPicPr>
          <p:cNvPr id="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072F92F-68C5-4150-95E8-9EF53F9C6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132" y="3048000"/>
            <a:ext cx="762000" cy="762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24CAC2-0809-47D8-8608-38F2F2B3B0F9}"/>
              </a:ext>
            </a:extLst>
          </p:cNvPr>
          <p:cNvCxnSpPr>
            <a:cxnSpLocks/>
          </p:cNvCxnSpPr>
          <p:nvPr/>
        </p:nvCxnSpPr>
        <p:spPr>
          <a:xfrm>
            <a:off x="3287345" y="2233373"/>
            <a:ext cx="1458988" cy="681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D3C7A2-4032-422F-B2F1-71E18387E51D}"/>
              </a:ext>
            </a:extLst>
          </p:cNvPr>
          <p:cNvCxnSpPr>
            <a:cxnSpLocks/>
          </p:cNvCxnSpPr>
          <p:nvPr/>
        </p:nvCxnSpPr>
        <p:spPr>
          <a:xfrm flipH="1">
            <a:off x="4419596" y="2914481"/>
            <a:ext cx="326737" cy="62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CD6E61-011A-46D2-B295-FAE084E3697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4419596" y="2977031"/>
            <a:ext cx="1131536" cy="451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A4AE6D-BDF7-4A0D-805A-56800CC4343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6313132" y="2954146"/>
            <a:ext cx="1083711" cy="474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500857-014B-4DC0-8B8F-B7BD0CFB0144}"/>
              </a:ext>
            </a:extLst>
          </p:cNvPr>
          <p:cNvCxnSpPr>
            <a:cxnSpLocks/>
          </p:cNvCxnSpPr>
          <p:nvPr/>
        </p:nvCxnSpPr>
        <p:spPr>
          <a:xfrm>
            <a:off x="7018909" y="2851628"/>
            <a:ext cx="377934" cy="908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C6877E-3680-474B-9933-C9657A3904C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7004098" y="2234248"/>
            <a:ext cx="1282551" cy="612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DA1F257-9275-4FA2-AF96-8A87B9F4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511" y="3752154"/>
            <a:ext cx="762000" cy="76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C20D6EA-C56B-4065-9FA0-F6CE8F87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49" y="3752154"/>
            <a:ext cx="762000" cy="762000"/>
          </a:xfrm>
          <a:prstGeom prst="rect">
            <a:avLst/>
          </a:prstGeom>
        </p:spPr>
      </p:pic>
      <p:sp>
        <p:nvSpPr>
          <p:cNvPr id="55" name="Cloud 54">
            <a:extLst>
              <a:ext uri="{FF2B5EF4-FFF2-40B4-BE49-F238E27FC236}">
                <a16:creationId xmlns:a16="http://schemas.microsoft.com/office/drawing/2014/main" id="{902698BD-1C70-4921-8A3E-B9337DFB1C5F}"/>
              </a:ext>
            </a:extLst>
          </p:cNvPr>
          <p:cNvSpPr/>
          <p:nvPr/>
        </p:nvSpPr>
        <p:spPr>
          <a:xfrm>
            <a:off x="1744191" y="5145881"/>
            <a:ext cx="2334639" cy="140053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91F63966-15B6-49F2-B1F7-6D1A2A154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49" y="5435455"/>
            <a:ext cx="431209" cy="431209"/>
          </a:xfrm>
          <a:prstGeom prst="rect">
            <a:avLst/>
          </a:prstGeom>
        </p:spPr>
      </p:pic>
      <p:pic>
        <p:nvPicPr>
          <p:cNvPr id="59" name="Picture 58" descr="A close up of a sign&#10;&#10;Description automatically generated">
            <a:extLst>
              <a:ext uri="{FF2B5EF4-FFF2-40B4-BE49-F238E27FC236}">
                <a16:creationId xmlns:a16="http://schemas.microsoft.com/office/drawing/2014/main" id="{1051E1CB-89F6-4651-95E6-021990D7B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49" y="5587855"/>
            <a:ext cx="431209" cy="431209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4AE12378-01AB-42AF-AFD2-E27E6C31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49" y="5740255"/>
            <a:ext cx="431209" cy="431209"/>
          </a:xfrm>
          <a:prstGeom prst="rect">
            <a:avLst/>
          </a:prstGeom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80F907C6-CE03-4173-8823-D7D0BB16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49" y="5892655"/>
            <a:ext cx="431209" cy="431209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A6DDBD6D-C4A1-490C-87C9-44C4FE720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52" y="5414937"/>
            <a:ext cx="431209" cy="431209"/>
          </a:xfrm>
          <a:prstGeom prst="rect">
            <a:avLst/>
          </a:prstGeom>
        </p:spPr>
      </p:pic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23A03CA2-8D64-4565-9436-B854C8B1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5" y="5549465"/>
            <a:ext cx="431209" cy="431209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9F9CA052-5BC7-4FA3-9F48-761268FE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27" y="5677050"/>
            <a:ext cx="431209" cy="431209"/>
          </a:xfrm>
          <a:prstGeom prst="rect">
            <a:avLst/>
          </a:prstGeom>
        </p:spPr>
      </p:pic>
      <p:pic>
        <p:nvPicPr>
          <p:cNvPr id="65" name="Picture 64" descr="A close up of a sign&#10;&#10;Description automatically generated">
            <a:extLst>
              <a:ext uri="{FF2B5EF4-FFF2-40B4-BE49-F238E27FC236}">
                <a16:creationId xmlns:a16="http://schemas.microsoft.com/office/drawing/2014/main" id="{1F88986D-CFCE-4628-9844-5478DA46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11" y="5848589"/>
            <a:ext cx="431209" cy="431209"/>
          </a:xfrm>
          <a:prstGeom prst="rect">
            <a:avLst/>
          </a:prstGeom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93667B48-1F7E-455A-9487-7575C5064E8F}"/>
              </a:ext>
            </a:extLst>
          </p:cNvPr>
          <p:cNvSpPr/>
          <p:nvPr/>
        </p:nvSpPr>
        <p:spPr>
          <a:xfrm>
            <a:off x="7431932" y="5145881"/>
            <a:ext cx="2334639" cy="140053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 descr="A close up of a sign&#10;&#10;Description automatically generated">
            <a:extLst>
              <a:ext uri="{FF2B5EF4-FFF2-40B4-BE49-F238E27FC236}">
                <a16:creationId xmlns:a16="http://schemas.microsoft.com/office/drawing/2014/main" id="{D743F7D6-1426-4065-B129-9DA97A0D9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90" y="5435455"/>
            <a:ext cx="431209" cy="431209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B28633D6-C5D0-4500-AC68-95E326B15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0" y="5587855"/>
            <a:ext cx="431209" cy="431209"/>
          </a:xfrm>
          <a:prstGeom prst="rect">
            <a:avLst/>
          </a:prstGeom>
        </p:spPr>
      </p:pic>
      <p:pic>
        <p:nvPicPr>
          <p:cNvPr id="69" name="Picture 68" descr="A close up of a sign&#10;&#10;Description automatically generated">
            <a:extLst>
              <a:ext uri="{FF2B5EF4-FFF2-40B4-BE49-F238E27FC236}">
                <a16:creationId xmlns:a16="http://schemas.microsoft.com/office/drawing/2014/main" id="{64DADD90-7952-4F1F-A214-00FF7873D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90" y="5740255"/>
            <a:ext cx="431209" cy="4312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E1B0FC48-C553-4359-93B1-ABF791D7E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0" y="5892655"/>
            <a:ext cx="431209" cy="431209"/>
          </a:xfrm>
          <a:prstGeom prst="rect">
            <a:avLst/>
          </a:prstGeom>
        </p:spPr>
      </p:pic>
      <p:pic>
        <p:nvPicPr>
          <p:cNvPr id="71" name="Picture 70" descr="A close up of a sign&#10;&#10;Description automatically generated">
            <a:extLst>
              <a:ext uri="{FF2B5EF4-FFF2-40B4-BE49-F238E27FC236}">
                <a16:creationId xmlns:a16="http://schemas.microsoft.com/office/drawing/2014/main" id="{2377A576-2BDF-4300-BD8D-5A0B13B56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93" y="5414937"/>
            <a:ext cx="431209" cy="431209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5AB21627-17FB-4F38-B323-04B0367ED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886" y="5549465"/>
            <a:ext cx="431209" cy="431209"/>
          </a:xfrm>
          <a:prstGeom prst="rect">
            <a:avLst/>
          </a:prstGeom>
        </p:spPr>
      </p:pic>
      <p:pic>
        <p:nvPicPr>
          <p:cNvPr id="73" name="Picture 72" descr="A close up of a sign&#10;&#10;Description automatically generated">
            <a:extLst>
              <a:ext uri="{FF2B5EF4-FFF2-40B4-BE49-F238E27FC236}">
                <a16:creationId xmlns:a16="http://schemas.microsoft.com/office/drawing/2014/main" id="{346D5E5B-D680-496C-8147-BCD8B363D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568" y="5677050"/>
            <a:ext cx="431209" cy="431209"/>
          </a:xfrm>
          <a:prstGeom prst="rect">
            <a:avLst/>
          </a:prstGeom>
        </p:spPr>
      </p:pic>
      <p:pic>
        <p:nvPicPr>
          <p:cNvPr id="74" name="Picture 73" descr="A close up of a sign&#10;&#10;Description automatically generated">
            <a:extLst>
              <a:ext uri="{FF2B5EF4-FFF2-40B4-BE49-F238E27FC236}">
                <a16:creationId xmlns:a16="http://schemas.microsoft.com/office/drawing/2014/main" id="{8512BEB2-4E87-47BC-B280-6508AAD6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52" y="5848589"/>
            <a:ext cx="431209" cy="43120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3872A04-6D67-4B01-AC73-0F61B5CE2E80}"/>
              </a:ext>
            </a:extLst>
          </p:cNvPr>
          <p:cNvSpPr txBox="1"/>
          <p:nvPr/>
        </p:nvSpPr>
        <p:spPr>
          <a:xfrm>
            <a:off x="3336668" y="1756243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Fa0/0</a:t>
            </a:r>
          </a:p>
          <a:p>
            <a:r>
              <a:rPr lang="en-US" sz="1600" dirty="0"/>
              <a:t>192.168.1.1/30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1B8FC9-836B-4352-9EE9-12D4E303375B}"/>
              </a:ext>
            </a:extLst>
          </p:cNvPr>
          <p:cNvSpPr txBox="1"/>
          <p:nvPr/>
        </p:nvSpPr>
        <p:spPr>
          <a:xfrm>
            <a:off x="3998443" y="3357867"/>
            <a:ext cx="1580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Fa0/0</a:t>
            </a:r>
          </a:p>
          <a:p>
            <a:pPr algn="r"/>
            <a:r>
              <a:rPr lang="en-US" sz="1600" dirty="0"/>
              <a:t>192.168.1.2/30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25F3C6F-126F-43F7-8DD0-6446D66ADD28}"/>
              </a:ext>
            </a:extLst>
          </p:cNvPr>
          <p:cNvSpPr txBox="1"/>
          <p:nvPr/>
        </p:nvSpPr>
        <p:spPr>
          <a:xfrm>
            <a:off x="6270564" y="3364666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Fa0/1</a:t>
            </a:r>
          </a:p>
          <a:p>
            <a:r>
              <a:rPr lang="en-US" sz="1600" dirty="0"/>
              <a:t>172.16.1.2/30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6610041-D45E-4880-AFE5-51B683416D14}"/>
              </a:ext>
            </a:extLst>
          </p:cNvPr>
          <p:cNvSpPr txBox="1"/>
          <p:nvPr/>
        </p:nvSpPr>
        <p:spPr>
          <a:xfrm>
            <a:off x="6714395" y="1761120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Fa0/0</a:t>
            </a:r>
          </a:p>
          <a:p>
            <a:pPr algn="r"/>
            <a:r>
              <a:rPr lang="en-US" sz="1600" dirty="0"/>
              <a:t>172.16.1.1/30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02D5FEB-0B2E-4CA4-B08D-7948595BAF99}"/>
              </a:ext>
            </a:extLst>
          </p:cNvPr>
          <p:cNvSpPr txBox="1"/>
          <p:nvPr/>
        </p:nvSpPr>
        <p:spPr>
          <a:xfrm>
            <a:off x="8828136" y="2573556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Fa0/1</a:t>
            </a:r>
          </a:p>
          <a:p>
            <a:r>
              <a:rPr lang="en-US" sz="1600" dirty="0"/>
              <a:t>10.0.1.1/24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24C6FB6-DA95-4703-A3FB-759E4C6E4FFC}"/>
              </a:ext>
            </a:extLst>
          </p:cNvPr>
          <p:cNvSpPr txBox="1"/>
          <p:nvPr/>
        </p:nvSpPr>
        <p:spPr>
          <a:xfrm>
            <a:off x="1509106" y="2540367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Fa0/1</a:t>
            </a:r>
          </a:p>
          <a:p>
            <a:pPr algn="r"/>
            <a:r>
              <a:rPr lang="en-US" sz="1600" dirty="0"/>
              <a:t>10.0.2.1/24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00FD0F7-0372-41D1-932E-0464EA6228C4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2911511" y="2617534"/>
            <a:ext cx="2552" cy="11346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0C1830-80D5-4A44-B18E-AE29250C1C19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8667649" y="2594280"/>
            <a:ext cx="1276" cy="11578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D400B52-959E-4CAB-8C5D-612A682B4053}"/>
              </a:ext>
            </a:extLst>
          </p:cNvPr>
          <p:cNvSpPr txBox="1"/>
          <p:nvPr/>
        </p:nvSpPr>
        <p:spPr>
          <a:xfrm>
            <a:off x="1023307" y="4943551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10.0.2.0/24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A3CD50C-BFB6-49E9-B21B-3C2633309C6A}"/>
              </a:ext>
            </a:extLst>
          </p:cNvPr>
          <p:cNvSpPr txBox="1"/>
          <p:nvPr/>
        </p:nvSpPr>
        <p:spPr>
          <a:xfrm>
            <a:off x="9420661" y="5006282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10.0.1.0/24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E53869B-622B-4D56-99FA-FC34DFAE20E8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8667649" y="4514154"/>
            <a:ext cx="0" cy="6782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BB1733-6531-4530-9BDF-6BDA58BA1C7B}"/>
              </a:ext>
            </a:extLst>
          </p:cNvPr>
          <p:cNvCxnSpPr>
            <a:cxnSpLocks/>
            <a:endCxn id="55" idx="3"/>
          </p:cNvCxnSpPr>
          <p:nvPr/>
        </p:nvCxnSpPr>
        <p:spPr>
          <a:xfrm>
            <a:off x="2908572" y="4495075"/>
            <a:ext cx="2939" cy="7308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04252407-1C1E-4638-9B58-D6DEB11F0642}"/>
              </a:ext>
            </a:extLst>
          </p:cNvPr>
          <p:cNvSpPr txBox="1"/>
          <p:nvPr/>
        </p:nvSpPr>
        <p:spPr>
          <a:xfrm>
            <a:off x="285720" y="849491"/>
            <a:ext cx="37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 E2 10.0.1.0/24 [110/1] via 192.168.1.2, Fa0/0</a:t>
            </a:r>
          </a:p>
          <a:p>
            <a:r>
              <a:rPr lang="en-US" sz="1200" dirty="0"/>
              <a:t>O E2 172.16.1.0/30 [110/1] via 192.168.1.2, Fa0/0</a:t>
            </a:r>
          </a:p>
          <a:p>
            <a:r>
              <a:rPr lang="en-US" sz="1200" dirty="0"/>
              <a:t>C      192.168.1.0/30 is directly connected, Fa0/0</a:t>
            </a:r>
          </a:p>
          <a:p>
            <a:r>
              <a:rPr lang="en-US" sz="1200" dirty="0"/>
              <a:t>C      10.0.2.0/24 is directly connected, Fa0/1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BE7792B-23D8-401F-9496-DBB83DDDF8AB}"/>
              </a:ext>
            </a:extLst>
          </p:cNvPr>
          <p:cNvSpPr txBox="1"/>
          <p:nvPr/>
        </p:nvSpPr>
        <p:spPr>
          <a:xfrm>
            <a:off x="8286649" y="838936"/>
            <a:ext cx="37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O E2 10.0.2.0/24 [110/1] via 172.16.1.2, Fa0/0</a:t>
            </a:r>
          </a:p>
          <a:p>
            <a:pPr algn="just"/>
            <a:r>
              <a:rPr lang="en-US" sz="1200" dirty="0"/>
              <a:t>O E2 192.168.1.0/30 [110/1] via 172.16.1.2, Fa0/0</a:t>
            </a:r>
          </a:p>
          <a:p>
            <a:pPr algn="just"/>
            <a:r>
              <a:rPr lang="en-US" sz="1200" dirty="0"/>
              <a:t>C      172.16.1.0/30 is directly connected, Fa0/0</a:t>
            </a:r>
          </a:p>
          <a:p>
            <a:pPr algn="just"/>
            <a:r>
              <a:rPr lang="en-US" sz="1200" dirty="0"/>
              <a:t>C      10.0.1.0/24 is directly connected, Fa0/1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41B9CAF-9000-46C1-A81A-5E8D83EA58D9}"/>
              </a:ext>
            </a:extLst>
          </p:cNvPr>
          <p:cNvSpPr txBox="1"/>
          <p:nvPr/>
        </p:nvSpPr>
        <p:spPr>
          <a:xfrm>
            <a:off x="2704113" y="204863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6DF7B82-39A5-422A-BA87-B1E3CA2556D0}"/>
              </a:ext>
            </a:extLst>
          </p:cNvPr>
          <p:cNvSpPr txBox="1"/>
          <p:nvPr/>
        </p:nvSpPr>
        <p:spPr>
          <a:xfrm>
            <a:off x="5731372" y="3247061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3B9D719-7F87-47E8-AC68-FBE8585271BD}"/>
              </a:ext>
            </a:extLst>
          </p:cNvPr>
          <p:cNvSpPr txBox="1"/>
          <p:nvPr/>
        </p:nvSpPr>
        <p:spPr>
          <a:xfrm>
            <a:off x="8470226" y="2053104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6123E8C-C955-4A36-9626-A57FB84146D0}"/>
              </a:ext>
            </a:extLst>
          </p:cNvPr>
          <p:cNvSpPr txBox="1"/>
          <p:nvPr/>
        </p:nvSpPr>
        <p:spPr>
          <a:xfrm>
            <a:off x="4220584" y="819685"/>
            <a:ext cx="379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 E2 10.0.1.0/24 [110/1] via 192.168.1.1, Fa0/0</a:t>
            </a:r>
          </a:p>
          <a:p>
            <a:r>
              <a:rPr lang="en-US" sz="1200" dirty="0"/>
              <a:t>O E2 10.0.2.0/24 [110/1] via 172.16.1.1,   Fa0/1</a:t>
            </a:r>
          </a:p>
          <a:p>
            <a:r>
              <a:rPr lang="en-US" sz="1200" dirty="0"/>
              <a:t>C      192.168.1.0/30 is directly connected, Fa0/0</a:t>
            </a:r>
          </a:p>
          <a:p>
            <a:r>
              <a:rPr lang="en-US" sz="1200" dirty="0"/>
              <a:t>C      172.16.1.0/30 is directly connected, Fa0/1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A0A905B-9217-453C-B431-AF5183E7A3FB}"/>
              </a:ext>
            </a:extLst>
          </p:cNvPr>
          <p:cNvSpPr txBox="1"/>
          <p:nvPr/>
        </p:nvSpPr>
        <p:spPr>
          <a:xfrm>
            <a:off x="281527" y="604459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729EF2-3656-48DC-ACBC-FCE57918B4B4}"/>
              </a:ext>
            </a:extLst>
          </p:cNvPr>
          <p:cNvSpPr txBox="1"/>
          <p:nvPr/>
        </p:nvSpPr>
        <p:spPr>
          <a:xfrm>
            <a:off x="4164259" y="588495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A45A755-9E57-4054-88FB-0F17FB060D4C}"/>
              </a:ext>
            </a:extLst>
          </p:cNvPr>
          <p:cNvSpPr txBox="1"/>
          <p:nvPr/>
        </p:nvSpPr>
        <p:spPr>
          <a:xfrm>
            <a:off x="8229299" y="622155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R3</a:t>
            </a:r>
          </a:p>
        </p:txBody>
      </p:sp>
      <p:sp>
        <p:nvSpPr>
          <p:cNvPr id="133" name="Multiplication Sign 132">
            <a:extLst>
              <a:ext uri="{FF2B5EF4-FFF2-40B4-BE49-F238E27FC236}">
                <a16:creationId xmlns:a16="http://schemas.microsoft.com/office/drawing/2014/main" id="{90E664F7-36E0-4858-882E-2D9E8FC5CE99}"/>
              </a:ext>
            </a:extLst>
          </p:cNvPr>
          <p:cNvSpPr/>
          <p:nvPr/>
        </p:nvSpPr>
        <p:spPr>
          <a:xfrm>
            <a:off x="6876947" y="2400713"/>
            <a:ext cx="737520" cy="760366"/>
          </a:xfrm>
          <a:custGeom>
            <a:avLst/>
            <a:gdLst>
              <a:gd name="connsiteX0" fmla="*/ 118467 w 761396"/>
              <a:gd name="connsiteY0" fmla="*/ 251523 h 788235"/>
              <a:gd name="connsiteX1" fmla="*/ 247270 w 761396"/>
              <a:gd name="connsiteY1" fmla="*/ 127106 h 788235"/>
              <a:gd name="connsiteX2" fmla="*/ 380698 w 761396"/>
              <a:gd name="connsiteY2" fmla="*/ 265237 h 788235"/>
              <a:gd name="connsiteX3" fmla="*/ 514126 w 761396"/>
              <a:gd name="connsiteY3" fmla="*/ 127106 h 788235"/>
              <a:gd name="connsiteX4" fmla="*/ 642929 w 761396"/>
              <a:gd name="connsiteY4" fmla="*/ 251523 h 788235"/>
              <a:gd name="connsiteX5" fmla="*/ 505190 w 761396"/>
              <a:gd name="connsiteY5" fmla="*/ 394118 h 788235"/>
              <a:gd name="connsiteX6" fmla="*/ 642929 w 761396"/>
              <a:gd name="connsiteY6" fmla="*/ 536712 h 788235"/>
              <a:gd name="connsiteX7" fmla="*/ 514126 w 761396"/>
              <a:gd name="connsiteY7" fmla="*/ 661129 h 788235"/>
              <a:gd name="connsiteX8" fmla="*/ 380698 w 761396"/>
              <a:gd name="connsiteY8" fmla="*/ 522998 h 788235"/>
              <a:gd name="connsiteX9" fmla="*/ 247270 w 761396"/>
              <a:gd name="connsiteY9" fmla="*/ 661129 h 788235"/>
              <a:gd name="connsiteX10" fmla="*/ 118467 w 761396"/>
              <a:gd name="connsiteY10" fmla="*/ 536712 h 788235"/>
              <a:gd name="connsiteX11" fmla="*/ 256206 w 761396"/>
              <a:gd name="connsiteY11" fmla="*/ 394118 h 788235"/>
              <a:gd name="connsiteX12" fmla="*/ 118467 w 761396"/>
              <a:gd name="connsiteY12" fmla="*/ 251523 h 788235"/>
              <a:gd name="connsiteX0" fmla="*/ 0 w 524462"/>
              <a:gd name="connsiteY0" fmla="*/ 124417 h 534023"/>
              <a:gd name="connsiteX1" fmla="*/ 128803 w 524462"/>
              <a:gd name="connsiteY1" fmla="*/ 0 h 534023"/>
              <a:gd name="connsiteX2" fmla="*/ 277471 w 524462"/>
              <a:gd name="connsiteY2" fmla="*/ 282911 h 534023"/>
              <a:gd name="connsiteX3" fmla="*/ 395659 w 524462"/>
              <a:gd name="connsiteY3" fmla="*/ 0 h 534023"/>
              <a:gd name="connsiteX4" fmla="*/ 524462 w 524462"/>
              <a:gd name="connsiteY4" fmla="*/ 124417 h 534023"/>
              <a:gd name="connsiteX5" fmla="*/ 386723 w 524462"/>
              <a:gd name="connsiteY5" fmla="*/ 267012 h 534023"/>
              <a:gd name="connsiteX6" fmla="*/ 524462 w 524462"/>
              <a:gd name="connsiteY6" fmla="*/ 409606 h 534023"/>
              <a:gd name="connsiteX7" fmla="*/ 395659 w 524462"/>
              <a:gd name="connsiteY7" fmla="*/ 534023 h 534023"/>
              <a:gd name="connsiteX8" fmla="*/ 262231 w 524462"/>
              <a:gd name="connsiteY8" fmla="*/ 395892 h 534023"/>
              <a:gd name="connsiteX9" fmla="*/ 128803 w 524462"/>
              <a:gd name="connsiteY9" fmla="*/ 534023 h 534023"/>
              <a:gd name="connsiteX10" fmla="*/ 0 w 524462"/>
              <a:gd name="connsiteY10" fmla="*/ 409606 h 534023"/>
              <a:gd name="connsiteX11" fmla="*/ 137739 w 524462"/>
              <a:gd name="connsiteY11" fmla="*/ 267012 h 534023"/>
              <a:gd name="connsiteX12" fmla="*/ 0 w 524462"/>
              <a:gd name="connsiteY12" fmla="*/ 124417 h 534023"/>
              <a:gd name="connsiteX0" fmla="*/ 0 w 524462"/>
              <a:gd name="connsiteY0" fmla="*/ 124417 h 534023"/>
              <a:gd name="connsiteX1" fmla="*/ 128803 w 524462"/>
              <a:gd name="connsiteY1" fmla="*/ 0 h 534023"/>
              <a:gd name="connsiteX2" fmla="*/ 277471 w 524462"/>
              <a:gd name="connsiteY2" fmla="*/ 282911 h 534023"/>
              <a:gd name="connsiteX3" fmla="*/ 395659 w 524462"/>
              <a:gd name="connsiteY3" fmla="*/ 0 h 534023"/>
              <a:gd name="connsiteX4" fmla="*/ 524462 w 524462"/>
              <a:gd name="connsiteY4" fmla="*/ 124417 h 534023"/>
              <a:gd name="connsiteX5" fmla="*/ 386723 w 524462"/>
              <a:gd name="connsiteY5" fmla="*/ 267012 h 534023"/>
              <a:gd name="connsiteX6" fmla="*/ 524462 w 524462"/>
              <a:gd name="connsiteY6" fmla="*/ 409606 h 534023"/>
              <a:gd name="connsiteX7" fmla="*/ 395659 w 524462"/>
              <a:gd name="connsiteY7" fmla="*/ 534023 h 534023"/>
              <a:gd name="connsiteX8" fmla="*/ 262231 w 524462"/>
              <a:gd name="connsiteY8" fmla="*/ 395892 h 534023"/>
              <a:gd name="connsiteX9" fmla="*/ 128803 w 524462"/>
              <a:gd name="connsiteY9" fmla="*/ 534023 h 534023"/>
              <a:gd name="connsiteX10" fmla="*/ 0 w 524462"/>
              <a:gd name="connsiteY10" fmla="*/ 409606 h 534023"/>
              <a:gd name="connsiteX11" fmla="*/ 206796 w 524462"/>
              <a:gd name="connsiteY11" fmla="*/ 293206 h 534023"/>
              <a:gd name="connsiteX12" fmla="*/ 0 w 524462"/>
              <a:gd name="connsiteY12" fmla="*/ 124417 h 534023"/>
              <a:gd name="connsiteX0" fmla="*/ 59531 w 524462"/>
              <a:gd name="connsiteY0" fmla="*/ 100604 h 534023"/>
              <a:gd name="connsiteX1" fmla="*/ 128803 w 524462"/>
              <a:gd name="connsiteY1" fmla="*/ 0 h 534023"/>
              <a:gd name="connsiteX2" fmla="*/ 277471 w 524462"/>
              <a:gd name="connsiteY2" fmla="*/ 282911 h 534023"/>
              <a:gd name="connsiteX3" fmla="*/ 395659 w 524462"/>
              <a:gd name="connsiteY3" fmla="*/ 0 h 534023"/>
              <a:gd name="connsiteX4" fmla="*/ 524462 w 524462"/>
              <a:gd name="connsiteY4" fmla="*/ 124417 h 534023"/>
              <a:gd name="connsiteX5" fmla="*/ 386723 w 524462"/>
              <a:gd name="connsiteY5" fmla="*/ 267012 h 534023"/>
              <a:gd name="connsiteX6" fmla="*/ 524462 w 524462"/>
              <a:gd name="connsiteY6" fmla="*/ 409606 h 534023"/>
              <a:gd name="connsiteX7" fmla="*/ 395659 w 524462"/>
              <a:gd name="connsiteY7" fmla="*/ 534023 h 534023"/>
              <a:gd name="connsiteX8" fmla="*/ 262231 w 524462"/>
              <a:gd name="connsiteY8" fmla="*/ 395892 h 534023"/>
              <a:gd name="connsiteX9" fmla="*/ 128803 w 524462"/>
              <a:gd name="connsiteY9" fmla="*/ 534023 h 534023"/>
              <a:gd name="connsiteX10" fmla="*/ 0 w 524462"/>
              <a:gd name="connsiteY10" fmla="*/ 409606 h 534023"/>
              <a:gd name="connsiteX11" fmla="*/ 206796 w 524462"/>
              <a:gd name="connsiteY11" fmla="*/ 293206 h 534023"/>
              <a:gd name="connsiteX12" fmla="*/ 59531 w 524462"/>
              <a:gd name="connsiteY12" fmla="*/ 100604 h 534023"/>
              <a:gd name="connsiteX0" fmla="*/ 59531 w 524462"/>
              <a:gd name="connsiteY0" fmla="*/ 100604 h 534023"/>
              <a:gd name="connsiteX1" fmla="*/ 119278 w 524462"/>
              <a:gd name="connsiteY1" fmla="*/ 61913 h 534023"/>
              <a:gd name="connsiteX2" fmla="*/ 277471 w 524462"/>
              <a:gd name="connsiteY2" fmla="*/ 282911 h 534023"/>
              <a:gd name="connsiteX3" fmla="*/ 395659 w 524462"/>
              <a:gd name="connsiteY3" fmla="*/ 0 h 534023"/>
              <a:gd name="connsiteX4" fmla="*/ 524462 w 524462"/>
              <a:gd name="connsiteY4" fmla="*/ 124417 h 534023"/>
              <a:gd name="connsiteX5" fmla="*/ 386723 w 524462"/>
              <a:gd name="connsiteY5" fmla="*/ 267012 h 534023"/>
              <a:gd name="connsiteX6" fmla="*/ 524462 w 524462"/>
              <a:gd name="connsiteY6" fmla="*/ 409606 h 534023"/>
              <a:gd name="connsiteX7" fmla="*/ 395659 w 524462"/>
              <a:gd name="connsiteY7" fmla="*/ 534023 h 534023"/>
              <a:gd name="connsiteX8" fmla="*/ 262231 w 524462"/>
              <a:gd name="connsiteY8" fmla="*/ 395892 h 534023"/>
              <a:gd name="connsiteX9" fmla="*/ 128803 w 524462"/>
              <a:gd name="connsiteY9" fmla="*/ 534023 h 534023"/>
              <a:gd name="connsiteX10" fmla="*/ 0 w 524462"/>
              <a:gd name="connsiteY10" fmla="*/ 409606 h 534023"/>
              <a:gd name="connsiteX11" fmla="*/ 206796 w 524462"/>
              <a:gd name="connsiteY11" fmla="*/ 293206 h 534023"/>
              <a:gd name="connsiteX12" fmla="*/ 59531 w 524462"/>
              <a:gd name="connsiteY12" fmla="*/ 100604 h 534023"/>
              <a:gd name="connsiteX0" fmla="*/ 59531 w 524462"/>
              <a:gd name="connsiteY0" fmla="*/ 38691 h 472110"/>
              <a:gd name="connsiteX1" fmla="*/ 119278 w 524462"/>
              <a:gd name="connsiteY1" fmla="*/ 0 h 472110"/>
              <a:gd name="connsiteX2" fmla="*/ 277471 w 524462"/>
              <a:gd name="connsiteY2" fmla="*/ 220998 h 472110"/>
              <a:gd name="connsiteX3" fmla="*/ 428997 w 524462"/>
              <a:gd name="connsiteY3" fmla="*/ 30955 h 472110"/>
              <a:gd name="connsiteX4" fmla="*/ 524462 w 524462"/>
              <a:gd name="connsiteY4" fmla="*/ 62504 h 472110"/>
              <a:gd name="connsiteX5" fmla="*/ 386723 w 524462"/>
              <a:gd name="connsiteY5" fmla="*/ 205099 h 472110"/>
              <a:gd name="connsiteX6" fmla="*/ 524462 w 524462"/>
              <a:gd name="connsiteY6" fmla="*/ 347693 h 472110"/>
              <a:gd name="connsiteX7" fmla="*/ 395659 w 524462"/>
              <a:gd name="connsiteY7" fmla="*/ 472110 h 472110"/>
              <a:gd name="connsiteX8" fmla="*/ 262231 w 524462"/>
              <a:gd name="connsiteY8" fmla="*/ 333979 h 472110"/>
              <a:gd name="connsiteX9" fmla="*/ 128803 w 524462"/>
              <a:gd name="connsiteY9" fmla="*/ 472110 h 472110"/>
              <a:gd name="connsiteX10" fmla="*/ 0 w 524462"/>
              <a:gd name="connsiteY10" fmla="*/ 347693 h 472110"/>
              <a:gd name="connsiteX11" fmla="*/ 206796 w 524462"/>
              <a:gd name="connsiteY11" fmla="*/ 231293 h 472110"/>
              <a:gd name="connsiteX12" fmla="*/ 59531 w 524462"/>
              <a:gd name="connsiteY12" fmla="*/ 38691 h 472110"/>
              <a:gd name="connsiteX0" fmla="*/ 59531 w 524462"/>
              <a:gd name="connsiteY0" fmla="*/ 38691 h 472110"/>
              <a:gd name="connsiteX1" fmla="*/ 119278 w 524462"/>
              <a:gd name="connsiteY1" fmla="*/ 0 h 472110"/>
              <a:gd name="connsiteX2" fmla="*/ 277471 w 524462"/>
              <a:gd name="connsiteY2" fmla="*/ 220998 h 472110"/>
              <a:gd name="connsiteX3" fmla="*/ 428997 w 524462"/>
              <a:gd name="connsiteY3" fmla="*/ 30955 h 472110"/>
              <a:gd name="connsiteX4" fmla="*/ 476837 w 524462"/>
              <a:gd name="connsiteY4" fmla="*/ 91079 h 472110"/>
              <a:gd name="connsiteX5" fmla="*/ 386723 w 524462"/>
              <a:gd name="connsiteY5" fmla="*/ 205099 h 472110"/>
              <a:gd name="connsiteX6" fmla="*/ 524462 w 524462"/>
              <a:gd name="connsiteY6" fmla="*/ 347693 h 472110"/>
              <a:gd name="connsiteX7" fmla="*/ 395659 w 524462"/>
              <a:gd name="connsiteY7" fmla="*/ 472110 h 472110"/>
              <a:gd name="connsiteX8" fmla="*/ 262231 w 524462"/>
              <a:gd name="connsiteY8" fmla="*/ 333979 h 472110"/>
              <a:gd name="connsiteX9" fmla="*/ 128803 w 524462"/>
              <a:gd name="connsiteY9" fmla="*/ 472110 h 472110"/>
              <a:gd name="connsiteX10" fmla="*/ 0 w 524462"/>
              <a:gd name="connsiteY10" fmla="*/ 347693 h 472110"/>
              <a:gd name="connsiteX11" fmla="*/ 206796 w 524462"/>
              <a:gd name="connsiteY11" fmla="*/ 231293 h 472110"/>
              <a:gd name="connsiteX12" fmla="*/ 59531 w 524462"/>
              <a:gd name="connsiteY12" fmla="*/ 38691 h 472110"/>
              <a:gd name="connsiteX0" fmla="*/ 59531 w 524462"/>
              <a:gd name="connsiteY0" fmla="*/ 38691 h 472110"/>
              <a:gd name="connsiteX1" fmla="*/ 119278 w 524462"/>
              <a:gd name="connsiteY1" fmla="*/ 0 h 472110"/>
              <a:gd name="connsiteX2" fmla="*/ 277471 w 524462"/>
              <a:gd name="connsiteY2" fmla="*/ 220998 h 472110"/>
              <a:gd name="connsiteX3" fmla="*/ 428997 w 524462"/>
              <a:gd name="connsiteY3" fmla="*/ 30955 h 472110"/>
              <a:gd name="connsiteX4" fmla="*/ 476837 w 524462"/>
              <a:gd name="connsiteY4" fmla="*/ 91079 h 472110"/>
              <a:gd name="connsiteX5" fmla="*/ 312905 w 524462"/>
              <a:gd name="connsiteY5" fmla="*/ 255106 h 472110"/>
              <a:gd name="connsiteX6" fmla="*/ 524462 w 524462"/>
              <a:gd name="connsiteY6" fmla="*/ 347693 h 472110"/>
              <a:gd name="connsiteX7" fmla="*/ 395659 w 524462"/>
              <a:gd name="connsiteY7" fmla="*/ 472110 h 472110"/>
              <a:gd name="connsiteX8" fmla="*/ 262231 w 524462"/>
              <a:gd name="connsiteY8" fmla="*/ 333979 h 472110"/>
              <a:gd name="connsiteX9" fmla="*/ 128803 w 524462"/>
              <a:gd name="connsiteY9" fmla="*/ 472110 h 472110"/>
              <a:gd name="connsiteX10" fmla="*/ 0 w 524462"/>
              <a:gd name="connsiteY10" fmla="*/ 347693 h 472110"/>
              <a:gd name="connsiteX11" fmla="*/ 206796 w 524462"/>
              <a:gd name="connsiteY11" fmla="*/ 231293 h 472110"/>
              <a:gd name="connsiteX12" fmla="*/ 59531 w 524462"/>
              <a:gd name="connsiteY12" fmla="*/ 38691 h 472110"/>
              <a:gd name="connsiteX0" fmla="*/ 59531 w 524462"/>
              <a:gd name="connsiteY0" fmla="*/ 38691 h 472110"/>
              <a:gd name="connsiteX1" fmla="*/ 119278 w 524462"/>
              <a:gd name="connsiteY1" fmla="*/ 0 h 472110"/>
              <a:gd name="connsiteX2" fmla="*/ 277471 w 524462"/>
              <a:gd name="connsiteY2" fmla="*/ 220998 h 472110"/>
              <a:gd name="connsiteX3" fmla="*/ 428997 w 524462"/>
              <a:gd name="connsiteY3" fmla="*/ 30955 h 472110"/>
              <a:gd name="connsiteX4" fmla="*/ 476837 w 524462"/>
              <a:gd name="connsiteY4" fmla="*/ 91079 h 472110"/>
              <a:gd name="connsiteX5" fmla="*/ 312905 w 524462"/>
              <a:gd name="connsiteY5" fmla="*/ 255106 h 472110"/>
              <a:gd name="connsiteX6" fmla="*/ 524462 w 524462"/>
              <a:gd name="connsiteY6" fmla="*/ 347693 h 472110"/>
              <a:gd name="connsiteX7" fmla="*/ 395659 w 524462"/>
              <a:gd name="connsiteY7" fmla="*/ 472110 h 472110"/>
              <a:gd name="connsiteX8" fmla="*/ 274137 w 524462"/>
              <a:gd name="connsiteY8" fmla="*/ 272066 h 472110"/>
              <a:gd name="connsiteX9" fmla="*/ 128803 w 524462"/>
              <a:gd name="connsiteY9" fmla="*/ 472110 h 472110"/>
              <a:gd name="connsiteX10" fmla="*/ 0 w 524462"/>
              <a:gd name="connsiteY10" fmla="*/ 347693 h 472110"/>
              <a:gd name="connsiteX11" fmla="*/ 206796 w 524462"/>
              <a:gd name="connsiteY11" fmla="*/ 231293 h 472110"/>
              <a:gd name="connsiteX12" fmla="*/ 59531 w 524462"/>
              <a:gd name="connsiteY12" fmla="*/ 38691 h 472110"/>
              <a:gd name="connsiteX0" fmla="*/ 59531 w 524462"/>
              <a:gd name="connsiteY0" fmla="*/ 38691 h 472110"/>
              <a:gd name="connsiteX1" fmla="*/ 119278 w 524462"/>
              <a:gd name="connsiteY1" fmla="*/ 0 h 472110"/>
              <a:gd name="connsiteX2" fmla="*/ 277471 w 524462"/>
              <a:gd name="connsiteY2" fmla="*/ 220998 h 472110"/>
              <a:gd name="connsiteX3" fmla="*/ 428997 w 524462"/>
              <a:gd name="connsiteY3" fmla="*/ 30955 h 472110"/>
              <a:gd name="connsiteX4" fmla="*/ 476837 w 524462"/>
              <a:gd name="connsiteY4" fmla="*/ 91079 h 472110"/>
              <a:gd name="connsiteX5" fmla="*/ 312905 w 524462"/>
              <a:gd name="connsiteY5" fmla="*/ 255106 h 472110"/>
              <a:gd name="connsiteX6" fmla="*/ 524462 w 524462"/>
              <a:gd name="connsiteY6" fmla="*/ 347693 h 472110"/>
              <a:gd name="connsiteX7" fmla="*/ 395659 w 524462"/>
              <a:gd name="connsiteY7" fmla="*/ 472110 h 472110"/>
              <a:gd name="connsiteX8" fmla="*/ 274137 w 524462"/>
              <a:gd name="connsiteY8" fmla="*/ 272066 h 472110"/>
              <a:gd name="connsiteX9" fmla="*/ 128803 w 524462"/>
              <a:gd name="connsiteY9" fmla="*/ 472110 h 472110"/>
              <a:gd name="connsiteX10" fmla="*/ 0 w 524462"/>
              <a:gd name="connsiteY10" fmla="*/ 347693 h 472110"/>
              <a:gd name="connsiteX11" fmla="*/ 244896 w 524462"/>
              <a:gd name="connsiteY11" fmla="*/ 243199 h 472110"/>
              <a:gd name="connsiteX12" fmla="*/ 59531 w 524462"/>
              <a:gd name="connsiteY12" fmla="*/ 38691 h 472110"/>
              <a:gd name="connsiteX0" fmla="*/ 0 w 464931"/>
              <a:gd name="connsiteY0" fmla="*/ 38691 h 472110"/>
              <a:gd name="connsiteX1" fmla="*/ 59747 w 464931"/>
              <a:gd name="connsiteY1" fmla="*/ 0 h 472110"/>
              <a:gd name="connsiteX2" fmla="*/ 217940 w 464931"/>
              <a:gd name="connsiteY2" fmla="*/ 220998 h 472110"/>
              <a:gd name="connsiteX3" fmla="*/ 369466 w 464931"/>
              <a:gd name="connsiteY3" fmla="*/ 30955 h 472110"/>
              <a:gd name="connsiteX4" fmla="*/ 417306 w 464931"/>
              <a:gd name="connsiteY4" fmla="*/ 91079 h 472110"/>
              <a:gd name="connsiteX5" fmla="*/ 253374 w 464931"/>
              <a:gd name="connsiteY5" fmla="*/ 255106 h 472110"/>
              <a:gd name="connsiteX6" fmla="*/ 464931 w 464931"/>
              <a:gd name="connsiteY6" fmla="*/ 347693 h 472110"/>
              <a:gd name="connsiteX7" fmla="*/ 336128 w 464931"/>
              <a:gd name="connsiteY7" fmla="*/ 472110 h 472110"/>
              <a:gd name="connsiteX8" fmla="*/ 214606 w 464931"/>
              <a:gd name="connsiteY8" fmla="*/ 272066 h 472110"/>
              <a:gd name="connsiteX9" fmla="*/ 69272 w 464931"/>
              <a:gd name="connsiteY9" fmla="*/ 472110 h 472110"/>
              <a:gd name="connsiteX10" fmla="*/ 14287 w 464931"/>
              <a:gd name="connsiteY10" fmla="*/ 400080 h 472110"/>
              <a:gd name="connsiteX11" fmla="*/ 185365 w 464931"/>
              <a:gd name="connsiteY11" fmla="*/ 243199 h 472110"/>
              <a:gd name="connsiteX12" fmla="*/ 0 w 464931"/>
              <a:gd name="connsiteY12" fmla="*/ 38691 h 472110"/>
              <a:gd name="connsiteX0" fmla="*/ 0 w 464931"/>
              <a:gd name="connsiteY0" fmla="*/ 38691 h 472110"/>
              <a:gd name="connsiteX1" fmla="*/ 59747 w 464931"/>
              <a:gd name="connsiteY1" fmla="*/ 0 h 472110"/>
              <a:gd name="connsiteX2" fmla="*/ 217940 w 464931"/>
              <a:gd name="connsiteY2" fmla="*/ 220998 h 472110"/>
              <a:gd name="connsiteX3" fmla="*/ 369466 w 464931"/>
              <a:gd name="connsiteY3" fmla="*/ 30955 h 472110"/>
              <a:gd name="connsiteX4" fmla="*/ 417306 w 464931"/>
              <a:gd name="connsiteY4" fmla="*/ 91079 h 472110"/>
              <a:gd name="connsiteX5" fmla="*/ 253374 w 464931"/>
              <a:gd name="connsiteY5" fmla="*/ 255106 h 472110"/>
              <a:gd name="connsiteX6" fmla="*/ 464931 w 464931"/>
              <a:gd name="connsiteY6" fmla="*/ 347693 h 472110"/>
              <a:gd name="connsiteX7" fmla="*/ 336128 w 464931"/>
              <a:gd name="connsiteY7" fmla="*/ 472110 h 472110"/>
              <a:gd name="connsiteX8" fmla="*/ 214606 w 464931"/>
              <a:gd name="connsiteY8" fmla="*/ 272066 h 472110"/>
              <a:gd name="connsiteX9" fmla="*/ 47841 w 464931"/>
              <a:gd name="connsiteY9" fmla="*/ 438773 h 472110"/>
              <a:gd name="connsiteX10" fmla="*/ 14287 w 464931"/>
              <a:gd name="connsiteY10" fmla="*/ 400080 h 472110"/>
              <a:gd name="connsiteX11" fmla="*/ 185365 w 464931"/>
              <a:gd name="connsiteY11" fmla="*/ 243199 h 472110"/>
              <a:gd name="connsiteX12" fmla="*/ 0 w 464931"/>
              <a:gd name="connsiteY12" fmla="*/ 38691 h 472110"/>
              <a:gd name="connsiteX0" fmla="*/ 0 w 464931"/>
              <a:gd name="connsiteY0" fmla="*/ 38691 h 460203"/>
              <a:gd name="connsiteX1" fmla="*/ 59747 w 464931"/>
              <a:gd name="connsiteY1" fmla="*/ 0 h 460203"/>
              <a:gd name="connsiteX2" fmla="*/ 217940 w 464931"/>
              <a:gd name="connsiteY2" fmla="*/ 220998 h 460203"/>
              <a:gd name="connsiteX3" fmla="*/ 369466 w 464931"/>
              <a:gd name="connsiteY3" fmla="*/ 30955 h 460203"/>
              <a:gd name="connsiteX4" fmla="*/ 417306 w 464931"/>
              <a:gd name="connsiteY4" fmla="*/ 91079 h 460203"/>
              <a:gd name="connsiteX5" fmla="*/ 253374 w 464931"/>
              <a:gd name="connsiteY5" fmla="*/ 255106 h 460203"/>
              <a:gd name="connsiteX6" fmla="*/ 464931 w 464931"/>
              <a:gd name="connsiteY6" fmla="*/ 347693 h 460203"/>
              <a:gd name="connsiteX7" fmla="*/ 348034 w 464931"/>
              <a:gd name="connsiteY7" fmla="*/ 460203 h 460203"/>
              <a:gd name="connsiteX8" fmla="*/ 214606 w 464931"/>
              <a:gd name="connsiteY8" fmla="*/ 272066 h 460203"/>
              <a:gd name="connsiteX9" fmla="*/ 47841 w 464931"/>
              <a:gd name="connsiteY9" fmla="*/ 438773 h 460203"/>
              <a:gd name="connsiteX10" fmla="*/ 14287 w 464931"/>
              <a:gd name="connsiteY10" fmla="*/ 400080 h 460203"/>
              <a:gd name="connsiteX11" fmla="*/ 185365 w 464931"/>
              <a:gd name="connsiteY11" fmla="*/ 243199 h 460203"/>
              <a:gd name="connsiteX12" fmla="*/ 0 w 464931"/>
              <a:gd name="connsiteY12" fmla="*/ 38691 h 460203"/>
              <a:gd name="connsiteX0" fmla="*/ 0 w 417306"/>
              <a:gd name="connsiteY0" fmla="*/ 38691 h 460203"/>
              <a:gd name="connsiteX1" fmla="*/ 59747 w 417306"/>
              <a:gd name="connsiteY1" fmla="*/ 0 h 460203"/>
              <a:gd name="connsiteX2" fmla="*/ 217940 w 417306"/>
              <a:gd name="connsiteY2" fmla="*/ 220998 h 460203"/>
              <a:gd name="connsiteX3" fmla="*/ 369466 w 417306"/>
              <a:gd name="connsiteY3" fmla="*/ 30955 h 460203"/>
              <a:gd name="connsiteX4" fmla="*/ 417306 w 417306"/>
              <a:gd name="connsiteY4" fmla="*/ 91079 h 460203"/>
              <a:gd name="connsiteX5" fmla="*/ 253374 w 417306"/>
              <a:gd name="connsiteY5" fmla="*/ 255106 h 460203"/>
              <a:gd name="connsiteX6" fmla="*/ 398256 w 417306"/>
              <a:gd name="connsiteY6" fmla="*/ 395318 h 460203"/>
              <a:gd name="connsiteX7" fmla="*/ 348034 w 417306"/>
              <a:gd name="connsiteY7" fmla="*/ 460203 h 460203"/>
              <a:gd name="connsiteX8" fmla="*/ 214606 w 417306"/>
              <a:gd name="connsiteY8" fmla="*/ 272066 h 460203"/>
              <a:gd name="connsiteX9" fmla="*/ 47841 w 417306"/>
              <a:gd name="connsiteY9" fmla="*/ 438773 h 460203"/>
              <a:gd name="connsiteX10" fmla="*/ 14287 w 417306"/>
              <a:gd name="connsiteY10" fmla="*/ 400080 h 460203"/>
              <a:gd name="connsiteX11" fmla="*/ 185365 w 417306"/>
              <a:gd name="connsiteY11" fmla="*/ 243199 h 460203"/>
              <a:gd name="connsiteX12" fmla="*/ 0 w 417306"/>
              <a:gd name="connsiteY12" fmla="*/ 38691 h 460203"/>
              <a:gd name="connsiteX0" fmla="*/ 0 w 417306"/>
              <a:gd name="connsiteY0" fmla="*/ 38691 h 441153"/>
              <a:gd name="connsiteX1" fmla="*/ 59747 w 417306"/>
              <a:gd name="connsiteY1" fmla="*/ 0 h 441153"/>
              <a:gd name="connsiteX2" fmla="*/ 217940 w 417306"/>
              <a:gd name="connsiteY2" fmla="*/ 220998 h 441153"/>
              <a:gd name="connsiteX3" fmla="*/ 369466 w 417306"/>
              <a:gd name="connsiteY3" fmla="*/ 30955 h 441153"/>
              <a:gd name="connsiteX4" fmla="*/ 417306 w 417306"/>
              <a:gd name="connsiteY4" fmla="*/ 91079 h 441153"/>
              <a:gd name="connsiteX5" fmla="*/ 253374 w 417306"/>
              <a:gd name="connsiteY5" fmla="*/ 255106 h 441153"/>
              <a:gd name="connsiteX6" fmla="*/ 398256 w 417306"/>
              <a:gd name="connsiteY6" fmla="*/ 395318 h 441153"/>
              <a:gd name="connsiteX7" fmla="*/ 371847 w 417306"/>
              <a:gd name="connsiteY7" fmla="*/ 441153 h 441153"/>
              <a:gd name="connsiteX8" fmla="*/ 214606 w 417306"/>
              <a:gd name="connsiteY8" fmla="*/ 272066 h 441153"/>
              <a:gd name="connsiteX9" fmla="*/ 47841 w 417306"/>
              <a:gd name="connsiteY9" fmla="*/ 438773 h 441153"/>
              <a:gd name="connsiteX10" fmla="*/ 14287 w 417306"/>
              <a:gd name="connsiteY10" fmla="*/ 400080 h 441153"/>
              <a:gd name="connsiteX11" fmla="*/ 185365 w 417306"/>
              <a:gd name="connsiteY11" fmla="*/ 243199 h 441153"/>
              <a:gd name="connsiteX12" fmla="*/ 0 w 417306"/>
              <a:gd name="connsiteY12" fmla="*/ 38691 h 441153"/>
              <a:gd name="connsiteX0" fmla="*/ 0 w 417306"/>
              <a:gd name="connsiteY0" fmla="*/ 38691 h 441153"/>
              <a:gd name="connsiteX1" fmla="*/ 59747 w 417306"/>
              <a:gd name="connsiteY1" fmla="*/ 0 h 441153"/>
              <a:gd name="connsiteX2" fmla="*/ 217940 w 417306"/>
              <a:gd name="connsiteY2" fmla="*/ 220998 h 441153"/>
              <a:gd name="connsiteX3" fmla="*/ 381372 w 417306"/>
              <a:gd name="connsiteY3" fmla="*/ 50005 h 441153"/>
              <a:gd name="connsiteX4" fmla="*/ 417306 w 417306"/>
              <a:gd name="connsiteY4" fmla="*/ 91079 h 441153"/>
              <a:gd name="connsiteX5" fmla="*/ 253374 w 417306"/>
              <a:gd name="connsiteY5" fmla="*/ 255106 h 441153"/>
              <a:gd name="connsiteX6" fmla="*/ 398256 w 417306"/>
              <a:gd name="connsiteY6" fmla="*/ 395318 h 441153"/>
              <a:gd name="connsiteX7" fmla="*/ 371847 w 417306"/>
              <a:gd name="connsiteY7" fmla="*/ 441153 h 441153"/>
              <a:gd name="connsiteX8" fmla="*/ 214606 w 417306"/>
              <a:gd name="connsiteY8" fmla="*/ 272066 h 441153"/>
              <a:gd name="connsiteX9" fmla="*/ 47841 w 417306"/>
              <a:gd name="connsiteY9" fmla="*/ 438773 h 441153"/>
              <a:gd name="connsiteX10" fmla="*/ 14287 w 417306"/>
              <a:gd name="connsiteY10" fmla="*/ 400080 h 441153"/>
              <a:gd name="connsiteX11" fmla="*/ 185365 w 417306"/>
              <a:gd name="connsiteY11" fmla="*/ 243199 h 441153"/>
              <a:gd name="connsiteX12" fmla="*/ 0 w 417306"/>
              <a:gd name="connsiteY12" fmla="*/ 38691 h 441153"/>
              <a:gd name="connsiteX0" fmla="*/ 0 w 417306"/>
              <a:gd name="connsiteY0" fmla="*/ 0 h 402462"/>
              <a:gd name="connsiteX1" fmla="*/ 85941 w 417306"/>
              <a:gd name="connsiteY1" fmla="*/ 11315 h 402462"/>
              <a:gd name="connsiteX2" fmla="*/ 217940 w 417306"/>
              <a:gd name="connsiteY2" fmla="*/ 182307 h 402462"/>
              <a:gd name="connsiteX3" fmla="*/ 381372 w 417306"/>
              <a:gd name="connsiteY3" fmla="*/ 11314 h 402462"/>
              <a:gd name="connsiteX4" fmla="*/ 417306 w 417306"/>
              <a:gd name="connsiteY4" fmla="*/ 52388 h 402462"/>
              <a:gd name="connsiteX5" fmla="*/ 253374 w 417306"/>
              <a:gd name="connsiteY5" fmla="*/ 216415 h 402462"/>
              <a:gd name="connsiteX6" fmla="*/ 398256 w 417306"/>
              <a:gd name="connsiteY6" fmla="*/ 356627 h 402462"/>
              <a:gd name="connsiteX7" fmla="*/ 371847 w 417306"/>
              <a:gd name="connsiteY7" fmla="*/ 402462 h 402462"/>
              <a:gd name="connsiteX8" fmla="*/ 214606 w 417306"/>
              <a:gd name="connsiteY8" fmla="*/ 233375 h 402462"/>
              <a:gd name="connsiteX9" fmla="*/ 47841 w 417306"/>
              <a:gd name="connsiteY9" fmla="*/ 400082 h 402462"/>
              <a:gd name="connsiteX10" fmla="*/ 14287 w 417306"/>
              <a:gd name="connsiteY10" fmla="*/ 361389 h 402462"/>
              <a:gd name="connsiteX11" fmla="*/ 185365 w 417306"/>
              <a:gd name="connsiteY11" fmla="*/ 204508 h 402462"/>
              <a:gd name="connsiteX12" fmla="*/ 0 w 417306"/>
              <a:gd name="connsiteY12" fmla="*/ 0 h 402462"/>
              <a:gd name="connsiteX0" fmla="*/ 16669 w 403019"/>
              <a:gd name="connsiteY0" fmla="*/ 29168 h 391148"/>
              <a:gd name="connsiteX1" fmla="*/ 71654 w 403019"/>
              <a:gd name="connsiteY1" fmla="*/ 1 h 391148"/>
              <a:gd name="connsiteX2" fmla="*/ 203653 w 403019"/>
              <a:gd name="connsiteY2" fmla="*/ 170993 h 391148"/>
              <a:gd name="connsiteX3" fmla="*/ 367085 w 403019"/>
              <a:gd name="connsiteY3" fmla="*/ 0 h 391148"/>
              <a:gd name="connsiteX4" fmla="*/ 403019 w 403019"/>
              <a:gd name="connsiteY4" fmla="*/ 41074 h 391148"/>
              <a:gd name="connsiteX5" fmla="*/ 239087 w 403019"/>
              <a:gd name="connsiteY5" fmla="*/ 205101 h 391148"/>
              <a:gd name="connsiteX6" fmla="*/ 383969 w 403019"/>
              <a:gd name="connsiteY6" fmla="*/ 345313 h 391148"/>
              <a:gd name="connsiteX7" fmla="*/ 357560 w 403019"/>
              <a:gd name="connsiteY7" fmla="*/ 391148 h 391148"/>
              <a:gd name="connsiteX8" fmla="*/ 200319 w 403019"/>
              <a:gd name="connsiteY8" fmla="*/ 222061 h 391148"/>
              <a:gd name="connsiteX9" fmla="*/ 33554 w 403019"/>
              <a:gd name="connsiteY9" fmla="*/ 388768 h 391148"/>
              <a:gd name="connsiteX10" fmla="*/ 0 w 403019"/>
              <a:gd name="connsiteY10" fmla="*/ 350075 h 391148"/>
              <a:gd name="connsiteX11" fmla="*/ 171078 w 403019"/>
              <a:gd name="connsiteY11" fmla="*/ 193194 h 391148"/>
              <a:gd name="connsiteX12" fmla="*/ 16669 w 403019"/>
              <a:gd name="connsiteY12" fmla="*/ 29168 h 39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3019" h="391148">
                <a:moveTo>
                  <a:pt x="16669" y="29168"/>
                </a:moveTo>
                <a:lnTo>
                  <a:pt x="71654" y="1"/>
                </a:lnTo>
                <a:lnTo>
                  <a:pt x="203653" y="170993"/>
                </a:lnTo>
                <a:lnTo>
                  <a:pt x="367085" y="0"/>
                </a:lnTo>
                <a:lnTo>
                  <a:pt x="403019" y="41074"/>
                </a:lnTo>
                <a:lnTo>
                  <a:pt x="239087" y="205101"/>
                </a:lnTo>
                <a:lnTo>
                  <a:pt x="383969" y="345313"/>
                </a:lnTo>
                <a:lnTo>
                  <a:pt x="357560" y="391148"/>
                </a:lnTo>
                <a:lnTo>
                  <a:pt x="200319" y="222061"/>
                </a:lnTo>
                <a:lnTo>
                  <a:pt x="33554" y="388768"/>
                </a:lnTo>
                <a:lnTo>
                  <a:pt x="0" y="350075"/>
                </a:lnTo>
                <a:lnTo>
                  <a:pt x="171078" y="193194"/>
                </a:lnTo>
                <a:lnTo>
                  <a:pt x="16669" y="29168"/>
                </a:lnTo>
                <a:close/>
              </a:path>
            </a:pathLst>
          </a:cu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B875800-C115-4B47-9A18-B4B900D23827}"/>
              </a:ext>
            </a:extLst>
          </p:cNvPr>
          <p:cNvSpPr txBox="1"/>
          <p:nvPr/>
        </p:nvSpPr>
        <p:spPr>
          <a:xfrm>
            <a:off x="32903" y="1742559"/>
            <a:ext cx="2186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Default OSPF Values</a:t>
            </a:r>
          </a:p>
          <a:p>
            <a:r>
              <a:rPr lang="en-US" sz="1600" dirty="0">
                <a:solidFill>
                  <a:srgbClr val="FFFF00"/>
                </a:solidFill>
              </a:rPr>
              <a:t>hello-timer: 10s</a:t>
            </a:r>
          </a:p>
          <a:p>
            <a:r>
              <a:rPr lang="en-US" sz="1600" dirty="0">
                <a:solidFill>
                  <a:srgbClr val="FFFF00"/>
                </a:solidFill>
              </a:rPr>
              <a:t>dead-timer: 40s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9F01B95-59CF-40FA-9C7A-0D010CC6D8BD}"/>
              </a:ext>
            </a:extLst>
          </p:cNvPr>
          <p:cNvSpPr/>
          <p:nvPr/>
        </p:nvSpPr>
        <p:spPr>
          <a:xfrm>
            <a:off x="4690921" y="4056801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OSPF Hello #1 (10s)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89CA398-C1AE-425E-885C-C3B294B3EC57}"/>
              </a:ext>
            </a:extLst>
          </p:cNvPr>
          <p:cNvSpPr/>
          <p:nvPr/>
        </p:nvSpPr>
        <p:spPr>
          <a:xfrm>
            <a:off x="4690921" y="4456986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OSPF Hello #2 (20s)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8E56869-5C4C-4018-A0B4-F6529A6E8DFC}"/>
              </a:ext>
            </a:extLst>
          </p:cNvPr>
          <p:cNvSpPr/>
          <p:nvPr/>
        </p:nvSpPr>
        <p:spPr>
          <a:xfrm>
            <a:off x="4690921" y="4845399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OSPF Hello #3 (30s)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E4EE44F1-D8BC-46A0-90AC-72D26B7C07D9}"/>
              </a:ext>
            </a:extLst>
          </p:cNvPr>
          <p:cNvSpPr/>
          <p:nvPr/>
        </p:nvSpPr>
        <p:spPr>
          <a:xfrm>
            <a:off x="4682687" y="5250789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OSPF Hello #4 (40s)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4F9D39C-68AB-43C4-B32E-BA9DB932EAEC}"/>
              </a:ext>
            </a:extLst>
          </p:cNvPr>
          <p:cNvCxnSpPr/>
          <p:nvPr/>
        </p:nvCxnSpPr>
        <p:spPr>
          <a:xfrm>
            <a:off x="4220584" y="960709"/>
            <a:ext cx="3517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18A32A64-0339-4A30-8232-A87183C7BAED}"/>
              </a:ext>
            </a:extLst>
          </p:cNvPr>
          <p:cNvCxnSpPr/>
          <p:nvPr/>
        </p:nvCxnSpPr>
        <p:spPr>
          <a:xfrm>
            <a:off x="281527" y="961298"/>
            <a:ext cx="351704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A0E8840-4496-4AF2-982A-938FE1745A34}"/>
              </a:ext>
            </a:extLst>
          </p:cNvPr>
          <p:cNvSpPr/>
          <p:nvPr/>
        </p:nvSpPr>
        <p:spPr>
          <a:xfrm>
            <a:off x="4178329" y="564973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R3 Dead &lt;R2 Update Table&gt;</a:t>
            </a:r>
          </a:p>
        </p:txBody>
      </p:sp>
      <p:sp>
        <p:nvSpPr>
          <p:cNvPr id="150" name="Arrow: Right 149">
            <a:extLst>
              <a:ext uri="{FF2B5EF4-FFF2-40B4-BE49-F238E27FC236}">
                <a16:creationId xmlns:a16="http://schemas.microsoft.com/office/drawing/2014/main" id="{303C6A3C-82F2-40B2-93FE-6B0F973E7624}"/>
              </a:ext>
            </a:extLst>
          </p:cNvPr>
          <p:cNvSpPr/>
          <p:nvPr/>
        </p:nvSpPr>
        <p:spPr>
          <a:xfrm rot="12485960">
            <a:off x="3230382" y="2679200"/>
            <a:ext cx="2506262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19EB3F7-E965-4BA0-B067-3EB092D91479}"/>
              </a:ext>
            </a:extLst>
          </p:cNvPr>
          <p:cNvSpPr/>
          <p:nvPr/>
        </p:nvSpPr>
        <p:spPr>
          <a:xfrm rot="1721950">
            <a:off x="3121397" y="2671413"/>
            <a:ext cx="2784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Link State Update (LSA)</a:t>
            </a:r>
          </a:p>
        </p:txBody>
      </p:sp>
    </p:spTree>
    <p:extLst>
      <p:ext uri="{BB962C8B-B14F-4D97-AF65-F5344CB8AC3E}">
        <p14:creationId xmlns:p14="http://schemas.microsoft.com/office/powerpoint/2010/main" val="1600411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8" grpId="0"/>
      <p:bldP spid="140" grpId="0"/>
      <p:bldP spid="141" grpId="0"/>
      <p:bldP spid="142" grpId="0"/>
      <p:bldP spid="149" grpId="0"/>
      <p:bldP spid="150" grpId="0" animBg="1"/>
      <p:bldP spid="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3896-CDBE-4318-9967-95C4215F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Networking (SDN)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0E7D-78C5-480B-B99E-58F110B3E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important item to remember – SDN centralizes the control plane into one place – an SDN controller</a:t>
            </a:r>
          </a:p>
          <a:p>
            <a:pPr lvl="1"/>
            <a:r>
              <a:rPr lang="en-US" dirty="0"/>
              <a:t>Data packets moving on the network defined as “Data Flows”</a:t>
            </a:r>
          </a:p>
          <a:p>
            <a:r>
              <a:rPr lang="en-US" dirty="0"/>
              <a:t>Networking hardware such as routers, switches, &amp; firewalls can be generic and diverse</a:t>
            </a:r>
          </a:p>
          <a:p>
            <a:pPr lvl="1"/>
            <a:r>
              <a:rPr lang="en-US" dirty="0"/>
              <a:t>Hardware must support SDN module compatible with SDN controller</a:t>
            </a:r>
          </a:p>
          <a:p>
            <a:pPr lvl="1"/>
            <a:r>
              <a:rPr lang="en-US" dirty="0"/>
              <a:t>Controller communicates to hardware via a southbound API</a:t>
            </a:r>
          </a:p>
          <a:p>
            <a:r>
              <a:rPr lang="en-US" dirty="0"/>
              <a:t>Controller has a series of logical match tables called “Flow Tables”</a:t>
            </a:r>
          </a:p>
          <a:p>
            <a:r>
              <a:rPr lang="en-US" dirty="0"/>
              <a:t>Upper layer applications can define networking requirements to an SDN controller  </a:t>
            </a:r>
          </a:p>
          <a:p>
            <a:pPr lvl="1"/>
            <a:r>
              <a:rPr lang="en-US" dirty="0"/>
              <a:t>SDN controller programs data planes to achieve requirements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1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CDA4-2EEF-4B53-8A1B-B9DEC4B1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Design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38D5-F228-4370-8359-034769F7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52" y="1331259"/>
            <a:ext cx="8946541" cy="3758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Flow Tables</a:t>
            </a:r>
          </a:p>
          <a:p>
            <a:pPr lvl="1"/>
            <a:r>
              <a:rPr lang="en-US" dirty="0"/>
              <a:t>Classification are statements that define a match pattern against packets</a:t>
            </a:r>
          </a:p>
          <a:p>
            <a:pPr lvl="2"/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Dst</a:t>
            </a:r>
            <a:r>
              <a:rPr lang="en-US" dirty="0"/>
              <a:t> IP, MAC, TCP/UDP port, Protocol, QoS classification, etc.</a:t>
            </a:r>
          </a:p>
          <a:p>
            <a:pPr lvl="1"/>
            <a:r>
              <a:rPr lang="en-US" dirty="0"/>
              <a:t>Action – how to process a matched packet </a:t>
            </a:r>
          </a:p>
          <a:p>
            <a:pPr lvl="2"/>
            <a:r>
              <a:rPr lang="en-US" dirty="0"/>
              <a:t>Basic Actions: Drop, Forward, Set </a:t>
            </a:r>
          </a:p>
          <a:p>
            <a:pPr lvl="2"/>
            <a:r>
              <a:rPr lang="en-US" dirty="0"/>
              <a:t>Newer actions: Push/Pop (Labels), Copy-in/out (TTL), Increment/Decrement</a:t>
            </a:r>
          </a:p>
          <a:p>
            <a:pPr lvl="1"/>
            <a:r>
              <a:rPr lang="en-US" dirty="0"/>
              <a:t>Default no match results in an explicit DROP action</a:t>
            </a:r>
          </a:p>
          <a:p>
            <a:pPr lvl="1"/>
            <a:r>
              <a:rPr lang="en-US" dirty="0"/>
              <a:t>Statistics on all actions are counted – this can be used for data evaluation, monitoring, or even adaptable decisions such as hot/cold 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AE48B7-A973-4EEF-A187-5EDF744EABD4}"/>
              </a:ext>
            </a:extLst>
          </p:cNvPr>
          <p:cNvSpPr/>
          <p:nvPr/>
        </p:nvSpPr>
        <p:spPr>
          <a:xfrm>
            <a:off x="1226163" y="5245425"/>
            <a:ext cx="2725426" cy="954107"/>
          </a:xfrm>
          <a:prstGeom prst="rect">
            <a:avLst/>
          </a:prstGeom>
          <a:ln w="12700">
            <a:solidFill>
              <a:schemeClr val="tx1">
                <a:lumMod val="9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Flow Table 0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Match 1 |  Go to Flow table 1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Match 2 |  Go to Flow table 2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Match 3 |  Drop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EF2888-D8BE-4E7A-A23D-ABBDDA05A6FD}"/>
              </a:ext>
            </a:extLst>
          </p:cNvPr>
          <p:cNvSpPr/>
          <p:nvPr/>
        </p:nvSpPr>
        <p:spPr>
          <a:xfrm>
            <a:off x="4981332" y="4768371"/>
            <a:ext cx="1848583" cy="954107"/>
          </a:xfrm>
          <a:prstGeom prst="rect">
            <a:avLst/>
          </a:prstGeom>
          <a:ln w="127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00B0F0"/>
                </a:solidFill>
              </a:rPr>
              <a:t>Flow Table 1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Match 1 |  Forward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Match 2 |  Forward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Match 3 |  Drop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3B27E-8EF3-47C1-9F5F-FDDB2FA10C78}"/>
              </a:ext>
            </a:extLst>
          </p:cNvPr>
          <p:cNvSpPr/>
          <p:nvPr/>
        </p:nvSpPr>
        <p:spPr>
          <a:xfrm>
            <a:off x="4981332" y="5736844"/>
            <a:ext cx="1848583" cy="954107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</a:rPr>
              <a:t>Flow Table 2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Match 1 |  Forward</a:t>
            </a:r>
          </a:p>
          <a:p>
            <a:r>
              <a:rPr lang="en-US" sz="1400" b="1" dirty="0">
                <a:solidFill>
                  <a:srgbClr val="00B050"/>
                </a:solidFill>
              </a:rPr>
              <a:t>Match 2 |  Forward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Match 3 |  Drop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5293324-9A93-4EF4-ABF6-02D6F32C6081}"/>
              </a:ext>
            </a:extLst>
          </p:cNvPr>
          <p:cNvCxnSpPr>
            <a:cxnSpLocks/>
          </p:cNvCxnSpPr>
          <p:nvPr/>
        </p:nvCxnSpPr>
        <p:spPr>
          <a:xfrm flipV="1">
            <a:off x="3951589" y="5338297"/>
            <a:ext cx="1029743" cy="262403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4E7FFC-E616-445F-8111-07FBDDDAA9EE}"/>
              </a:ext>
            </a:extLst>
          </p:cNvPr>
          <p:cNvCxnSpPr>
            <a:cxnSpLocks/>
          </p:cNvCxnSpPr>
          <p:nvPr/>
        </p:nvCxnSpPr>
        <p:spPr>
          <a:xfrm>
            <a:off x="325120" y="5600699"/>
            <a:ext cx="88326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7CA207E-5A1C-46B4-AB09-D8ADD2ECBF3A}"/>
              </a:ext>
            </a:extLst>
          </p:cNvPr>
          <p:cNvCxnSpPr>
            <a:cxnSpLocks/>
          </p:cNvCxnSpPr>
          <p:nvPr/>
        </p:nvCxnSpPr>
        <p:spPr>
          <a:xfrm>
            <a:off x="6829915" y="5350672"/>
            <a:ext cx="1232045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4F5242-B66B-423C-A1D3-2F9FDD466B47}"/>
              </a:ext>
            </a:extLst>
          </p:cNvPr>
          <p:cNvSpPr txBox="1"/>
          <p:nvPr/>
        </p:nvSpPr>
        <p:spPr>
          <a:xfrm>
            <a:off x="181079" y="5192829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Data 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50EE88-918E-4487-A561-5ABF8B46F77E}"/>
              </a:ext>
            </a:extLst>
          </p:cNvPr>
          <p:cNvSpPr txBox="1"/>
          <p:nvPr/>
        </p:nvSpPr>
        <p:spPr>
          <a:xfrm>
            <a:off x="3989644" y="4981772"/>
            <a:ext cx="1010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</a:rPr>
              <a:t>Match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82B76A-6A6A-4BFE-A2FE-715F42334403}"/>
              </a:ext>
            </a:extLst>
          </p:cNvPr>
          <p:cNvSpPr txBox="1"/>
          <p:nvPr/>
        </p:nvSpPr>
        <p:spPr>
          <a:xfrm>
            <a:off x="6865475" y="5352920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Forward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AE6ED-D322-4507-927F-E34D107809C6}"/>
              </a:ext>
            </a:extLst>
          </p:cNvPr>
          <p:cNvSpPr txBox="1"/>
          <p:nvPr/>
        </p:nvSpPr>
        <p:spPr>
          <a:xfrm>
            <a:off x="6865475" y="4981772"/>
            <a:ext cx="994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Match 2</a:t>
            </a:r>
          </a:p>
        </p:txBody>
      </p:sp>
    </p:spTree>
    <p:extLst>
      <p:ext uri="{BB962C8B-B14F-4D97-AF65-F5344CB8AC3E}">
        <p14:creationId xmlns:p14="http://schemas.microsoft.com/office/powerpoint/2010/main" val="12269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44B7-5C7B-4537-875A-9D283B76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1" y="10321"/>
            <a:ext cx="9404723" cy="746976"/>
          </a:xfrm>
        </p:spPr>
        <p:txBody>
          <a:bodyPr/>
          <a:lstStyle/>
          <a:p>
            <a:r>
              <a:rPr lang="en-US" dirty="0"/>
              <a:t>SDN Network Diagram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223BE43-25D9-4C70-BD75-0D9D35B80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1" y="1883675"/>
            <a:ext cx="762000" cy="762000"/>
          </a:xfrm>
        </p:spPr>
      </p:pic>
      <p:pic>
        <p:nvPicPr>
          <p:cNvPr id="7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34232F9-2235-4475-8A08-0C2B0929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79" y="1883675"/>
            <a:ext cx="762000" cy="762000"/>
          </a:xfrm>
          <a:prstGeom prst="rect">
            <a:avLst/>
          </a:prstGeom>
        </p:spPr>
      </p:pic>
      <p:pic>
        <p:nvPicPr>
          <p:cNvPr id="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072F92F-68C5-4150-95E8-9EF53F9C6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62" y="3078427"/>
            <a:ext cx="762000" cy="762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24CAC2-0809-47D8-8608-38F2F2B3B0F9}"/>
              </a:ext>
            </a:extLst>
          </p:cNvPr>
          <p:cNvCxnSpPr>
            <a:cxnSpLocks/>
          </p:cNvCxnSpPr>
          <p:nvPr/>
        </p:nvCxnSpPr>
        <p:spPr>
          <a:xfrm>
            <a:off x="2053075" y="2263800"/>
            <a:ext cx="1458988" cy="681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D3C7A2-4032-422F-B2F1-71E18387E51D}"/>
              </a:ext>
            </a:extLst>
          </p:cNvPr>
          <p:cNvCxnSpPr>
            <a:cxnSpLocks/>
          </p:cNvCxnSpPr>
          <p:nvPr/>
        </p:nvCxnSpPr>
        <p:spPr>
          <a:xfrm flipH="1">
            <a:off x="3185326" y="2944908"/>
            <a:ext cx="326737" cy="62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CD6E61-011A-46D2-B295-FAE084E3697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85326" y="3007458"/>
            <a:ext cx="1131536" cy="451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A4AE6D-BDF7-4A0D-805A-56800CC4343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078862" y="2984573"/>
            <a:ext cx="1083711" cy="474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500857-014B-4DC0-8B8F-B7BD0CFB0144}"/>
              </a:ext>
            </a:extLst>
          </p:cNvPr>
          <p:cNvCxnSpPr>
            <a:cxnSpLocks/>
          </p:cNvCxnSpPr>
          <p:nvPr/>
        </p:nvCxnSpPr>
        <p:spPr>
          <a:xfrm>
            <a:off x="5784639" y="2882055"/>
            <a:ext cx="377934" cy="908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C6877E-3680-474B-9933-C9657A3904C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769828" y="2264675"/>
            <a:ext cx="1282551" cy="612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DA1F257-9275-4FA2-AF96-8A87B9F4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1" y="3782581"/>
            <a:ext cx="762000" cy="76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C20D6EA-C56B-4065-9FA0-F6CE8F87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79" y="3782581"/>
            <a:ext cx="762000" cy="762000"/>
          </a:xfrm>
          <a:prstGeom prst="rect">
            <a:avLst/>
          </a:prstGeom>
        </p:spPr>
      </p:pic>
      <p:sp>
        <p:nvSpPr>
          <p:cNvPr id="55" name="Cloud 54">
            <a:extLst>
              <a:ext uri="{FF2B5EF4-FFF2-40B4-BE49-F238E27FC236}">
                <a16:creationId xmlns:a16="http://schemas.microsoft.com/office/drawing/2014/main" id="{902698BD-1C70-4921-8A3E-B9337DFB1C5F}"/>
              </a:ext>
            </a:extLst>
          </p:cNvPr>
          <p:cNvSpPr/>
          <p:nvPr/>
        </p:nvSpPr>
        <p:spPr>
          <a:xfrm>
            <a:off x="509921" y="5176308"/>
            <a:ext cx="2334639" cy="140053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91F63966-15B6-49F2-B1F7-6D1A2A154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9" y="5465882"/>
            <a:ext cx="431209" cy="431209"/>
          </a:xfrm>
          <a:prstGeom prst="rect">
            <a:avLst/>
          </a:prstGeom>
        </p:spPr>
      </p:pic>
      <p:pic>
        <p:nvPicPr>
          <p:cNvPr id="59" name="Picture 58" descr="A close up of a sign&#10;&#10;Description automatically generated">
            <a:extLst>
              <a:ext uri="{FF2B5EF4-FFF2-40B4-BE49-F238E27FC236}">
                <a16:creationId xmlns:a16="http://schemas.microsoft.com/office/drawing/2014/main" id="{1051E1CB-89F6-4651-95E6-021990D7B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" y="5618282"/>
            <a:ext cx="431209" cy="431209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4AE12378-01AB-42AF-AFD2-E27E6C31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9" y="5770682"/>
            <a:ext cx="431209" cy="431209"/>
          </a:xfrm>
          <a:prstGeom prst="rect">
            <a:avLst/>
          </a:prstGeom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80F907C6-CE03-4173-8823-D7D0BB16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79" y="5923082"/>
            <a:ext cx="431209" cy="431209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A6DDBD6D-C4A1-490C-87C9-44C4FE720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82" y="5445364"/>
            <a:ext cx="431209" cy="431209"/>
          </a:xfrm>
          <a:prstGeom prst="rect">
            <a:avLst/>
          </a:prstGeom>
        </p:spPr>
      </p:pic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23A03CA2-8D64-4565-9436-B854C8B1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75" y="5579892"/>
            <a:ext cx="431209" cy="431209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9F9CA052-5BC7-4FA3-9F48-761268FE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57" y="5707477"/>
            <a:ext cx="431209" cy="431209"/>
          </a:xfrm>
          <a:prstGeom prst="rect">
            <a:avLst/>
          </a:prstGeom>
        </p:spPr>
      </p:pic>
      <p:pic>
        <p:nvPicPr>
          <p:cNvPr id="65" name="Picture 64" descr="A close up of a sign&#10;&#10;Description automatically generated">
            <a:extLst>
              <a:ext uri="{FF2B5EF4-FFF2-40B4-BE49-F238E27FC236}">
                <a16:creationId xmlns:a16="http://schemas.microsoft.com/office/drawing/2014/main" id="{1F88986D-CFCE-4628-9844-5478DA46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41" y="5879016"/>
            <a:ext cx="431209" cy="431209"/>
          </a:xfrm>
          <a:prstGeom prst="rect">
            <a:avLst/>
          </a:prstGeom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93667B48-1F7E-455A-9487-7575C5064E8F}"/>
              </a:ext>
            </a:extLst>
          </p:cNvPr>
          <p:cNvSpPr/>
          <p:nvPr/>
        </p:nvSpPr>
        <p:spPr>
          <a:xfrm>
            <a:off x="6197662" y="5176308"/>
            <a:ext cx="2334639" cy="140053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 descr="A close up of a sign&#10;&#10;Description automatically generated">
            <a:extLst>
              <a:ext uri="{FF2B5EF4-FFF2-40B4-BE49-F238E27FC236}">
                <a16:creationId xmlns:a16="http://schemas.microsoft.com/office/drawing/2014/main" id="{D743F7D6-1426-4065-B129-9DA97A0D9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20" y="5465882"/>
            <a:ext cx="431209" cy="431209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B28633D6-C5D0-4500-AC68-95E326B15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20" y="5618282"/>
            <a:ext cx="431209" cy="431209"/>
          </a:xfrm>
          <a:prstGeom prst="rect">
            <a:avLst/>
          </a:prstGeom>
        </p:spPr>
      </p:pic>
      <p:pic>
        <p:nvPicPr>
          <p:cNvPr id="69" name="Picture 68" descr="A close up of a sign&#10;&#10;Description automatically generated">
            <a:extLst>
              <a:ext uri="{FF2B5EF4-FFF2-40B4-BE49-F238E27FC236}">
                <a16:creationId xmlns:a16="http://schemas.microsoft.com/office/drawing/2014/main" id="{64DADD90-7952-4F1F-A214-00FF7873D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0" y="5770682"/>
            <a:ext cx="431209" cy="4312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E1B0FC48-C553-4359-93B1-ABF791D7E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20" y="5923082"/>
            <a:ext cx="431209" cy="431209"/>
          </a:xfrm>
          <a:prstGeom prst="rect">
            <a:avLst/>
          </a:prstGeom>
        </p:spPr>
      </p:pic>
      <p:pic>
        <p:nvPicPr>
          <p:cNvPr id="71" name="Picture 70" descr="A close up of a sign&#10;&#10;Description automatically generated">
            <a:extLst>
              <a:ext uri="{FF2B5EF4-FFF2-40B4-BE49-F238E27FC236}">
                <a16:creationId xmlns:a16="http://schemas.microsoft.com/office/drawing/2014/main" id="{2377A576-2BDF-4300-BD8D-5A0B13B56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3" y="5445364"/>
            <a:ext cx="431209" cy="431209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5AB21627-17FB-4F38-B323-04B0367ED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16" y="5579892"/>
            <a:ext cx="431209" cy="431209"/>
          </a:xfrm>
          <a:prstGeom prst="rect">
            <a:avLst/>
          </a:prstGeom>
        </p:spPr>
      </p:pic>
      <p:pic>
        <p:nvPicPr>
          <p:cNvPr id="73" name="Picture 72" descr="A close up of a sign&#10;&#10;Description automatically generated">
            <a:extLst>
              <a:ext uri="{FF2B5EF4-FFF2-40B4-BE49-F238E27FC236}">
                <a16:creationId xmlns:a16="http://schemas.microsoft.com/office/drawing/2014/main" id="{346D5E5B-D680-496C-8147-BCD8B363D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98" y="5707477"/>
            <a:ext cx="431209" cy="431209"/>
          </a:xfrm>
          <a:prstGeom prst="rect">
            <a:avLst/>
          </a:prstGeom>
        </p:spPr>
      </p:pic>
      <p:pic>
        <p:nvPicPr>
          <p:cNvPr id="74" name="Picture 73" descr="A close up of a sign&#10;&#10;Description automatically generated">
            <a:extLst>
              <a:ext uri="{FF2B5EF4-FFF2-40B4-BE49-F238E27FC236}">
                <a16:creationId xmlns:a16="http://schemas.microsoft.com/office/drawing/2014/main" id="{8512BEB2-4E87-47BC-B280-6508AAD6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82" y="5879016"/>
            <a:ext cx="431209" cy="431209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00FD0F7-0372-41D1-932E-0464EA6228C4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1677241" y="2647961"/>
            <a:ext cx="2552" cy="11346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0C1830-80D5-4A44-B18E-AE29250C1C19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7433379" y="2624707"/>
            <a:ext cx="1276" cy="11578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E53869B-622B-4D56-99FA-FC34DFAE20E8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7433379" y="4544581"/>
            <a:ext cx="0" cy="6782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BB1733-6531-4530-9BDF-6BDA58BA1C7B}"/>
              </a:ext>
            </a:extLst>
          </p:cNvPr>
          <p:cNvCxnSpPr>
            <a:cxnSpLocks/>
            <a:endCxn id="55" idx="3"/>
          </p:cNvCxnSpPr>
          <p:nvPr/>
        </p:nvCxnSpPr>
        <p:spPr>
          <a:xfrm>
            <a:off x="1674302" y="4525502"/>
            <a:ext cx="2939" cy="7308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41B9CAF-9000-46C1-A81A-5E8D83EA58D9}"/>
              </a:ext>
            </a:extLst>
          </p:cNvPr>
          <p:cNvSpPr txBox="1"/>
          <p:nvPr/>
        </p:nvSpPr>
        <p:spPr>
          <a:xfrm>
            <a:off x="1460734" y="208222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6DF7B82-39A5-422A-BA87-B1E3CA2556D0}"/>
              </a:ext>
            </a:extLst>
          </p:cNvPr>
          <p:cNvSpPr txBox="1"/>
          <p:nvPr/>
        </p:nvSpPr>
        <p:spPr>
          <a:xfrm>
            <a:off x="4490064" y="3290150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3B9D719-7F87-47E8-AC68-FBE8585271BD}"/>
              </a:ext>
            </a:extLst>
          </p:cNvPr>
          <p:cNvSpPr txBox="1"/>
          <p:nvPr/>
        </p:nvSpPr>
        <p:spPr>
          <a:xfrm>
            <a:off x="7225203" y="2084361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62EFDEA-F267-4AF6-AF53-2195D706C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46" y="1081188"/>
            <a:ext cx="762000" cy="762000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142BD3E3-F021-4813-8ACA-0917E32AB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47" y="615296"/>
            <a:ext cx="431209" cy="431209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947C509-C748-45BB-868E-04624482A52D}"/>
              </a:ext>
            </a:extLst>
          </p:cNvPr>
          <p:cNvCxnSpPr>
            <a:cxnSpLocks/>
            <a:stCxn id="5" idx="0"/>
            <a:endCxn id="56" idx="1"/>
          </p:cNvCxnSpPr>
          <p:nvPr/>
        </p:nvCxnSpPr>
        <p:spPr>
          <a:xfrm rot="5400000" flipH="1" flipV="1">
            <a:off x="2777250" y="362180"/>
            <a:ext cx="421487" cy="2621505"/>
          </a:xfrm>
          <a:prstGeom prst="curvedConnector2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8687A3F-F6B6-4418-8C22-7207502DD67B}"/>
              </a:ext>
            </a:extLst>
          </p:cNvPr>
          <p:cNvCxnSpPr>
            <a:cxnSpLocks/>
            <a:stCxn id="53" idx="3"/>
            <a:endCxn id="56" idx="1"/>
          </p:cNvCxnSpPr>
          <p:nvPr/>
        </p:nvCxnSpPr>
        <p:spPr>
          <a:xfrm flipV="1">
            <a:off x="2058241" y="1462188"/>
            <a:ext cx="2240505" cy="2701393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6302A88C-C646-4C7C-A20E-8710618068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022173" y="1465149"/>
            <a:ext cx="2411206" cy="418526"/>
          </a:xfrm>
          <a:prstGeom prst="curvedConnector2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5BE08414-16A7-4D02-85E4-7BB4F5E3C3EA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5060746" y="1462188"/>
            <a:ext cx="1991633" cy="2701393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84E87CC-0E71-435F-A102-C33470A0B919}"/>
              </a:ext>
            </a:extLst>
          </p:cNvPr>
          <p:cNvCxnSpPr>
            <a:cxnSpLocks/>
            <a:stCxn id="57" idx="1"/>
            <a:endCxn id="56" idx="3"/>
          </p:cNvCxnSpPr>
          <p:nvPr/>
        </p:nvCxnSpPr>
        <p:spPr>
          <a:xfrm flipH="1">
            <a:off x="5060746" y="830901"/>
            <a:ext cx="1814601" cy="63128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26AB29-5A24-4B59-8141-B1153D4B2391}"/>
              </a:ext>
            </a:extLst>
          </p:cNvPr>
          <p:cNvSpPr txBox="1"/>
          <p:nvPr/>
        </p:nvSpPr>
        <p:spPr>
          <a:xfrm>
            <a:off x="7299829" y="658305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SDN Controller</a:t>
            </a:r>
          </a:p>
        </p:txBody>
      </p: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91F53F25-DF2D-47E1-887D-6500D026FB6B}"/>
              </a:ext>
            </a:extLst>
          </p:cNvPr>
          <p:cNvCxnSpPr>
            <a:cxnSpLocks/>
          </p:cNvCxnSpPr>
          <p:nvPr/>
        </p:nvCxnSpPr>
        <p:spPr>
          <a:xfrm flipV="1">
            <a:off x="6951950" y="306415"/>
            <a:ext cx="1326696" cy="1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515A527-F13D-410C-80B8-9A10FC56ED6F}"/>
              </a:ext>
            </a:extLst>
          </p:cNvPr>
          <p:cNvSpPr txBox="1"/>
          <p:nvPr/>
        </p:nvSpPr>
        <p:spPr>
          <a:xfrm>
            <a:off x="8326261" y="124372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Out-of-Band Network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1384FD-1292-4554-8F32-32D25306D0C3}"/>
              </a:ext>
            </a:extLst>
          </p:cNvPr>
          <p:cNvSpPr txBox="1"/>
          <p:nvPr/>
        </p:nvSpPr>
        <p:spPr>
          <a:xfrm>
            <a:off x="8715930" y="1264215"/>
            <a:ext cx="3384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Ingress Policy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 DST: 10.0.1.0/24      Action: Permit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2 DST: 10.0.2.0/24      Action: Drop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3 Default                    Action: Drop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DE83D07-44F8-4504-B26E-153B79F9AAD4}"/>
              </a:ext>
            </a:extLst>
          </p:cNvPr>
          <p:cNvSpPr txBox="1"/>
          <p:nvPr/>
        </p:nvSpPr>
        <p:spPr>
          <a:xfrm>
            <a:off x="2470178" y="5034099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10.0.2.0/24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CEADD6B-A355-47E3-8923-2FA6BEE328CA}"/>
              </a:ext>
            </a:extLst>
          </p:cNvPr>
          <p:cNvSpPr txBox="1"/>
          <p:nvPr/>
        </p:nvSpPr>
        <p:spPr>
          <a:xfrm>
            <a:off x="5278004" y="5034099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10.0.1.0/24</a:t>
            </a:r>
          </a:p>
        </p:txBody>
      </p:sp>
      <p:sp>
        <p:nvSpPr>
          <p:cNvPr id="109" name="Cloud 108">
            <a:extLst>
              <a:ext uri="{FF2B5EF4-FFF2-40B4-BE49-F238E27FC236}">
                <a16:creationId xmlns:a16="http://schemas.microsoft.com/office/drawing/2014/main" id="{6C60CCFE-1992-435E-B084-CF64CB84BD3A}"/>
              </a:ext>
            </a:extLst>
          </p:cNvPr>
          <p:cNvSpPr/>
          <p:nvPr/>
        </p:nvSpPr>
        <p:spPr>
          <a:xfrm>
            <a:off x="191987" y="721016"/>
            <a:ext cx="1194853" cy="668008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910DBA5-91F4-4090-9086-C25498F40D0E}"/>
              </a:ext>
            </a:extLst>
          </p:cNvPr>
          <p:cNvCxnSpPr>
            <a:cxnSpLocks/>
            <a:stCxn id="109" idx="1"/>
          </p:cNvCxnSpPr>
          <p:nvPr/>
        </p:nvCxnSpPr>
        <p:spPr>
          <a:xfrm>
            <a:off x="789414" y="1388313"/>
            <a:ext cx="660943" cy="5772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7B70866-AA05-4EA2-BABC-2DA1B205C4AE}"/>
              </a:ext>
            </a:extLst>
          </p:cNvPr>
          <p:cNvSpPr/>
          <p:nvPr/>
        </p:nvSpPr>
        <p:spPr>
          <a:xfrm rot="2484217">
            <a:off x="683737" y="1480820"/>
            <a:ext cx="887797" cy="34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0B1AC1-1C91-4E94-868C-28B78740774F}"/>
              </a:ext>
            </a:extLst>
          </p:cNvPr>
          <p:cNvSpPr txBox="1"/>
          <p:nvPr/>
        </p:nvSpPr>
        <p:spPr>
          <a:xfrm>
            <a:off x="1358256" y="1082485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1.1.1.1</a:t>
            </a:r>
          </a:p>
          <a:p>
            <a:r>
              <a:rPr lang="en-US" dirty="0" err="1"/>
              <a:t>Dst</a:t>
            </a:r>
            <a:r>
              <a:rPr lang="en-US" dirty="0"/>
              <a:t>: 10.0.1.1</a:t>
            </a:r>
          </a:p>
        </p:txBody>
      </p:sp>
      <p:sp>
        <p:nvSpPr>
          <p:cNvPr id="114" name="Arrow: Right 113">
            <a:extLst>
              <a:ext uri="{FF2B5EF4-FFF2-40B4-BE49-F238E27FC236}">
                <a16:creationId xmlns:a16="http://schemas.microsoft.com/office/drawing/2014/main" id="{12A0DCB4-959C-4B3F-A5E6-3D002D4DD2CD}"/>
              </a:ext>
            </a:extLst>
          </p:cNvPr>
          <p:cNvSpPr/>
          <p:nvPr/>
        </p:nvSpPr>
        <p:spPr>
          <a:xfrm rot="20687950">
            <a:off x="1963628" y="1194833"/>
            <a:ext cx="4962558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Arrow: Right 114">
            <a:extLst>
              <a:ext uri="{FF2B5EF4-FFF2-40B4-BE49-F238E27FC236}">
                <a16:creationId xmlns:a16="http://schemas.microsoft.com/office/drawing/2014/main" id="{CFF1D107-BAE1-41F7-BC7A-A0084D788ED9}"/>
              </a:ext>
            </a:extLst>
          </p:cNvPr>
          <p:cNvSpPr/>
          <p:nvPr/>
        </p:nvSpPr>
        <p:spPr>
          <a:xfrm rot="9928615">
            <a:off x="2007967" y="1521823"/>
            <a:ext cx="4962558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03AF556-B05D-41D8-80C3-AA6D1A78D213}"/>
              </a:ext>
            </a:extLst>
          </p:cNvPr>
          <p:cNvSpPr txBox="1"/>
          <p:nvPr/>
        </p:nvSpPr>
        <p:spPr>
          <a:xfrm rot="20700266">
            <a:off x="3357166" y="151305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 MATCH -&gt; PERMIT</a:t>
            </a:r>
          </a:p>
        </p:txBody>
      </p:sp>
      <p:sp>
        <p:nvSpPr>
          <p:cNvPr id="117" name="Arrow: Right 116">
            <a:extLst>
              <a:ext uri="{FF2B5EF4-FFF2-40B4-BE49-F238E27FC236}">
                <a16:creationId xmlns:a16="http://schemas.microsoft.com/office/drawing/2014/main" id="{29905349-2E17-4086-97DB-7E6B2546153E}"/>
              </a:ext>
            </a:extLst>
          </p:cNvPr>
          <p:cNvSpPr/>
          <p:nvPr/>
        </p:nvSpPr>
        <p:spPr>
          <a:xfrm rot="1587710">
            <a:off x="1985819" y="2866174"/>
            <a:ext cx="2335514" cy="34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BF10AA2C-4D7C-439F-B296-2A7ABF3E88C1}"/>
              </a:ext>
            </a:extLst>
          </p:cNvPr>
          <p:cNvSpPr/>
          <p:nvPr/>
        </p:nvSpPr>
        <p:spPr>
          <a:xfrm rot="19004507">
            <a:off x="4270932" y="1838047"/>
            <a:ext cx="2928222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row: Right 119">
            <a:extLst>
              <a:ext uri="{FF2B5EF4-FFF2-40B4-BE49-F238E27FC236}">
                <a16:creationId xmlns:a16="http://schemas.microsoft.com/office/drawing/2014/main" id="{D9521F9D-53C6-428B-8919-3ADEA2218F4C}"/>
              </a:ext>
            </a:extLst>
          </p:cNvPr>
          <p:cNvSpPr/>
          <p:nvPr/>
        </p:nvSpPr>
        <p:spPr>
          <a:xfrm rot="8163933">
            <a:off x="4605528" y="2003184"/>
            <a:ext cx="2743262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515C09-EF63-41C9-8BD3-535F65BFE6B0}"/>
              </a:ext>
            </a:extLst>
          </p:cNvPr>
          <p:cNvSpPr txBox="1"/>
          <p:nvPr/>
        </p:nvSpPr>
        <p:spPr>
          <a:xfrm rot="18953283">
            <a:off x="4882799" y="194011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 MATCH -&gt; PERMIT</a:t>
            </a:r>
          </a:p>
        </p:txBody>
      </p:sp>
      <p:sp>
        <p:nvSpPr>
          <p:cNvPr id="122" name="Arrow: Right 121">
            <a:extLst>
              <a:ext uri="{FF2B5EF4-FFF2-40B4-BE49-F238E27FC236}">
                <a16:creationId xmlns:a16="http://schemas.microsoft.com/office/drawing/2014/main" id="{2EF090A7-0A42-42E4-9748-2F360E13455C}"/>
              </a:ext>
            </a:extLst>
          </p:cNvPr>
          <p:cNvSpPr/>
          <p:nvPr/>
        </p:nvSpPr>
        <p:spPr>
          <a:xfrm rot="19995080">
            <a:off x="4908503" y="2731021"/>
            <a:ext cx="2335514" cy="34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264030B2-80FB-4FAA-B14D-EDE8AF7D95EE}"/>
              </a:ext>
            </a:extLst>
          </p:cNvPr>
          <p:cNvSpPr/>
          <p:nvPr/>
        </p:nvSpPr>
        <p:spPr>
          <a:xfrm rot="15334515">
            <a:off x="6576738" y="1343692"/>
            <a:ext cx="1037417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Arrow: Right 131">
            <a:extLst>
              <a:ext uri="{FF2B5EF4-FFF2-40B4-BE49-F238E27FC236}">
                <a16:creationId xmlns:a16="http://schemas.microsoft.com/office/drawing/2014/main" id="{405AF674-93C2-46C1-9E35-23FD9F339840}"/>
              </a:ext>
            </a:extLst>
          </p:cNvPr>
          <p:cNvSpPr/>
          <p:nvPr/>
        </p:nvSpPr>
        <p:spPr>
          <a:xfrm rot="4609337">
            <a:off x="6911402" y="1343474"/>
            <a:ext cx="1037417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BDDD8F4-D234-4911-AB75-553A205D6FE8}"/>
              </a:ext>
            </a:extLst>
          </p:cNvPr>
          <p:cNvSpPr txBox="1"/>
          <p:nvPr/>
        </p:nvSpPr>
        <p:spPr>
          <a:xfrm rot="4559687">
            <a:off x="6582523" y="1438850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 MATCH -&gt; PERMIT</a:t>
            </a:r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7FDF5D99-BF4E-42DE-B0FC-9A1EE8542E10}"/>
              </a:ext>
            </a:extLst>
          </p:cNvPr>
          <p:cNvSpPr/>
          <p:nvPr/>
        </p:nvSpPr>
        <p:spPr>
          <a:xfrm rot="5400000">
            <a:off x="6164547" y="3737864"/>
            <a:ext cx="2533925" cy="34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BE053B8-0A28-4634-A558-B68E140855CD}"/>
              </a:ext>
            </a:extLst>
          </p:cNvPr>
          <p:cNvSpPr txBox="1"/>
          <p:nvPr/>
        </p:nvSpPr>
        <p:spPr>
          <a:xfrm>
            <a:off x="352744" y="81244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069114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114" grpId="0" animBg="1"/>
      <p:bldP spid="115" grpId="0" animBg="1"/>
      <p:bldP spid="116" grpId="0"/>
      <p:bldP spid="117" grpId="0" animBg="1"/>
      <p:bldP spid="119" grpId="0" animBg="1"/>
      <p:bldP spid="120" grpId="0" animBg="1"/>
      <p:bldP spid="121" grpId="0"/>
      <p:bldP spid="122" grpId="0" animBg="1"/>
      <p:bldP spid="127" grpId="0" animBg="1"/>
      <p:bldP spid="132" grpId="0" animBg="1"/>
      <p:bldP spid="134" grpId="0"/>
      <p:bldP spid="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44B7-5C7B-4537-875A-9D283B76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1" y="10321"/>
            <a:ext cx="9404723" cy="746976"/>
          </a:xfrm>
        </p:spPr>
        <p:txBody>
          <a:bodyPr/>
          <a:lstStyle/>
          <a:p>
            <a:r>
              <a:rPr lang="en-US" dirty="0"/>
              <a:t>SDN Network Diagram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223BE43-25D9-4C70-BD75-0D9D35B80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1" y="1883675"/>
            <a:ext cx="762000" cy="762000"/>
          </a:xfrm>
        </p:spPr>
      </p:pic>
      <p:pic>
        <p:nvPicPr>
          <p:cNvPr id="7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34232F9-2235-4475-8A08-0C2B092927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79" y="1883675"/>
            <a:ext cx="762000" cy="762000"/>
          </a:xfrm>
          <a:prstGeom prst="rect">
            <a:avLst/>
          </a:prstGeom>
        </p:spPr>
      </p:pic>
      <p:pic>
        <p:nvPicPr>
          <p:cNvPr id="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072F92F-68C5-4150-95E8-9EF53F9C6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62" y="3078427"/>
            <a:ext cx="762000" cy="762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24CAC2-0809-47D8-8608-38F2F2B3B0F9}"/>
              </a:ext>
            </a:extLst>
          </p:cNvPr>
          <p:cNvCxnSpPr>
            <a:cxnSpLocks/>
          </p:cNvCxnSpPr>
          <p:nvPr/>
        </p:nvCxnSpPr>
        <p:spPr>
          <a:xfrm>
            <a:off x="2053075" y="2263800"/>
            <a:ext cx="1458988" cy="681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D3C7A2-4032-422F-B2F1-71E18387E51D}"/>
              </a:ext>
            </a:extLst>
          </p:cNvPr>
          <p:cNvCxnSpPr>
            <a:cxnSpLocks/>
          </p:cNvCxnSpPr>
          <p:nvPr/>
        </p:nvCxnSpPr>
        <p:spPr>
          <a:xfrm flipH="1">
            <a:off x="3185326" y="2944908"/>
            <a:ext cx="326737" cy="62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CD6E61-011A-46D2-B295-FAE084E3697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85326" y="3007458"/>
            <a:ext cx="1131536" cy="4519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A4AE6D-BDF7-4A0D-805A-56800CC4343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078862" y="2984573"/>
            <a:ext cx="1083711" cy="4748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500857-014B-4DC0-8B8F-B7BD0CFB0144}"/>
              </a:ext>
            </a:extLst>
          </p:cNvPr>
          <p:cNvCxnSpPr>
            <a:cxnSpLocks/>
          </p:cNvCxnSpPr>
          <p:nvPr/>
        </p:nvCxnSpPr>
        <p:spPr>
          <a:xfrm>
            <a:off x="5784639" y="2882055"/>
            <a:ext cx="377934" cy="908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C6877E-3680-474B-9933-C9657A3904C9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5769828" y="2264675"/>
            <a:ext cx="1282551" cy="6128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7DA1F257-9275-4FA2-AF96-8A87B9F40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41" y="3782581"/>
            <a:ext cx="762000" cy="762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C20D6EA-C56B-4065-9FA0-F6CE8F875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79" y="3782581"/>
            <a:ext cx="762000" cy="762000"/>
          </a:xfrm>
          <a:prstGeom prst="rect">
            <a:avLst/>
          </a:prstGeom>
        </p:spPr>
      </p:pic>
      <p:sp>
        <p:nvSpPr>
          <p:cNvPr id="55" name="Cloud 54">
            <a:extLst>
              <a:ext uri="{FF2B5EF4-FFF2-40B4-BE49-F238E27FC236}">
                <a16:creationId xmlns:a16="http://schemas.microsoft.com/office/drawing/2014/main" id="{902698BD-1C70-4921-8A3E-B9337DFB1C5F}"/>
              </a:ext>
            </a:extLst>
          </p:cNvPr>
          <p:cNvSpPr/>
          <p:nvPr/>
        </p:nvSpPr>
        <p:spPr>
          <a:xfrm>
            <a:off x="509921" y="5176308"/>
            <a:ext cx="2334639" cy="140053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91F63966-15B6-49F2-B1F7-6D1A2A154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9" y="5465882"/>
            <a:ext cx="431209" cy="431209"/>
          </a:xfrm>
          <a:prstGeom prst="rect">
            <a:avLst/>
          </a:prstGeom>
        </p:spPr>
      </p:pic>
      <p:pic>
        <p:nvPicPr>
          <p:cNvPr id="59" name="Picture 58" descr="A close up of a sign&#10;&#10;Description automatically generated">
            <a:extLst>
              <a:ext uri="{FF2B5EF4-FFF2-40B4-BE49-F238E27FC236}">
                <a16:creationId xmlns:a16="http://schemas.microsoft.com/office/drawing/2014/main" id="{1051E1CB-89F6-4651-95E6-021990D7B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9" y="5618282"/>
            <a:ext cx="431209" cy="431209"/>
          </a:xfrm>
          <a:prstGeom prst="rect">
            <a:avLst/>
          </a:prstGeom>
        </p:spPr>
      </p:pic>
      <p:pic>
        <p:nvPicPr>
          <p:cNvPr id="60" name="Picture 59" descr="A close up of a sign&#10;&#10;Description automatically generated">
            <a:extLst>
              <a:ext uri="{FF2B5EF4-FFF2-40B4-BE49-F238E27FC236}">
                <a16:creationId xmlns:a16="http://schemas.microsoft.com/office/drawing/2014/main" id="{4AE12378-01AB-42AF-AFD2-E27E6C31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79" y="5770682"/>
            <a:ext cx="431209" cy="431209"/>
          </a:xfrm>
          <a:prstGeom prst="rect">
            <a:avLst/>
          </a:prstGeom>
        </p:spPr>
      </p:pic>
      <p:pic>
        <p:nvPicPr>
          <p:cNvPr id="61" name="Picture 60" descr="A close up of a sign&#10;&#10;Description automatically generated">
            <a:extLst>
              <a:ext uri="{FF2B5EF4-FFF2-40B4-BE49-F238E27FC236}">
                <a16:creationId xmlns:a16="http://schemas.microsoft.com/office/drawing/2014/main" id="{80F907C6-CE03-4173-8823-D7D0BB16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79" y="5923082"/>
            <a:ext cx="431209" cy="431209"/>
          </a:xfrm>
          <a:prstGeom prst="rect">
            <a:avLst/>
          </a:prstGeom>
        </p:spPr>
      </p:pic>
      <p:pic>
        <p:nvPicPr>
          <p:cNvPr id="62" name="Picture 61" descr="A close up of a sign&#10;&#10;Description automatically generated">
            <a:extLst>
              <a:ext uri="{FF2B5EF4-FFF2-40B4-BE49-F238E27FC236}">
                <a16:creationId xmlns:a16="http://schemas.microsoft.com/office/drawing/2014/main" id="{A6DDBD6D-C4A1-490C-87C9-44C4FE720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82" y="5445364"/>
            <a:ext cx="431209" cy="431209"/>
          </a:xfrm>
          <a:prstGeom prst="rect">
            <a:avLst/>
          </a:prstGeom>
        </p:spPr>
      </p:pic>
      <p:pic>
        <p:nvPicPr>
          <p:cNvPr id="63" name="Picture 62" descr="A close up of a sign&#10;&#10;Description automatically generated">
            <a:extLst>
              <a:ext uri="{FF2B5EF4-FFF2-40B4-BE49-F238E27FC236}">
                <a16:creationId xmlns:a16="http://schemas.microsoft.com/office/drawing/2014/main" id="{23A03CA2-8D64-4565-9436-B854C8B1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75" y="5579892"/>
            <a:ext cx="431209" cy="431209"/>
          </a:xfrm>
          <a:prstGeom prst="rect">
            <a:avLst/>
          </a:prstGeom>
        </p:spPr>
      </p:pic>
      <p:pic>
        <p:nvPicPr>
          <p:cNvPr id="64" name="Picture 63" descr="A close up of a sign&#10;&#10;Description automatically generated">
            <a:extLst>
              <a:ext uri="{FF2B5EF4-FFF2-40B4-BE49-F238E27FC236}">
                <a16:creationId xmlns:a16="http://schemas.microsoft.com/office/drawing/2014/main" id="{9F9CA052-5BC7-4FA3-9F48-761268FE1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57" y="5707477"/>
            <a:ext cx="431209" cy="431209"/>
          </a:xfrm>
          <a:prstGeom prst="rect">
            <a:avLst/>
          </a:prstGeom>
        </p:spPr>
      </p:pic>
      <p:pic>
        <p:nvPicPr>
          <p:cNvPr id="65" name="Picture 64" descr="A close up of a sign&#10;&#10;Description automatically generated">
            <a:extLst>
              <a:ext uri="{FF2B5EF4-FFF2-40B4-BE49-F238E27FC236}">
                <a16:creationId xmlns:a16="http://schemas.microsoft.com/office/drawing/2014/main" id="{1F88986D-CFCE-4628-9844-5478DA46E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41" y="5879016"/>
            <a:ext cx="431209" cy="431209"/>
          </a:xfrm>
          <a:prstGeom prst="rect">
            <a:avLst/>
          </a:prstGeom>
        </p:spPr>
      </p:pic>
      <p:sp>
        <p:nvSpPr>
          <p:cNvPr id="66" name="Cloud 65">
            <a:extLst>
              <a:ext uri="{FF2B5EF4-FFF2-40B4-BE49-F238E27FC236}">
                <a16:creationId xmlns:a16="http://schemas.microsoft.com/office/drawing/2014/main" id="{93667B48-1F7E-455A-9487-7575C5064E8F}"/>
              </a:ext>
            </a:extLst>
          </p:cNvPr>
          <p:cNvSpPr/>
          <p:nvPr/>
        </p:nvSpPr>
        <p:spPr>
          <a:xfrm>
            <a:off x="6197662" y="5176308"/>
            <a:ext cx="2334639" cy="1400530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 descr="A close up of a sign&#10;&#10;Description automatically generated">
            <a:extLst>
              <a:ext uri="{FF2B5EF4-FFF2-40B4-BE49-F238E27FC236}">
                <a16:creationId xmlns:a16="http://schemas.microsoft.com/office/drawing/2014/main" id="{D743F7D6-1426-4065-B129-9DA97A0D9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20" y="5465882"/>
            <a:ext cx="431209" cy="431209"/>
          </a:xfrm>
          <a:prstGeom prst="rect">
            <a:avLst/>
          </a:prstGeom>
        </p:spPr>
      </p:pic>
      <p:pic>
        <p:nvPicPr>
          <p:cNvPr id="68" name="Picture 67" descr="A close up of a sign&#10;&#10;Description automatically generated">
            <a:extLst>
              <a:ext uri="{FF2B5EF4-FFF2-40B4-BE49-F238E27FC236}">
                <a16:creationId xmlns:a16="http://schemas.microsoft.com/office/drawing/2014/main" id="{B28633D6-C5D0-4500-AC68-95E326B15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20" y="5618282"/>
            <a:ext cx="431209" cy="431209"/>
          </a:xfrm>
          <a:prstGeom prst="rect">
            <a:avLst/>
          </a:prstGeom>
        </p:spPr>
      </p:pic>
      <p:pic>
        <p:nvPicPr>
          <p:cNvPr id="69" name="Picture 68" descr="A close up of a sign&#10;&#10;Description automatically generated">
            <a:extLst>
              <a:ext uri="{FF2B5EF4-FFF2-40B4-BE49-F238E27FC236}">
                <a16:creationId xmlns:a16="http://schemas.microsoft.com/office/drawing/2014/main" id="{64DADD90-7952-4F1F-A214-00FF7873D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20" y="5770682"/>
            <a:ext cx="431209" cy="431209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E1B0FC48-C553-4359-93B1-ABF791D7E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20" y="5923082"/>
            <a:ext cx="431209" cy="431209"/>
          </a:xfrm>
          <a:prstGeom prst="rect">
            <a:avLst/>
          </a:prstGeom>
        </p:spPr>
      </p:pic>
      <p:pic>
        <p:nvPicPr>
          <p:cNvPr id="71" name="Picture 70" descr="A close up of a sign&#10;&#10;Description automatically generated">
            <a:extLst>
              <a:ext uri="{FF2B5EF4-FFF2-40B4-BE49-F238E27FC236}">
                <a16:creationId xmlns:a16="http://schemas.microsoft.com/office/drawing/2014/main" id="{2377A576-2BDF-4300-BD8D-5A0B13B56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923" y="5445364"/>
            <a:ext cx="431209" cy="431209"/>
          </a:xfrm>
          <a:prstGeom prst="rect">
            <a:avLst/>
          </a:prstGeom>
        </p:spPr>
      </p:pic>
      <p:pic>
        <p:nvPicPr>
          <p:cNvPr id="72" name="Picture 71" descr="A close up of a sign&#10;&#10;Description automatically generated">
            <a:extLst>
              <a:ext uri="{FF2B5EF4-FFF2-40B4-BE49-F238E27FC236}">
                <a16:creationId xmlns:a16="http://schemas.microsoft.com/office/drawing/2014/main" id="{5AB21627-17FB-4F38-B323-04B0367ED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616" y="5579892"/>
            <a:ext cx="431209" cy="431209"/>
          </a:xfrm>
          <a:prstGeom prst="rect">
            <a:avLst/>
          </a:prstGeom>
        </p:spPr>
      </p:pic>
      <p:pic>
        <p:nvPicPr>
          <p:cNvPr id="73" name="Picture 72" descr="A close up of a sign&#10;&#10;Description automatically generated">
            <a:extLst>
              <a:ext uri="{FF2B5EF4-FFF2-40B4-BE49-F238E27FC236}">
                <a16:creationId xmlns:a16="http://schemas.microsoft.com/office/drawing/2014/main" id="{346D5E5B-D680-496C-8147-BCD8B363D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98" y="5707477"/>
            <a:ext cx="431209" cy="431209"/>
          </a:xfrm>
          <a:prstGeom prst="rect">
            <a:avLst/>
          </a:prstGeom>
        </p:spPr>
      </p:pic>
      <p:pic>
        <p:nvPicPr>
          <p:cNvPr id="74" name="Picture 73" descr="A close up of a sign&#10;&#10;Description automatically generated">
            <a:extLst>
              <a:ext uri="{FF2B5EF4-FFF2-40B4-BE49-F238E27FC236}">
                <a16:creationId xmlns:a16="http://schemas.microsoft.com/office/drawing/2014/main" id="{8512BEB2-4E87-47BC-B280-6508AAD6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82" y="5879016"/>
            <a:ext cx="431209" cy="431209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00FD0F7-0372-41D1-932E-0464EA6228C4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1677241" y="2647961"/>
            <a:ext cx="2552" cy="11346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B0C1830-80D5-4A44-B18E-AE29250C1C19}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7433379" y="2624707"/>
            <a:ext cx="1276" cy="115787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E53869B-622B-4D56-99FA-FC34DFAE20E8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7433379" y="4544581"/>
            <a:ext cx="0" cy="67823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FBB1733-6531-4530-9BDF-6BDA58BA1C7B}"/>
              </a:ext>
            </a:extLst>
          </p:cNvPr>
          <p:cNvCxnSpPr>
            <a:cxnSpLocks/>
            <a:endCxn id="55" idx="3"/>
          </p:cNvCxnSpPr>
          <p:nvPr/>
        </p:nvCxnSpPr>
        <p:spPr>
          <a:xfrm>
            <a:off x="1674302" y="4525502"/>
            <a:ext cx="2939" cy="73088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41B9CAF-9000-46C1-A81A-5E8D83EA58D9}"/>
              </a:ext>
            </a:extLst>
          </p:cNvPr>
          <p:cNvSpPr txBox="1"/>
          <p:nvPr/>
        </p:nvSpPr>
        <p:spPr>
          <a:xfrm>
            <a:off x="1460734" y="2082224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6DF7B82-39A5-422A-BA87-B1E3CA2556D0}"/>
              </a:ext>
            </a:extLst>
          </p:cNvPr>
          <p:cNvSpPr txBox="1"/>
          <p:nvPr/>
        </p:nvSpPr>
        <p:spPr>
          <a:xfrm>
            <a:off x="4490064" y="3290150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3B9D719-7F87-47E8-AC68-FBE8585271BD}"/>
              </a:ext>
            </a:extLst>
          </p:cNvPr>
          <p:cNvSpPr txBox="1"/>
          <p:nvPr/>
        </p:nvSpPr>
        <p:spPr>
          <a:xfrm>
            <a:off x="7225203" y="2084361"/>
            <a:ext cx="418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>
                <a:solidFill>
                  <a:srgbClr val="FF0000"/>
                </a:solidFill>
              </a:rPr>
              <a:t>R3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62EFDEA-F267-4AF6-AF53-2195D706C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46" y="1081188"/>
            <a:ext cx="762000" cy="762000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142BD3E3-F021-4813-8ACA-0917E32AB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47" y="615296"/>
            <a:ext cx="431209" cy="431209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947C509-C748-45BB-868E-04624482A52D}"/>
              </a:ext>
            </a:extLst>
          </p:cNvPr>
          <p:cNvCxnSpPr>
            <a:cxnSpLocks/>
            <a:stCxn id="5" idx="0"/>
            <a:endCxn id="56" idx="1"/>
          </p:cNvCxnSpPr>
          <p:nvPr/>
        </p:nvCxnSpPr>
        <p:spPr>
          <a:xfrm rot="5400000" flipH="1" flipV="1">
            <a:off x="2777250" y="362180"/>
            <a:ext cx="421487" cy="2621505"/>
          </a:xfrm>
          <a:prstGeom prst="curvedConnector2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8687A3F-F6B6-4418-8C22-7207502DD67B}"/>
              </a:ext>
            </a:extLst>
          </p:cNvPr>
          <p:cNvCxnSpPr>
            <a:cxnSpLocks/>
            <a:stCxn id="53" idx="3"/>
            <a:endCxn id="56" idx="1"/>
          </p:cNvCxnSpPr>
          <p:nvPr/>
        </p:nvCxnSpPr>
        <p:spPr>
          <a:xfrm flipV="1">
            <a:off x="2058241" y="1462188"/>
            <a:ext cx="2240505" cy="2701393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6302A88C-C646-4C7C-A20E-8710618068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5022173" y="1465149"/>
            <a:ext cx="2411206" cy="418526"/>
          </a:xfrm>
          <a:prstGeom prst="curvedConnector2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5BE08414-16A7-4D02-85E4-7BB4F5E3C3EA}"/>
              </a:ext>
            </a:extLst>
          </p:cNvPr>
          <p:cNvCxnSpPr>
            <a:cxnSpLocks/>
            <a:stCxn id="56" idx="3"/>
            <a:endCxn id="54" idx="1"/>
          </p:cNvCxnSpPr>
          <p:nvPr/>
        </p:nvCxnSpPr>
        <p:spPr>
          <a:xfrm>
            <a:off x="5060746" y="1462188"/>
            <a:ext cx="1991633" cy="2701393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84E87CC-0E71-435F-A102-C33470A0B919}"/>
              </a:ext>
            </a:extLst>
          </p:cNvPr>
          <p:cNvCxnSpPr>
            <a:cxnSpLocks/>
            <a:stCxn id="57" idx="1"/>
            <a:endCxn id="56" idx="3"/>
          </p:cNvCxnSpPr>
          <p:nvPr/>
        </p:nvCxnSpPr>
        <p:spPr>
          <a:xfrm flipH="1">
            <a:off x="5060746" y="830901"/>
            <a:ext cx="1814601" cy="631287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26AB29-5A24-4B59-8141-B1153D4B2391}"/>
              </a:ext>
            </a:extLst>
          </p:cNvPr>
          <p:cNvSpPr txBox="1"/>
          <p:nvPr/>
        </p:nvSpPr>
        <p:spPr>
          <a:xfrm>
            <a:off x="7299829" y="658305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SDN Controller</a:t>
            </a:r>
          </a:p>
        </p:txBody>
      </p:sp>
      <p:cxnSp>
        <p:nvCxnSpPr>
          <p:cNvPr id="96" name="Connector: Curved 95">
            <a:extLst>
              <a:ext uri="{FF2B5EF4-FFF2-40B4-BE49-F238E27FC236}">
                <a16:creationId xmlns:a16="http://schemas.microsoft.com/office/drawing/2014/main" id="{91F53F25-DF2D-47E1-887D-6500D026FB6B}"/>
              </a:ext>
            </a:extLst>
          </p:cNvPr>
          <p:cNvCxnSpPr>
            <a:cxnSpLocks/>
          </p:cNvCxnSpPr>
          <p:nvPr/>
        </p:nvCxnSpPr>
        <p:spPr>
          <a:xfrm flipV="1">
            <a:off x="6951950" y="306415"/>
            <a:ext cx="1326696" cy="1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4515A527-F13D-410C-80B8-9A10FC56ED6F}"/>
              </a:ext>
            </a:extLst>
          </p:cNvPr>
          <p:cNvSpPr txBox="1"/>
          <p:nvPr/>
        </p:nvSpPr>
        <p:spPr>
          <a:xfrm>
            <a:off x="8326261" y="124372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Out-of-Band Network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51384FD-1292-4554-8F32-32D25306D0C3}"/>
              </a:ext>
            </a:extLst>
          </p:cNvPr>
          <p:cNvSpPr txBox="1"/>
          <p:nvPr/>
        </p:nvSpPr>
        <p:spPr>
          <a:xfrm>
            <a:off x="8715930" y="1264215"/>
            <a:ext cx="3384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Ingress Policy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 DST: 10.0.1.0/24      Action: Permit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2 DST: 10.0.2.0/24      Action: Drop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3 Default                    Action: Drop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DE83D07-44F8-4504-B26E-153B79F9AAD4}"/>
              </a:ext>
            </a:extLst>
          </p:cNvPr>
          <p:cNvSpPr txBox="1"/>
          <p:nvPr/>
        </p:nvSpPr>
        <p:spPr>
          <a:xfrm>
            <a:off x="2470178" y="5034099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10.0.2.0/24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CEADD6B-A355-47E3-8923-2FA6BEE328CA}"/>
              </a:ext>
            </a:extLst>
          </p:cNvPr>
          <p:cNvSpPr txBox="1"/>
          <p:nvPr/>
        </p:nvSpPr>
        <p:spPr>
          <a:xfrm>
            <a:off x="5278004" y="5034099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10.0.1.0/24</a:t>
            </a:r>
          </a:p>
        </p:txBody>
      </p:sp>
      <p:sp>
        <p:nvSpPr>
          <p:cNvPr id="109" name="Cloud 108">
            <a:extLst>
              <a:ext uri="{FF2B5EF4-FFF2-40B4-BE49-F238E27FC236}">
                <a16:creationId xmlns:a16="http://schemas.microsoft.com/office/drawing/2014/main" id="{6C60CCFE-1992-435E-B084-CF64CB84BD3A}"/>
              </a:ext>
            </a:extLst>
          </p:cNvPr>
          <p:cNvSpPr/>
          <p:nvPr/>
        </p:nvSpPr>
        <p:spPr>
          <a:xfrm>
            <a:off x="191987" y="721016"/>
            <a:ext cx="1194853" cy="668008"/>
          </a:xfrm>
          <a:prstGeom prst="cloud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910DBA5-91F4-4090-9086-C25498F40D0E}"/>
              </a:ext>
            </a:extLst>
          </p:cNvPr>
          <p:cNvCxnSpPr>
            <a:cxnSpLocks/>
            <a:stCxn id="109" idx="1"/>
          </p:cNvCxnSpPr>
          <p:nvPr/>
        </p:nvCxnSpPr>
        <p:spPr>
          <a:xfrm>
            <a:off x="789414" y="1388313"/>
            <a:ext cx="660943" cy="5772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7B70866-AA05-4EA2-BABC-2DA1B205C4AE}"/>
              </a:ext>
            </a:extLst>
          </p:cNvPr>
          <p:cNvSpPr/>
          <p:nvPr/>
        </p:nvSpPr>
        <p:spPr>
          <a:xfrm rot="2484217">
            <a:off x="683737" y="1480820"/>
            <a:ext cx="887797" cy="34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0B1AC1-1C91-4E94-868C-28B78740774F}"/>
              </a:ext>
            </a:extLst>
          </p:cNvPr>
          <p:cNvSpPr txBox="1"/>
          <p:nvPr/>
        </p:nvSpPr>
        <p:spPr>
          <a:xfrm>
            <a:off x="1358256" y="1082485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Src</a:t>
            </a:r>
            <a:r>
              <a:rPr lang="en-US" dirty="0"/>
              <a:t>: 1.1.1.1</a:t>
            </a:r>
          </a:p>
          <a:p>
            <a:r>
              <a:rPr lang="en-US" dirty="0" err="1"/>
              <a:t>Dst</a:t>
            </a:r>
            <a:r>
              <a:rPr lang="en-US" dirty="0"/>
              <a:t>: 10.0.2.1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02435C3A-BDEF-43E5-ABC7-C3537EDFAEB1}"/>
              </a:ext>
            </a:extLst>
          </p:cNvPr>
          <p:cNvSpPr/>
          <p:nvPr/>
        </p:nvSpPr>
        <p:spPr>
          <a:xfrm rot="20687950">
            <a:off x="1935352" y="1179709"/>
            <a:ext cx="4962558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A1235A40-1154-4CA2-9E93-6CA0A4C340D2}"/>
              </a:ext>
            </a:extLst>
          </p:cNvPr>
          <p:cNvSpPr/>
          <p:nvPr/>
        </p:nvSpPr>
        <p:spPr>
          <a:xfrm rot="9902192">
            <a:off x="1996363" y="1492538"/>
            <a:ext cx="4962558" cy="34296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ACC084B-085C-483E-9266-655D4C9AA638}"/>
              </a:ext>
            </a:extLst>
          </p:cNvPr>
          <p:cNvSpPr txBox="1"/>
          <p:nvPr/>
        </p:nvSpPr>
        <p:spPr>
          <a:xfrm rot="20700266">
            <a:off x="3446904" y="1467439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 MATCH -&gt; DROP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A0932817-68F2-4854-91B4-7F0E24280F60}"/>
              </a:ext>
            </a:extLst>
          </p:cNvPr>
          <p:cNvSpPr/>
          <p:nvPr/>
        </p:nvSpPr>
        <p:spPr>
          <a:xfrm rot="10800000">
            <a:off x="828676" y="2090493"/>
            <a:ext cx="737721" cy="342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F710A1E-BA53-40B0-9553-A8462A2B07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05" y="1720774"/>
            <a:ext cx="1023877" cy="102387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754EC85-AF5D-4289-876E-5C5DF0C5F7C1}"/>
              </a:ext>
            </a:extLst>
          </p:cNvPr>
          <p:cNvSpPr txBox="1"/>
          <p:nvPr/>
        </p:nvSpPr>
        <p:spPr>
          <a:xfrm>
            <a:off x="352744" y="81244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Public</a:t>
            </a:r>
          </a:p>
        </p:txBody>
      </p: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F709D561-8D98-4ABC-90D8-9B1C5B584443}"/>
              </a:ext>
            </a:extLst>
          </p:cNvPr>
          <p:cNvCxnSpPr>
            <a:cxnSpLocks/>
            <a:stCxn id="8" idx="0"/>
            <a:endCxn id="56" idx="2"/>
          </p:cNvCxnSpPr>
          <p:nvPr/>
        </p:nvCxnSpPr>
        <p:spPr>
          <a:xfrm rot="16200000" flipV="1">
            <a:off x="4071185" y="2451750"/>
            <a:ext cx="1235239" cy="18116"/>
          </a:xfrm>
          <a:prstGeom prst="curvedConnector3">
            <a:avLst>
              <a:gd name="adj1" fmla="val 50000"/>
            </a:avLst>
          </a:prstGeom>
          <a:ln w="28575"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75" grpId="0" animBg="1"/>
      <p:bldP spid="76" grpId="0" animBg="1"/>
      <p:bldP spid="77" grpId="0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SDN?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372" y="1331259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Traditional design does not scale </a:t>
            </a:r>
          </a:p>
          <a:p>
            <a:pPr lvl="1"/>
            <a:r>
              <a:rPr lang="en-US" dirty="0"/>
              <a:t>Maintenance of multitude of devices, configurations, and firmware becomes untenable</a:t>
            </a:r>
          </a:p>
          <a:p>
            <a:pPr lvl="1"/>
            <a:r>
              <a:rPr lang="en-US" dirty="0"/>
              <a:t>Myriad options for vendors, each with multiple networking operating systems, CLI, &amp; GUI</a:t>
            </a:r>
          </a:p>
          <a:p>
            <a:r>
              <a:rPr lang="en-US" dirty="0"/>
              <a:t>Once developed, SDN can provide single window into security, configuration, and packet actions</a:t>
            </a:r>
          </a:p>
          <a:p>
            <a:r>
              <a:rPr lang="en-US" dirty="0"/>
              <a:t>Easier to add or remove capacity on the fly </a:t>
            </a:r>
          </a:p>
          <a:p>
            <a:pPr lvl="1"/>
            <a:r>
              <a:rPr lang="en-US" dirty="0"/>
              <a:t>Possible to add more routers or switches without taking down network for maintenance windows </a:t>
            </a:r>
          </a:p>
          <a:p>
            <a:pPr lvl="1"/>
            <a:r>
              <a:rPr lang="en-US" dirty="0"/>
              <a:t>Rules can be instantly applied to new equipment as soon as it can communicate to the SDN controller</a:t>
            </a:r>
          </a:p>
        </p:txBody>
      </p:sp>
    </p:spTree>
    <p:extLst>
      <p:ext uri="{BB962C8B-B14F-4D97-AF65-F5344CB8AC3E}">
        <p14:creationId xmlns:p14="http://schemas.microsoft.com/office/powerpoint/2010/main" val="630033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861</TotalTime>
  <Words>1405</Words>
  <Application>Microsoft Office PowerPoint</Application>
  <PresentationFormat>Widescreen</PresentationFormat>
  <Paragraphs>215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Software Defined Networking (SDN) &amp; Software Defined Storage (SDS)</vt:lpstr>
      <vt:lpstr>Overview</vt:lpstr>
      <vt:lpstr>Traditional Networking Design</vt:lpstr>
      <vt:lpstr>Traditional Network Diagram</vt:lpstr>
      <vt:lpstr>Software Defined Networking (SDN) Design</vt:lpstr>
      <vt:lpstr>SDN Design (Cont.)</vt:lpstr>
      <vt:lpstr>SDN Network Diagram</vt:lpstr>
      <vt:lpstr>SDN Network Diagram</vt:lpstr>
      <vt:lpstr>Why SDN?</vt:lpstr>
      <vt:lpstr>Traditional NAS/SAN Storage Design</vt:lpstr>
      <vt:lpstr>Software Defined Storage (SDS) Design</vt:lpstr>
      <vt:lpstr>Why SDS?</vt:lpstr>
      <vt:lpstr>SDN Protocols and Software</vt:lpstr>
      <vt:lpstr>SDS Protocols and Software</vt:lpstr>
      <vt:lpstr>Challenges &amp; Conclusion </vt:lpstr>
      <vt:lpstr>Sources</vt:lpstr>
      <vt:lpstr>Sources (Cont.)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Networking (SDN) &amp; Software Defined Storage (SDS)</dc:title>
  <dc:creator>Karl Witthuhn</dc:creator>
  <cp:lastModifiedBy>David</cp:lastModifiedBy>
  <cp:revision>37</cp:revision>
  <dcterms:created xsi:type="dcterms:W3CDTF">2020-04-26T20:32:40Z</dcterms:created>
  <dcterms:modified xsi:type="dcterms:W3CDTF">2020-05-04T03:33:32Z</dcterms:modified>
</cp:coreProperties>
</file>