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4" r:id="rId9"/>
    <p:sldId id="270" r:id="rId10"/>
    <p:sldId id="267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422" autoAdjust="0"/>
  </p:normalViewPr>
  <p:slideViewPr>
    <p:cSldViewPr>
      <p:cViewPr varScale="1">
        <p:scale>
          <a:sx n="66" d="100"/>
          <a:sy n="66" d="100"/>
        </p:scale>
        <p:origin x="1891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oogle%20Drive\Classes\11.%202016%20Spring\CSci%205105\benchmark%20thrif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>
                <a:solidFill>
                  <a:schemeClr val="tx1"/>
                </a:solidFill>
              </a:rPr>
              <a:t>Thrift vs.</a:t>
            </a:r>
            <a:r>
              <a:rPr lang="en-US" sz="2000" baseline="0">
                <a:solidFill>
                  <a:schemeClr val="tx1"/>
                </a:solidFill>
              </a:rPr>
              <a:t> Socket - 100,000 times operations</a:t>
            </a:r>
            <a:endParaRPr lang="en-US" sz="200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9274039304945991E-17"/>
                  <c:y val="-2.62467191601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709615721978397E-16"/>
                  <c:y val="-2.2965879265091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Sheet1!$E$17:$F$17</c:f>
                <c:numCache>
                  <c:formatCode>General</c:formatCode>
                  <c:ptCount val="2"/>
                  <c:pt idx="0">
                    <c:v>0.1913995233319733</c:v>
                  </c:pt>
                  <c:pt idx="1">
                    <c:v>0.10729964999972957</c:v>
                  </c:pt>
                </c:numCache>
              </c:numRef>
            </c:plus>
            <c:minus>
              <c:numRef>
                <c:f>Sheet1!$E$17:$F$17</c:f>
                <c:numCache>
                  <c:formatCode>General</c:formatCode>
                  <c:ptCount val="2"/>
                  <c:pt idx="0">
                    <c:v>0.1913995233319733</c:v>
                  </c:pt>
                  <c:pt idx="1">
                    <c:v>0.10729964999972957</c:v>
                  </c:pt>
                </c:numCache>
              </c:numRef>
            </c:minus>
          </c:errBars>
          <c:cat>
            <c:strRef>
              <c:f>Sheet1!$E$14:$F$14</c:f>
              <c:strCache>
                <c:ptCount val="2"/>
                <c:pt idx="0">
                  <c:v>Thrift</c:v>
                </c:pt>
                <c:pt idx="1">
                  <c:v>Socket</c:v>
                </c:pt>
              </c:strCache>
            </c:strRef>
          </c:cat>
          <c:val>
            <c:numRef>
              <c:f>Sheet1!$E$15:$F$15</c:f>
              <c:numCache>
                <c:formatCode>General</c:formatCode>
                <c:ptCount val="2"/>
                <c:pt idx="0">
                  <c:v>3.6126999999999998</c:v>
                </c:pt>
                <c:pt idx="1">
                  <c:v>2.5405000000000002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56987520"/>
        <c:axId val="-656995136"/>
      </c:barChart>
      <c:catAx>
        <c:axId val="-65698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56995136"/>
        <c:crosses val="autoZero"/>
        <c:auto val="1"/>
        <c:lblAlgn val="ctr"/>
        <c:lblOffset val="100"/>
        <c:noMultiLvlLbl val="0"/>
      </c:catAx>
      <c:valAx>
        <c:axId val="-656995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Seconds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56987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4E830-2AB8-48A6-8E07-5DBCBD434398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1EDF3-61F1-49A1-B816-EA60FEFE61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3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client makes a procedure call that sends a request to the server and waits.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the request arrives, the server calls a dispatch routine that performs the requested service, and sends the reply to the client. After the RPC call is completed, the client program continues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3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18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76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8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05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40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1EDF3-61F1-49A1-B816-EA60FEFE61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7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3F298-73B8-4EBF-8830-F2ACC33F1555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D7A4A-533B-4F67-9A4B-551798466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Thrift (RPC)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 Kwangsung Oh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java Client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//Create </a:t>
            </a:r>
            <a:r>
              <a:rPr lang="en-US" sz="2400" dirty="0" smtClean="0"/>
              <a:t>client connect.</a:t>
            </a:r>
            <a:endParaRPr lang="en-US" sz="2400" dirty="0"/>
          </a:p>
          <a:p>
            <a:pPr>
              <a:buNone/>
            </a:pPr>
            <a:r>
              <a:rPr lang="en-US" sz="2400" dirty="0" err="1" smtClean="0"/>
              <a:t>TTransport</a:t>
            </a:r>
            <a:r>
              <a:rPr lang="en-US" sz="2400" dirty="0" smtClean="0"/>
              <a:t>  transport </a:t>
            </a:r>
            <a:r>
              <a:rPr lang="en-US" sz="2400" dirty="0"/>
              <a:t>= new </a:t>
            </a:r>
            <a:r>
              <a:rPr lang="en-US" sz="2400" dirty="0" err="1"/>
              <a:t>TSocket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C00000"/>
                </a:solidFill>
              </a:rPr>
              <a:t>"localhost", 9090</a:t>
            </a:r>
            <a:r>
              <a:rPr lang="en-US" sz="2400" dirty="0"/>
              <a:t>);</a:t>
            </a:r>
          </a:p>
          <a:p>
            <a:pPr>
              <a:buNone/>
            </a:pPr>
            <a:r>
              <a:rPr lang="en-US" sz="2400" dirty="0" err="1" smtClean="0"/>
              <a:t>TProtocol</a:t>
            </a:r>
            <a:r>
              <a:rPr lang="en-US" sz="2400" dirty="0" smtClean="0"/>
              <a:t> </a:t>
            </a:r>
            <a:r>
              <a:rPr lang="en-US" sz="2400" dirty="0"/>
              <a:t>protocol = new </a:t>
            </a:r>
            <a:r>
              <a:rPr lang="en-US" sz="2400" dirty="0" err="1"/>
              <a:t>TBinaryProtocol</a:t>
            </a:r>
            <a:r>
              <a:rPr lang="en-US" sz="2400" dirty="0"/>
              <a:t>(new </a:t>
            </a:r>
            <a:r>
              <a:rPr lang="en-US" sz="2400" dirty="0" smtClean="0"/>
              <a:t>				</a:t>
            </a:r>
            <a:r>
              <a:rPr lang="en-US" sz="2400" dirty="0" err="1" smtClean="0"/>
              <a:t>TFramedTransport</a:t>
            </a:r>
            <a:r>
              <a:rPr lang="en-US" sz="2400" dirty="0" smtClean="0"/>
              <a:t>(transport</a:t>
            </a:r>
            <a:r>
              <a:rPr lang="en-US" sz="2400" dirty="0"/>
              <a:t>));</a:t>
            </a:r>
          </a:p>
          <a:p>
            <a:pPr>
              <a:buNone/>
            </a:pPr>
            <a:r>
              <a:rPr lang="en-US" sz="2400" dirty="0" err="1" smtClean="0"/>
              <a:t>MulService.Client</a:t>
            </a:r>
            <a:r>
              <a:rPr lang="en-US" sz="2400" dirty="0" smtClean="0"/>
              <a:t> </a:t>
            </a:r>
            <a:r>
              <a:rPr lang="en-US" sz="2400" dirty="0"/>
              <a:t>client = new </a:t>
            </a:r>
            <a:r>
              <a:rPr lang="en-US" sz="2400" dirty="0" err="1"/>
              <a:t>MulService.Client</a:t>
            </a:r>
            <a:r>
              <a:rPr lang="en-US" sz="2400" dirty="0"/>
              <a:t>(protocol</a:t>
            </a:r>
            <a:r>
              <a:rPr lang="en-US" sz="2400" dirty="0" smtClean="0"/>
              <a:t>);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//Try to connect</a:t>
            </a:r>
          </a:p>
          <a:p>
            <a:pPr>
              <a:buNone/>
            </a:pPr>
            <a:r>
              <a:rPr lang="en-US" sz="2400" dirty="0" err="1" smtClean="0"/>
              <a:t>transport.open</a:t>
            </a:r>
            <a:r>
              <a:rPr lang="en-US" sz="2400" dirty="0" smtClean="0"/>
              <a:t>();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//What you need to do.</a:t>
            </a:r>
            <a:endParaRPr lang="en-US" sz="2400" dirty="0"/>
          </a:p>
          <a:p>
            <a:pPr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int</a:t>
            </a:r>
            <a:r>
              <a:rPr lang="en-US" sz="2400" b="1" dirty="0" smtClean="0">
                <a:solidFill>
                  <a:srgbClr val="C00000"/>
                </a:solidFill>
              </a:rPr>
              <a:t> ret = </a:t>
            </a:r>
            <a:r>
              <a:rPr lang="en-US" sz="2400" b="1" dirty="0" err="1" smtClean="0">
                <a:solidFill>
                  <a:srgbClr val="C00000"/>
                </a:solidFill>
              </a:rPr>
              <a:t>client.multiply</a:t>
            </a:r>
            <a:r>
              <a:rPr lang="en-US" sz="2400" b="1" dirty="0" smtClean="0">
                <a:solidFill>
                  <a:srgbClr val="C00000"/>
                </a:solidFill>
              </a:rPr>
              <a:t>(3, 5);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5" name="Right Brace 4"/>
          <p:cNvSpPr/>
          <p:nvPr/>
        </p:nvSpPr>
        <p:spPr>
          <a:xfrm>
            <a:off x="7772400" y="1752600"/>
            <a:ext cx="457200" cy="2819400"/>
          </a:xfrm>
          <a:prstGeom prst="rightBrace">
            <a:avLst>
              <a:gd name="adj1" fmla="val 11480"/>
              <a:gd name="adj2" fmla="val 497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64619" y="4724400"/>
            <a:ext cx="1872762" cy="3048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Ctrl + c &amp; Ctrl + v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java Server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//Create Thrift server socket</a:t>
            </a:r>
          </a:p>
          <a:p>
            <a:pPr marL="0" indent="0">
              <a:buNone/>
            </a:pPr>
            <a:r>
              <a:rPr lang="en-US" sz="2400" dirty="0" err="1" smtClean="0"/>
              <a:t>TServerTransport</a:t>
            </a:r>
            <a:r>
              <a:rPr lang="en-US" sz="2400" dirty="0" smtClean="0"/>
              <a:t> </a:t>
            </a:r>
            <a:r>
              <a:rPr lang="en-US" sz="2400" dirty="0" err="1" smtClean="0"/>
              <a:t>serverTransport</a:t>
            </a:r>
            <a:r>
              <a:rPr lang="en-US" sz="2400" dirty="0" smtClean="0"/>
              <a:t> = new </a:t>
            </a:r>
            <a:r>
              <a:rPr lang="en-US" sz="2400" dirty="0" err="1" smtClean="0">
                <a:solidFill>
                  <a:srgbClr val="FF0000"/>
                </a:solidFill>
              </a:rPr>
              <a:t>TServerSocket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9090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err="1" smtClean="0"/>
              <a:t>TTransportFactory</a:t>
            </a:r>
            <a:r>
              <a:rPr lang="en-US" sz="2400" dirty="0" smtClean="0"/>
              <a:t> factory = new </a:t>
            </a:r>
            <a:r>
              <a:rPr lang="en-US" sz="2400" dirty="0" err="1" smtClean="0"/>
              <a:t>TFramedTransport.Factory</a:t>
            </a:r>
            <a:r>
              <a:rPr lang="en-US" sz="2400" dirty="0" smtClean="0"/>
              <a:t>();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//Create service request handler</a:t>
            </a:r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MulHandler</a:t>
            </a:r>
            <a:r>
              <a:rPr lang="en-US" sz="2400" b="1" dirty="0" smtClean="0">
                <a:solidFill>
                  <a:srgbClr val="FF0000"/>
                </a:solidFill>
              </a:rPr>
              <a:t> handler = new </a:t>
            </a:r>
            <a:r>
              <a:rPr lang="en-US" sz="2400" b="1" dirty="0" err="1" smtClean="0">
                <a:solidFill>
                  <a:srgbClr val="FF0000"/>
                </a:solidFill>
              </a:rPr>
              <a:t>MulHandler</a:t>
            </a:r>
            <a:r>
              <a:rPr lang="en-US" sz="2400" b="1" dirty="0" smtClean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sz="2400" dirty="0" smtClean="0"/>
              <a:t>processor = new </a:t>
            </a:r>
            <a:r>
              <a:rPr lang="en-US" sz="2400" dirty="0" err="1" smtClean="0"/>
              <a:t>MulService.Processor</a:t>
            </a:r>
            <a:r>
              <a:rPr lang="en-US" sz="2400" dirty="0" smtClean="0"/>
              <a:t>(handler);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//Set server arguments</a:t>
            </a:r>
          </a:p>
          <a:p>
            <a:pPr marL="0" indent="0">
              <a:buNone/>
            </a:pPr>
            <a:r>
              <a:rPr lang="en-US" sz="2400" dirty="0" err="1" smtClean="0"/>
              <a:t>TServer.Args</a:t>
            </a:r>
            <a:r>
              <a:rPr lang="en-US" sz="2400" dirty="0" smtClean="0"/>
              <a:t> </a:t>
            </a:r>
            <a:r>
              <a:rPr lang="en-US" sz="2400" dirty="0" err="1" smtClean="0"/>
              <a:t>args</a:t>
            </a:r>
            <a:r>
              <a:rPr lang="en-US" sz="2400" dirty="0" smtClean="0"/>
              <a:t> = new </a:t>
            </a:r>
            <a:r>
              <a:rPr lang="en-US" sz="2400" dirty="0" err="1" smtClean="0"/>
              <a:t>TServer.Args</a:t>
            </a:r>
            <a:r>
              <a:rPr lang="en-US" sz="2400" dirty="0" smtClean="0"/>
              <a:t>(</a:t>
            </a:r>
            <a:r>
              <a:rPr lang="en-US" sz="2400" dirty="0" err="1" smtClean="0"/>
              <a:t>serverTransport</a:t>
            </a:r>
            <a:r>
              <a:rPr lang="en-US" sz="2400" dirty="0" smtClean="0"/>
              <a:t>);                       </a:t>
            </a:r>
            <a:r>
              <a:rPr lang="en-US" sz="2400" dirty="0" err="1" smtClean="0"/>
              <a:t>args.processor</a:t>
            </a:r>
            <a:r>
              <a:rPr lang="en-US" sz="2400" dirty="0" smtClean="0"/>
              <a:t>(processor);	//Set handler</a:t>
            </a:r>
          </a:p>
          <a:p>
            <a:pPr marL="0" indent="0">
              <a:buNone/>
            </a:pPr>
            <a:r>
              <a:rPr lang="en-US" sz="2400" dirty="0" err="1" smtClean="0"/>
              <a:t>args.transportFactory</a:t>
            </a:r>
            <a:r>
              <a:rPr lang="en-US" sz="2400" dirty="0" smtClean="0"/>
              <a:t>(factory);  //Set </a:t>
            </a:r>
            <a:r>
              <a:rPr lang="en-US" sz="2400" dirty="0" err="1" smtClean="0"/>
              <a:t>FramedTransport</a:t>
            </a:r>
            <a:r>
              <a:rPr lang="en-US" sz="2400" dirty="0" smtClean="0"/>
              <a:t> (for performance)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//Run server as a single thread</a:t>
            </a:r>
          </a:p>
          <a:p>
            <a:pPr marL="0" indent="0">
              <a:buNone/>
            </a:pPr>
            <a:r>
              <a:rPr lang="en-US" sz="2400" dirty="0" err="1" smtClean="0"/>
              <a:t>TServer</a:t>
            </a:r>
            <a:r>
              <a:rPr lang="en-US" sz="2400" dirty="0" smtClean="0"/>
              <a:t> server = new </a:t>
            </a:r>
            <a:r>
              <a:rPr lang="en-US" sz="2400" dirty="0" err="1" smtClean="0"/>
              <a:t>TSimpleServer</a:t>
            </a:r>
            <a:r>
              <a:rPr lang="en-US" sz="2400" dirty="0" smtClean="0"/>
              <a:t>(</a:t>
            </a:r>
            <a:r>
              <a:rPr lang="en-US" sz="2400" dirty="0" err="1" smtClean="0"/>
              <a:t>args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 err="1" smtClean="0"/>
              <a:t>server.serve</a:t>
            </a:r>
            <a:r>
              <a:rPr lang="en-US" sz="2400" dirty="0" smtClean="0"/>
              <a:t>();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775439" y="5826661"/>
            <a:ext cx="1480038" cy="2312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4897315"/>
            <a:ext cx="653561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3"/>
          </p:cNvCxnSpPr>
          <p:nvPr/>
        </p:nvCxnSpPr>
        <p:spPr>
          <a:xfrm flipH="1">
            <a:off x="3472961" y="4114800"/>
            <a:ext cx="1403839" cy="89681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76800" y="3815004"/>
            <a:ext cx="2863362" cy="2997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avoid frequent I/O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5334000"/>
            <a:ext cx="3962400" cy="57389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TSimpleServer</a:t>
            </a:r>
            <a:r>
              <a:rPr lang="en-US" dirty="0" smtClean="0">
                <a:solidFill>
                  <a:schemeClr val="tx1"/>
                </a:solidFill>
              </a:rPr>
              <a:t>: Single thread server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TThreadedServer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Multi-threaded server</a:t>
            </a:r>
          </a:p>
        </p:txBody>
      </p:sp>
      <p:cxnSp>
        <p:nvCxnSpPr>
          <p:cNvPr id="12" name="Straight Arrow Connector 11"/>
          <p:cNvCxnSpPr>
            <a:endCxn id="4" idx="0"/>
          </p:cNvCxnSpPr>
          <p:nvPr/>
        </p:nvCxnSpPr>
        <p:spPr>
          <a:xfrm flipH="1">
            <a:off x="3515458" y="5562600"/>
            <a:ext cx="1589942" cy="264061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Brace 23"/>
          <p:cNvSpPr/>
          <p:nvPr/>
        </p:nvSpPr>
        <p:spPr>
          <a:xfrm>
            <a:off x="152400" y="1600200"/>
            <a:ext cx="304800" cy="480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98939" y="6476998"/>
            <a:ext cx="1872762" cy="3048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Ctrl + c &amp; Ctrl + v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generated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hrift libraries are not available in VMs but only code generator available. </a:t>
            </a:r>
          </a:p>
          <a:p>
            <a:r>
              <a:rPr lang="en-US" sz="2400" dirty="0" smtClean="0"/>
              <a:t>For java, jar </a:t>
            </a:r>
            <a:r>
              <a:rPr lang="en-US" sz="2400" dirty="0"/>
              <a:t>files (</a:t>
            </a:r>
            <a:r>
              <a:rPr lang="en-US" sz="2400" dirty="0" smtClean="0"/>
              <a:t>libthrift-0.9.0.jar, slf4j-api-1.7.14.jar) are needed</a:t>
            </a:r>
            <a:r>
              <a:rPr lang="en-US" sz="2400" dirty="0"/>
              <a:t> </a:t>
            </a:r>
            <a:r>
              <a:rPr lang="en-US" sz="2400" dirty="0" smtClean="0"/>
              <a:t>for building a client and a server.</a:t>
            </a:r>
          </a:p>
          <a:p>
            <a:pPr lvl="1"/>
            <a:r>
              <a:rPr lang="en-US" sz="2000" dirty="0" smtClean="0"/>
              <a:t>Compile</a:t>
            </a:r>
          </a:p>
          <a:p>
            <a:pPr lvl="2"/>
            <a:r>
              <a:rPr lang="en-US" sz="1600" dirty="0" err="1" smtClean="0"/>
              <a:t>javac</a:t>
            </a:r>
            <a:r>
              <a:rPr lang="en-US" sz="1600" dirty="0" smtClean="0"/>
              <a:t> </a:t>
            </a:r>
            <a:r>
              <a:rPr lang="en-US" sz="1600" dirty="0"/>
              <a:t>-</a:t>
            </a:r>
            <a:r>
              <a:rPr lang="en-US" sz="1600" dirty="0" err="1"/>
              <a:t>cp</a:t>
            </a:r>
            <a:r>
              <a:rPr lang="en-US" sz="1600" dirty="0"/>
              <a:t> .:./jars/libthrift-0.9.0.jar:./jars/slf4j-api-1.7.14.jar ./</a:t>
            </a:r>
            <a:r>
              <a:rPr lang="en-US" sz="1600" dirty="0" err="1"/>
              <a:t>src</a:t>
            </a:r>
            <a:r>
              <a:rPr lang="en-US" sz="1600" dirty="0"/>
              <a:t>/csci5105/*.java -d </a:t>
            </a:r>
            <a:r>
              <a:rPr lang="en-US" sz="1600" dirty="0" smtClean="0"/>
              <a:t>.</a:t>
            </a:r>
          </a:p>
          <a:p>
            <a:pPr lvl="1"/>
            <a:r>
              <a:rPr lang="en-US" sz="2000" dirty="0" smtClean="0"/>
              <a:t>Run</a:t>
            </a:r>
          </a:p>
          <a:p>
            <a:pPr lvl="2"/>
            <a:r>
              <a:rPr lang="en-US" sz="1600" dirty="0" smtClean="0"/>
              <a:t>java </a:t>
            </a:r>
            <a:r>
              <a:rPr lang="en-US" sz="1600" dirty="0"/>
              <a:t>-</a:t>
            </a:r>
            <a:r>
              <a:rPr lang="en-US" sz="1600" dirty="0" err="1"/>
              <a:t>cp</a:t>
            </a:r>
            <a:r>
              <a:rPr lang="en-US" sz="1600" dirty="0"/>
              <a:t> .:./jars/libthrift-0.9.0.jar:./jars/slf4j-api-1.7.14.jar csci5105.MulServer</a:t>
            </a:r>
            <a:endParaRPr lang="en-US" sz="1600" dirty="0" smtClean="0"/>
          </a:p>
          <a:p>
            <a:r>
              <a:rPr lang="en-US" sz="2400" dirty="0" smtClean="0"/>
              <a:t>For </a:t>
            </a:r>
            <a:r>
              <a:rPr lang="en-US" sz="2400" dirty="0" err="1" smtClean="0"/>
              <a:t>cpp</a:t>
            </a:r>
            <a:r>
              <a:rPr lang="en-US" sz="2400" dirty="0" smtClean="0"/>
              <a:t>, need to contact to install Thrift libraries.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performance comparison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372783"/>
              </p:ext>
            </p:extLst>
          </p:nvPr>
        </p:nvGraphicFramePr>
        <p:xfrm>
          <a:off x="609600" y="1417638"/>
          <a:ext cx="8001000" cy="513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48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RPC?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for constructing distributed client-server applications</a:t>
            </a:r>
          </a:p>
          <a:p>
            <a:r>
              <a:rPr lang="en-US" dirty="0" smtClean="0"/>
              <a:t>Analogues to a function call</a:t>
            </a:r>
          </a:p>
          <a:p>
            <a:r>
              <a:rPr lang="en-US" dirty="0" smtClean="0"/>
              <a:t>Called procedure need not exist in same address space</a:t>
            </a:r>
          </a:p>
          <a:p>
            <a:r>
              <a:rPr lang="en-US" dirty="0" smtClean="0"/>
              <a:t>Avoids networking </a:t>
            </a:r>
            <a:r>
              <a:rPr lang="en-US" dirty="0" smtClean="0"/>
              <a:t>details</a:t>
            </a:r>
          </a:p>
          <a:p>
            <a:r>
              <a:rPr lang="en-US" dirty="0" smtClean="0"/>
              <a:t>Sun RPC</a:t>
            </a:r>
            <a:r>
              <a:rPr lang="en-US" dirty="0"/>
              <a:t>, </a:t>
            </a:r>
            <a:r>
              <a:rPr lang="en-US" dirty="0" smtClean="0"/>
              <a:t>RMI, </a:t>
            </a:r>
            <a:r>
              <a:rPr lang="en-US" dirty="0" err="1" smtClean="0"/>
              <a:t>XmlRPC</a:t>
            </a:r>
            <a:r>
              <a:rPr lang="en-US" dirty="0" smtClean="0"/>
              <a:t>, </a:t>
            </a:r>
            <a:r>
              <a:rPr lang="en-US" dirty="0" err="1" smtClean="0"/>
              <a:t>JsonRPC</a:t>
            </a:r>
            <a:r>
              <a:rPr lang="en-US" dirty="0" smtClean="0"/>
              <a:t>, Thrift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How RPC works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6200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Application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Specify interfaces for client-server </a:t>
            </a:r>
            <a:r>
              <a:rPr lang="en-US" dirty="0" smtClean="0"/>
              <a:t>communication in IDL (Interface Definition Language)</a:t>
            </a:r>
            <a:endParaRPr lang="en-US" dirty="0" smtClean="0"/>
          </a:p>
          <a:p>
            <a:pPr lvl="1"/>
            <a:r>
              <a:rPr lang="en-US" dirty="0" smtClean="0"/>
              <a:t>Generate stub codes from IDL</a:t>
            </a:r>
          </a:p>
          <a:p>
            <a:pPr lvl="1"/>
            <a:r>
              <a:rPr lang="en-US" dirty="0" smtClean="0"/>
              <a:t>Implement </a:t>
            </a:r>
            <a:r>
              <a:rPr lang="en-US" dirty="0" smtClean="0"/>
              <a:t>interfaces</a:t>
            </a:r>
          </a:p>
          <a:p>
            <a:pPr lvl="1"/>
            <a:r>
              <a:rPr lang="en-US" dirty="0" smtClean="0"/>
              <a:t>Develop </a:t>
            </a:r>
            <a:r>
              <a:rPr lang="en-US" dirty="0" smtClean="0"/>
              <a:t>Client &amp; Server </a:t>
            </a:r>
            <a:r>
              <a:rPr lang="en-US" dirty="0" smtClean="0"/>
              <a:t>programs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Apache Thrift software framework, for scalable </a:t>
            </a:r>
            <a:r>
              <a:rPr lang="en-US" b="1" dirty="0" smtClean="0"/>
              <a:t>cross-language</a:t>
            </a:r>
            <a:r>
              <a:rPr lang="en-US" dirty="0" smtClean="0"/>
              <a:t> services </a:t>
            </a:r>
            <a:r>
              <a:rPr lang="en-US" dirty="0"/>
              <a:t>development</a:t>
            </a:r>
          </a:p>
          <a:p>
            <a:pPr lvl="1"/>
            <a:r>
              <a:rPr lang="en-US" dirty="0" smtClean="0"/>
              <a:t>C</a:t>
            </a:r>
            <a:r>
              <a:rPr lang="en-US" dirty="0"/>
              <a:t>++, Java, Python, PHP, Ruby, </a:t>
            </a:r>
            <a:r>
              <a:rPr lang="en-US" dirty="0" err="1"/>
              <a:t>Erlang</a:t>
            </a:r>
            <a:r>
              <a:rPr lang="en-US" dirty="0"/>
              <a:t>, Perl, Haskell, C# and more</a:t>
            </a:r>
          </a:p>
          <a:p>
            <a:r>
              <a:rPr lang="en-US" dirty="0" smtClean="0"/>
              <a:t>Thrift </a:t>
            </a:r>
            <a:r>
              <a:rPr lang="en-US" dirty="0" smtClean="0"/>
              <a:t>has a code generation engine to automatically generate client and server codes in various languages</a:t>
            </a:r>
            <a:r>
              <a:rPr lang="en-US" dirty="0" smtClean="0"/>
              <a:t>.</a:t>
            </a:r>
          </a:p>
          <a:p>
            <a:r>
              <a:rPr lang="en-US" dirty="0"/>
              <a:t>Widely used e.g., Facebook, Evernote, Cassandra and more</a:t>
            </a:r>
          </a:p>
          <a:p>
            <a:r>
              <a:rPr lang="en-US" dirty="0" smtClean="0"/>
              <a:t>Built </a:t>
            </a:r>
            <a:r>
              <a:rPr lang="en-US" dirty="0" smtClean="0"/>
              <a:t>in representation for basic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bool</a:t>
            </a:r>
            <a:r>
              <a:rPr lang="en-US" dirty="0" smtClean="0"/>
              <a:t>, byte, i16, i32, i64, double, string, binary</a:t>
            </a:r>
          </a:p>
          <a:p>
            <a:r>
              <a:rPr lang="en-US" dirty="0" smtClean="0"/>
              <a:t>Also support complex data types</a:t>
            </a:r>
          </a:p>
          <a:p>
            <a:pPr lvl="1"/>
            <a:r>
              <a:rPr lang="en-US" dirty="0" err="1" smtClean="0"/>
              <a:t>structs</a:t>
            </a:r>
            <a:r>
              <a:rPr lang="en-US" dirty="0" smtClean="0"/>
              <a:t>, containers (list, set, map)</a:t>
            </a:r>
          </a:p>
          <a:p>
            <a:r>
              <a:rPr lang="en-US" dirty="0"/>
              <a:t>http://thrift.apache.org/static/files/thrift-20070401.pdf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Thrift IDL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Thrift interface definition language (IDL) allows for the definition of Thrift Types.</a:t>
            </a:r>
          </a:p>
          <a:p>
            <a:r>
              <a:rPr lang="en-US" dirty="0" smtClean="0"/>
              <a:t>IDL file will be processed by the Thrift code generator to produce code for the various target language to support the defined </a:t>
            </a:r>
            <a:r>
              <a:rPr lang="en-US" dirty="0" err="1" smtClean="0"/>
              <a:t>structs</a:t>
            </a:r>
            <a:r>
              <a:rPr lang="en-US" dirty="0" smtClean="0"/>
              <a:t> and services in the IDL.</a:t>
            </a:r>
          </a:p>
          <a:p>
            <a:r>
              <a:rPr lang="en-US" dirty="0" smtClean="0"/>
              <a:t>Thrift code generator</a:t>
            </a:r>
          </a:p>
          <a:p>
            <a:pPr lvl="1"/>
            <a:r>
              <a:rPr lang="en-US" dirty="0" smtClean="0"/>
              <a:t>Input: Thrift Interface definition language(IDL) file 	         (.thrift suffix file), Language (</a:t>
            </a:r>
            <a:r>
              <a:rPr lang="en-US" dirty="0" err="1" smtClean="0"/>
              <a:t>cpp</a:t>
            </a:r>
            <a:r>
              <a:rPr lang="en-US" dirty="0" smtClean="0"/>
              <a:t>, java, </a:t>
            </a:r>
            <a:r>
              <a:rPr lang="en-US" dirty="0" err="1" smtClean="0"/>
              <a:t>py</a:t>
            </a:r>
            <a:r>
              <a:rPr lang="en-US" dirty="0" smtClean="0"/>
              <a:t> …)</a:t>
            </a:r>
          </a:p>
          <a:p>
            <a:pPr lvl="1"/>
            <a:r>
              <a:rPr lang="en-US" dirty="0" smtClean="0"/>
              <a:t>Output: One or more source code based on languages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Thrift IDL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multiply.thrift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 smtClean="0"/>
              <a:t>struct</a:t>
            </a:r>
            <a:r>
              <a:rPr lang="en-US" b="1" dirty="0" smtClean="0"/>
              <a:t> numbers {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1: i32 x=0,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2: i32 y,</a:t>
            </a:r>
          </a:p>
          <a:p>
            <a:pPr marL="0" indent="0">
              <a:buNone/>
            </a:pPr>
            <a:r>
              <a:rPr lang="en-US" b="1" dirty="0" smtClean="0"/>
              <a:t>	}</a:t>
            </a:r>
          </a:p>
          <a:p>
            <a:pPr>
              <a:buNone/>
            </a:pPr>
            <a:r>
              <a:rPr lang="en-US" b="1" dirty="0" smtClean="0"/>
              <a:t>		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/>
              <a:t>	</a:t>
            </a:r>
            <a:r>
              <a:rPr lang="en-US" b="1" dirty="0" smtClean="0"/>
              <a:t>service </a:t>
            </a:r>
            <a:r>
              <a:rPr lang="en-US" b="1" dirty="0" err="1" smtClean="0"/>
              <a:t>MulService</a:t>
            </a:r>
            <a:r>
              <a:rPr lang="en-US" b="1" dirty="0" smtClean="0"/>
              <a:t> {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		bool ping(),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		i32 multiply_1(1</a:t>
            </a:r>
            <a:r>
              <a:rPr lang="en-US" b="1" dirty="0"/>
              <a:t>: </a:t>
            </a:r>
            <a:r>
              <a:rPr lang="en-US" b="1" dirty="0" smtClean="0"/>
              <a:t>numbers),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/>
              <a:t>	</a:t>
            </a:r>
            <a:r>
              <a:rPr lang="en-US" b="1" dirty="0" smtClean="0"/>
              <a:t>	i32 multiply_2(1</a:t>
            </a:r>
            <a:r>
              <a:rPr lang="en-US" b="1" dirty="0" smtClean="0"/>
              <a:t>: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smtClean="0"/>
              <a:t>x, 2:int y),</a:t>
            </a:r>
          </a:p>
          <a:p>
            <a:pPr>
              <a:buNone/>
            </a:pPr>
            <a:r>
              <a:rPr lang="en-US" b="1" dirty="0" smtClean="0"/>
              <a:t>		}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thrift to produce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&gt; </a:t>
            </a:r>
            <a:r>
              <a:rPr lang="en-US" dirty="0" smtClean="0"/>
              <a:t>thrift --gen java </a:t>
            </a:r>
            <a:r>
              <a:rPr lang="en-US" dirty="0" err="1" smtClean="0"/>
              <a:t>multifly.thrift</a:t>
            </a:r>
            <a:endParaRPr lang="en-US" dirty="0" smtClean="0"/>
          </a:p>
          <a:p>
            <a:r>
              <a:rPr lang="en-US" dirty="0" smtClean="0"/>
              <a:t>Outputs: in ./gen-java</a:t>
            </a:r>
          </a:p>
          <a:p>
            <a:pPr lvl="1"/>
            <a:r>
              <a:rPr lang="en-US" dirty="0" smtClean="0"/>
              <a:t>MulService.java – for client and server</a:t>
            </a:r>
          </a:p>
          <a:p>
            <a:pPr lvl="1"/>
            <a:r>
              <a:rPr lang="en-US" dirty="0" smtClean="0"/>
              <a:t>Numbers.java – </a:t>
            </a:r>
            <a:r>
              <a:rPr lang="en-US" dirty="0" err="1" smtClean="0"/>
              <a:t>struct</a:t>
            </a:r>
            <a:r>
              <a:rPr lang="en-US" dirty="0" smtClean="0"/>
              <a:t> code</a:t>
            </a:r>
          </a:p>
          <a:p>
            <a:r>
              <a:rPr lang="en-US" dirty="0" smtClean="0"/>
              <a:t>&gt; thrift --gen 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  <a:r>
              <a:rPr lang="en-US" dirty="0" err="1" smtClean="0"/>
              <a:t>multifly.thrift</a:t>
            </a:r>
            <a:endParaRPr lang="en-US" dirty="0" smtClean="0"/>
          </a:p>
          <a:p>
            <a:r>
              <a:rPr lang="en-US" dirty="0" smtClean="0"/>
              <a:t>Outputs: in ./gen-</a:t>
            </a:r>
            <a:r>
              <a:rPr lang="en-US" dirty="0" err="1" smtClean="0"/>
              <a:t>cpp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MulService.cpp(h) – for client and server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MulService_server.skeleton.cpp – skeleton codes for server. </a:t>
            </a:r>
          </a:p>
          <a:p>
            <a:pPr lvl="1"/>
            <a:r>
              <a:rPr lang="en-US" dirty="0" smtClean="0"/>
              <a:t>Test_types.cpp and test_constants.cpp – for number</a:t>
            </a:r>
          </a:p>
          <a:p>
            <a:r>
              <a:rPr lang="en-US" dirty="0" smtClean="0"/>
              <a:t>Python, ruby, C# and more languages are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Interface </a:t>
            </a:r>
            <a:r>
              <a:rPr lang="en-US" dirty="0" err="1" smtClean="0"/>
              <a:t>xxxservice.Iface</a:t>
            </a:r>
            <a:r>
              <a:rPr lang="en-US" dirty="0" smtClean="0"/>
              <a:t> should be implemented.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class </a:t>
            </a:r>
            <a:r>
              <a:rPr lang="en-US" dirty="0" err="1"/>
              <a:t>MulHandler</a:t>
            </a:r>
            <a:r>
              <a:rPr lang="en-US" dirty="0"/>
              <a:t> implements </a:t>
            </a:r>
            <a:r>
              <a:rPr lang="en-US" dirty="0" err="1"/>
              <a:t>MulService.Iface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        @Override</a:t>
            </a:r>
          </a:p>
          <a:p>
            <a:pPr marL="0" indent="0">
              <a:buNone/>
            </a:pPr>
            <a:r>
              <a:rPr lang="en-US" dirty="0" smtClean="0"/>
              <a:t>        public </a:t>
            </a:r>
            <a:r>
              <a:rPr lang="en-US" dirty="0" err="1" smtClean="0"/>
              <a:t>boolean</a:t>
            </a:r>
            <a:r>
              <a:rPr lang="en-US" dirty="0" smtClean="0"/>
              <a:t> ping() </a:t>
            </a:r>
            <a:r>
              <a:rPr lang="en-US" dirty="0" smtClean="0"/>
              <a:t>throws </a:t>
            </a:r>
            <a:r>
              <a:rPr lang="en-US" dirty="0" err="1"/>
              <a:t>Texception</a:t>
            </a:r>
            <a:r>
              <a:rPr lang="en-US" dirty="0"/>
              <a:t> {</a:t>
            </a:r>
            <a:r>
              <a:rPr lang="en-US" dirty="0" smtClean="0"/>
              <a:t>return true;}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@</a:t>
            </a:r>
            <a:r>
              <a:rPr lang="en-US" dirty="0"/>
              <a:t>Override</a:t>
            </a:r>
          </a:p>
          <a:p>
            <a:pPr marL="0" indent="0">
              <a:buNone/>
            </a:pPr>
            <a:r>
              <a:rPr lang="en-US" dirty="0" smtClean="0"/>
              <a:t>        public </a:t>
            </a:r>
            <a:r>
              <a:rPr lang="en-US" dirty="0" err="1"/>
              <a:t>int</a:t>
            </a:r>
            <a:r>
              <a:rPr lang="en-US" dirty="0"/>
              <a:t> multiply_1(numbers values) throws </a:t>
            </a:r>
            <a:r>
              <a:rPr lang="en-US" dirty="0" err="1"/>
              <a:t>Texception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 return </a:t>
            </a:r>
            <a:r>
              <a:rPr lang="en-US" dirty="0" err="1" smtClean="0"/>
              <a:t>values.x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values.y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}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@Override</a:t>
            </a:r>
          </a:p>
          <a:p>
            <a:pPr marL="0" indent="0">
              <a:buNone/>
            </a:pPr>
            <a:r>
              <a:rPr lang="en-US" dirty="0"/>
              <a:t>        public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multiply_2(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y) </a:t>
            </a:r>
            <a:r>
              <a:rPr lang="en-US" dirty="0"/>
              <a:t>throws </a:t>
            </a:r>
            <a:r>
              <a:rPr lang="en-US" dirty="0" err="1" smtClean="0"/>
              <a:t>Texception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return </a:t>
            </a:r>
            <a:r>
              <a:rPr lang="en-US" dirty="0"/>
              <a:t>x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smtClean="0"/>
              <a:t>y;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84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626</Words>
  <Application>Microsoft Office PowerPoint</Application>
  <PresentationFormat>On-screen Show (4:3)</PresentationFormat>
  <Paragraphs>127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Thrift (RPC) Tutorial</vt:lpstr>
      <vt:lpstr>What is RPC?</vt:lpstr>
      <vt:lpstr>How RPC works</vt:lpstr>
      <vt:lpstr>RPC Application Development</vt:lpstr>
      <vt:lpstr>Thrift</vt:lpstr>
      <vt:lpstr>Thrift IDL </vt:lpstr>
      <vt:lpstr>Thrift IDL File example</vt:lpstr>
      <vt:lpstr>thrift to produce codes</vt:lpstr>
      <vt:lpstr>Interface implementation</vt:lpstr>
      <vt:lpstr>Sample java Client program</vt:lpstr>
      <vt:lpstr>Sample java Server Program</vt:lpstr>
      <vt:lpstr>Compiling generated files</vt:lpstr>
      <vt:lpstr>Simple performance comparison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 RPC Tutorial</dc:title>
  <dc:creator>Aditya</dc:creator>
  <cp:lastModifiedBy>okwang0921@gmail.com</cp:lastModifiedBy>
  <cp:revision>70</cp:revision>
  <dcterms:created xsi:type="dcterms:W3CDTF">2012-01-26T10:45:49Z</dcterms:created>
  <dcterms:modified xsi:type="dcterms:W3CDTF">2016-01-28T23:02:12Z</dcterms:modified>
</cp:coreProperties>
</file>