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278" r:id="rId3"/>
    <p:sldId id="280" r:id="rId4"/>
    <p:sldId id="298" r:id="rId5"/>
    <p:sldId id="279" r:id="rId6"/>
    <p:sldId id="286" r:id="rId7"/>
    <p:sldId id="281" r:id="rId8"/>
    <p:sldId id="284" r:id="rId9"/>
    <p:sldId id="283" r:id="rId10"/>
    <p:sldId id="285" r:id="rId11"/>
    <p:sldId id="294" r:id="rId12"/>
    <p:sldId id="296" r:id="rId13"/>
    <p:sldId id="295" r:id="rId14"/>
    <p:sldId id="297" r:id="rId15"/>
    <p:sldId id="304" r:id="rId16"/>
    <p:sldId id="305" r:id="rId17"/>
    <p:sldId id="299" r:id="rId18"/>
    <p:sldId id="300" r:id="rId19"/>
    <p:sldId id="302" r:id="rId20"/>
    <p:sldId id="307" r:id="rId21"/>
    <p:sldId id="303" r:id="rId22"/>
    <p:sldId id="301" r:id="rId23"/>
    <p:sldId id="308" r:id="rId24"/>
    <p:sldId id="306" r:id="rId25"/>
    <p:sldId id="257" r:id="rId26"/>
    <p:sldId id="258" r:id="rId27"/>
    <p:sldId id="259" r:id="rId28"/>
    <p:sldId id="260" r:id="rId29"/>
    <p:sldId id="261" r:id="rId30"/>
    <p:sldId id="262" r:id="rId31"/>
    <p:sldId id="263" r:id="rId32"/>
    <p:sldId id="264" r:id="rId33"/>
    <p:sldId id="265" r:id="rId34"/>
    <p:sldId id="266" r:id="rId35"/>
    <p:sldId id="267" r:id="rId36"/>
    <p:sldId id="271" r:id="rId37"/>
    <p:sldId id="268" r:id="rId38"/>
    <p:sldId id="269" r:id="rId39"/>
    <p:sldId id="273" r:id="rId40"/>
    <p:sldId id="270" r:id="rId41"/>
    <p:sldId id="272" r:id="rId42"/>
    <p:sldId id="274" r:id="rId43"/>
    <p:sldId id="275" r:id="rId44"/>
    <p:sldId id="276" r:id="rId45"/>
    <p:sldId id="309" r:id="rId46"/>
    <p:sldId id="277" r:id="rId47"/>
    <p:sldId id="310" r:id="rId48"/>
    <p:sldId id="282" r:id="rId4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4"/>
    <p:restoredTop sz="94801"/>
  </p:normalViewPr>
  <p:slideViewPr>
    <p:cSldViewPr snapToGrid="0" snapToObjects="1">
      <p:cViewPr varScale="1">
        <p:scale>
          <a:sx n="103" d="100"/>
          <a:sy n="103" d="100"/>
        </p:scale>
        <p:origin x="144" y="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B0DC2-089C-6843-A07C-CAF15E5B2B5C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01DDE-5920-3E42-882C-51405F788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6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01DDE-5920-3E42-882C-51405F7886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 wrapper of data and the</a:t>
            </a:r>
            <a:r>
              <a:rPr lang="en-US" baseline="0" dirty="0" smtClean="0"/>
              <a:t> length for the ease of managing data.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01DDE-5920-3E42-882C-51405F7886E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57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01DDE-5920-3E42-882C-51405F7886E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95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www.quora.com</a:t>
            </a:r>
            <a:r>
              <a:rPr lang="en-US" smtClean="0"/>
              <a:t>/How-does-the-Log-Structured-Merge-Tree-work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01DDE-5920-3E42-882C-51405F7886E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9CE-E181-0541-9AB3-39872AE1D7A1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E9CA-C592-8F4A-966B-FCFF740A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1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9CE-E181-0541-9AB3-39872AE1D7A1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E9CA-C592-8F4A-966B-FCFF740A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3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9CE-E181-0541-9AB3-39872AE1D7A1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E9CA-C592-8F4A-966B-FCFF740A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9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9CE-E181-0541-9AB3-39872AE1D7A1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E9CA-C592-8F4A-966B-FCFF740A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3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9CE-E181-0541-9AB3-39872AE1D7A1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E9CA-C592-8F4A-966B-FCFF740A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6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9CE-E181-0541-9AB3-39872AE1D7A1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E9CA-C592-8F4A-966B-FCFF740A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9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9CE-E181-0541-9AB3-39872AE1D7A1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E9CA-C592-8F4A-966B-FCFF740A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2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9CE-E181-0541-9AB3-39872AE1D7A1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E9CA-C592-8F4A-966B-FCFF740A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2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9CE-E181-0541-9AB3-39872AE1D7A1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E9CA-C592-8F4A-966B-FCFF740A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9CE-E181-0541-9AB3-39872AE1D7A1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E9CA-C592-8F4A-966B-FCFF740A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77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99CE-E181-0541-9AB3-39872AE1D7A1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E9CA-C592-8F4A-966B-FCFF740A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0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499CE-E181-0541-9AB3-39872AE1D7A1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1E9CA-C592-8F4A-966B-FCFF740A7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6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google/leveldb" TargetMode="External"/><Relationship Id="rId13" Type="http://schemas.openxmlformats.org/officeDocument/2006/relationships/hyperlink" Target="http://www.cnblogs.com/siegfang/archive/2013/01/12/lsm-tree.html" TargetMode="External"/><Relationship Id="rId3" Type="http://schemas.openxmlformats.org/officeDocument/2006/relationships/hyperlink" Target="http://leveldb.org/" TargetMode="External"/><Relationship Id="rId7" Type="http://schemas.openxmlformats.org/officeDocument/2006/relationships/hyperlink" Target="http://openinx.github.io/ppt/leveldb-lsm-tree.pdf" TargetMode="External"/><Relationship Id="rId12" Type="http://schemas.openxmlformats.org/officeDocument/2006/relationships/hyperlink" Target="http://blog.csdn.net/sparkliang/article/details/856760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ighscalability.com/blog/2011/8/10/leveldb-fast-and-lightweight-keyvalue-database-from-the-auth.html" TargetMode="External"/><Relationship Id="rId11" Type="http://schemas.openxmlformats.org/officeDocument/2006/relationships/hyperlink" Target="https://www.quora.com/How-does-the-Log-Structured-Merge-Tree-work" TargetMode="External"/><Relationship Id="rId5" Type="http://schemas.openxmlformats.org/officeDocument/2006/relationships/hyperlink" Target="https://opensource.googleblog.com/2011/07/leveldb-fast-persistent-key-value-store.html" TargetMode="External"/><Relationship Id="rId10" Type="http://schemas.openxmlformats.org/officeDocument/2006/relationships/hyperlink" Target="http://openinx.github.io/2014/08/11/leveldb-notes/" TargetMode="External"/><Relationship Id="rId4" Type="http://schemas.openxmlformats.org/officeDocument/2006/relationships/hyperlink" Target="https://en.wikipedia.org/wiki/LevelDB" TargetMode="External"/><Relationship Id="rId9" Type="http://schemas.openxmlformats.org/officeDocument/2006/relationships/hyperlink" Target="http://openinx.github.io/2014/08/17/leveldb-compaction/" TargetMode="External"/><Relationship Id="rId14" Type="http://schemas.openxmlformats.org/officeDocument/2006/relationships/hyperlink" Target="http://teampal.ustcsz.edu.cn/svn/nosql/test/tair/%E6%B7%98%E5%AE%9Dleveldb%E7%9A%84%E5%AE%9E%E7%8E%B0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LevelDB</a:t>
            </a:r>
            <a:r>
              <a:rPr lang="en-US" dirty="0" smtClean="0"/>
              <a:t>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Fenggang Wu</a:t>
            </a:r>
          </a:p>
          <a:p>
            <a:r>
              <a:rPr lang="en-US" dirty="0" smtClean="0"/>
              <a:t>Oct. 17</a:t>
            </a:r>
            <a:r>
              <a:rPr lang="en-US" baseline="30000" dirty="0" smtClean="0"/>
              <a:t>th</a:t>
            </a:r>
            <a:r>
              <a:rPr lang="en-US" dirty="0" smtClean="0"/>
              <a:t>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430" y="634604"/>
            <a:ext cx="7185570" cy="444854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349256" cy="857250"/>
          </a:xfrm>
        </p:spPr>
        <p:txBody>
          <a:bodyPr/>
          <a:lstStyle/>
          <a:p>
            <a:r>
              <a:rPr lang="en-US" dirty="0" smtClean="0"/>
              <a:t>Rolling Merge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9" y="656822"/>
            <a:ext cx="8042501" cy="414909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95" y="0"/>
            <a:ext cx="8229600" cy="857250"/>
          </a:xfrm>
        </p:spPr>
        <p:txBody>
          <a:bodyPr/>
          <a:lstStyle/>
          <a:p>
            <a:r>
              <a:rPr lang="en-US" dirty="0" smtClean="0"/>
              <a:t>From LSM-Tree to </a:t>
            </a:r>
            <a:r>
              <a:rPr lang="en-US" dirty="0" err="1" smtClean="0"/>
              <a:t>LevelDB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80159" y="4835723"/>
            <a:ext cx="5363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Lu, L., Pillai, T. S., </a:t>
            </a:r>
            <a:r>
              <a:rPr lang="en-US" sz="1400" dirty="0" err="1"/>
              <a:t>Arpaci-Dusseau</a:t>
            </a:r>
            <a:r>
              <a:rPr lang="en-US" sz="1400" dirty="0"/>
              <a:t>, A. C., &amp; </a:t>
            </a:r>
            <a:r>
              <a:rPr lang="en-US" sz="1400" dirty="0" err="1"/>
              <a:t>Arpaci-Dusseau</a:t>
            </a:r>
            <a:r>
              <a:rPr lang="en-US" sz="1400" dirty="0"/>
              <a:t>, R. H. (2016).</a:t>
            </a:r>
          </a:p>
        </p:txBody>
      </p:sp>
    </p:spTree>
    <p:extLst>
      <p:ext uri="{BB962C8B-B14F-4D97-AF65-F5344CB8AC3E}">
        <p14:creationId xmlns:p14="http://schemas.microsoft.com/office/powerpoint/2010/main" val="204367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LevelDB</a:t>
            </a:r>
            <a:r>
              <a:rPr lang="en-US" dirty="0" smtClean="0"/>
              <a:t> Data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file</a:t>
            </a:r>
          </a:p>
          <a:p>
            <a:r>
              <a:rPr lang="en-US" dirty="0" err="1" smtClean="0"/>
              <a:t>Memtable</a:t>
            </a:r>
            <a:endParaRPr lang="en-US" dirty="0" smtClean="0"/>
          </a:p>
          <a:p>
            <a:r>
              <a:rPr lang="en-US" dirty="0" smtClean="0"/>
              <a:t>Immutable </a:t>
            </a:r>
            <a:r>
              <a:rPr lang="en-US" dirty="0" err="1" smtClean="0"/>
              <a:t>Memtable</a:t>
            </a:r>
            <a:endParaRPr lang="en-US" dirty="0" smtClean="0"/>
          </a:p>
          <a:p>
            <a:r>
              <a:rPr lang="en-US" dirty="0" err="1" smtClean="0"/>
              <a:t>SSTable</a:t>
            </a:r>
            <a:r>
              <a:rPr lang="en-US" dirty="0" smtClean="0"/>
              <a:t> (file)</a:t>
            </a:r>
          </a:p>
          <a:p>
            <a:r>
              <a:rPr lang="en-US" dirty="0" smtClean="0"/>
              <a:t>Manifest file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705" y="1063229"/>
            <a:ext cx="4014178" cy="361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using files instead of tree structure on disk?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Put/delete</a:t>
            </a:r>
          </a:p>
          <a:p>
            <a:r>
              <a:rPr lang="en-US" dirty="0" smtClean="0"/>
              <a:t>Get</a:t>
            </a:r>
          </a:p>
          <a:p>
            <a:r>
              <a:rPr lang="en-US" dirty="0" smtClean="0"/>
              <a:t>Compaction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72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Put/Delete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into </a:t>
            </a:r>
            <a:r>
              <a:rPr lang="en-US" dirty="0" err="1" smtClean="0"/>
              <a:t>memtable</a:t>
            </a:r>
            <a:endParaRPr lang="en-US" dirty="0" smtClean="0"/>
          </a:p>
          <a:p>
            <a:r>
              <a:rPr lang="en-US" dirty="0" smtClean="0"/>
              <a:t>Delete: Insert a delete marker to the </a:t>
            </a:r>
            <a:r>
              <a:rPr lang="en-US" dirty="0" err="1" smtClean="0"/>
              <a:t>memtable</a:t>
            </a:r>
            <a:r>
              <a:rPr lang="en-US" dirty="0" smtClean="0"/>
              <a:t>; annihilates with the value during compaction.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2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Sequence: </a:t>
            </a:r>
            <a:r>
              <a:rPr lang="en-US" dirty="0" err="1" smtClean="0"/>
              <a:t>memtable</a:t>
            </a:r>
            <a:r>
              <a:rPr lang="en-US" dirty="0"/>
              <a:t> =</a:t>
            </a:r>
            <a:r>
              <a:rPr lang="en-US" dirty="0" smtClean="0"/>
              <a:t>&gt; immutable </a:t>
            </a:r>
            <a:r>
              <a:rPr lang="en-US" dirty="0" err="1" smtClean="0"/>
              <a:t>memtable</a:t>
            </a:r>
            <a:r>
              <a:rPr lang="en-US" dirty="0" smtClean="0"/>
              <a:t> =&gt; SSTs(level# low to high)</a:t>
            </a:r>
          </a:p>
          <a:p>
            <a:r>
              <a:rPr lang="en-US" dirty="0" smtClean="0"/>
              <a:t>Using manifest file (which records smallest and largest key), to locate all the overlapping SSTs.</a:t>
            </a:r>
          </a:p>
        </p:txBody>
      </p:sp>
    </p:spTree>
    <p:extLst>
      <p:ext uri="{BB962C8B-B14F-4D97-AF65-F5344CB8AC3E}">
        <p14:creationId xmlns:p14="http://schemas.microsoft.com/office/powerpoint/2010/main" val="33357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LevelDB</a:t>
            </a:r>
            <a:r>
              <a:rPr lang="en-US" dirty="0" smtClean="0"/>
              <a:t> Structural </a:t>
            </a:r>
            <a:r>
              <a:rPr lang="en-US" dirty="0" err="1" smtClean="0"/>
              <a:t>Requiement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level: 0~7 </a:t>
            </a:r>
          </a:p>
          <a:p>
            <a:r>
              <a:rPr lang="en-US" dirty="0" smtClean="0"/>
              <a:t>L0 table size: ~4MB. Number: ideally 4; try to be less than 8; </a:t>
            </a:r>
            <a:r>
              <a:rPr lang="en-US" dirty="0"/>
              <a:t>n</a:t>
            </a:r>
            <a:r>
              <a:rPr lang="en-US" dirty="0" smtClean="0"/>
              <a:t>o greater than 12</a:t>
            </a:r>
          </a:p>
          <a:p>
            <a:r>
              <a:rPr lang="en-US" dirty="0" smtClean="0"/>
              <a:t>L1 </a:t>
            </a:r>
            <a:r>
              <a:rPr lang="en-US" dirty="0"/>
              <a:t>(and </a:t>
            </a:r>
            <a:r>
              <a:rPr lang="en-US" dirty="0" smtClean="0"/>
              <a:t>above) table size: &lt;2MB. Total size &lt; 10^</a:t>
            </a:r>
            <a:r>
              <a:rPr lang="en-US" i="1" dirty="0" smtClean="0"/>
              <a:t>i</a:t>
            </a:r>
            <a:r>
              <a:rPr lang="en-US" dirty="0" smtClean="0"/>
              <a:t> MB  (</a:t>
            </a:r>
            <a:r>
              <a:rPr lang="en-US" i="1" dirty="0" err="1" smtClean="0"/>
              <a:t>i</a:t>
            </a:r>
            <a:r>
              <a:rPr lang="en-US" dirty="0" smtClean="0"/>
              <a:t>=level).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867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Maintain </a:t>
            </a:r>
            <a:r>
              <a:rPr lang="en-US" dirty="0" err="1" smtClean="0"/>
              <a:t>levelDB</a:t>
            </a:r>
            <a:r>
              <a:rPr lang="en-US" dirty="0" smtClean="0"/>
              <a:t> structure “in shape”</a:t>
            </a:r>
          </a:p>
          <a:p>
            <a:r>
              <a:rPr lang="en-US" dirty="0" smtClean="0"/>
              <a:t>Minor Compaction</a:t>
            </a:r>
          </a:p>
          <a:p>
            <a:r>
              <a:rPr lang="en-US" dirty="0" smtClean="0"/>
              <a:t>Major Compaction</a:t>
            </a:r>
          </a:p>
        </p:txBody>
      </p:sp>
    </p:spTree>
    <p:extLst>
      <p:ext uri="{BB962C8B-B14F-4D97-AF65-F5344CB8AC3E}">
        <p14:creationId xmlns:p14="http://schemas.microsoft.com/office/powerpoint/2010/main" val="181261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Compaction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sz="3200" dirty="0" smtClean="0"/>
              <a:t>Dump </a:t>
            </a:r>
            <a:r>
              <a:rPr lang="en-US" sz="3200" dirty="0"/>
              <a:t>immutable into SST </a:t>
            </a:r>
            <a:r>
              <a:rPr lang="en-US" sz="3200" dirty="0" smtClean="0"/>
              <a:t>file</a:t>
            </a:r>
          </a:p>
          <a:p>
            <a:r>
              <a:rPr lang="en-US" dirty="0" smtClean="0"/>
              <a:t>Push as further down as possible if</a:t>
            </a:r>
          </a:p>
          <a:p>
            <a:pPr lvl="1"/>
            <a:r>
              <a:rPr lang="en-US" dirty="0" smtClean="0"/>
              <a:t>No overlap with current level</a:t>
            </a:r>
          </a:p>
          <a:p>
            <a:pPr lvl="1"/>
            <a:r>
              <a:rPr lang="en-US" dirty="0" smtClean="0"/>
              <a:t>Overlapping with no more than 10 SSTs in the next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5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253" y="633664"/>
            <a:ext cx="2300656" cy="3116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Using </a:t>
            </a:r>
            <a:r>
              <a:rPr lang="en-US" dirty="0" err="1" smtClean="0"/>
              <a:t>LevelDB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53" y="1268663"/>
            <a:ext cx="3151329" cy="2116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566" y="2959100"/>
            <a:ext cx="3454400" cy="218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07" y="3384884"/>
            <a:ext cx="3522774" cy="133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7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Minor Compaction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all of the below satisfy:</a:t>
            </a:r>
          </a:p>
          <a:p>
            <a:pPr lvl="1"/>
            <a:r>
              <a:rPr lang="en-US" dirty="0" err="1" smtClean="0"/>
              <a:t>memtable</a:t>
            </a:r>
            <a:r>
              <a:rPr lang="en-US" dirty="0" smtClean="0"/>
              <a:t> exceeds 4MB when put/delete</a:t>
            </a:r>
          </a:p>
          <a:p>
            <a:pPr lvl="1"/>
            <a:r>
              <a:rPr lang="en-US" dirty="0" smtClean="0"/>
              <a:t>immutable = NULL</a:t>
            </a:r>
          </a:p>
          <a:p>
            <a:r>
              <a:rPr lang="en-US" dirty="0" smtClean="0"/>
              <a:t>Block write thread, move </a:t>
            </a:r>
            <a:r>
              <a:rPr lang="en-US" dirty="0" err="1" smtClean="0"/>
              <a:t>memtable</a:t>
            </a:r>
            <a:r>
              <a:rPr lang="en-US" dirty="0" smtClean="0"/>
              <a:t> to immutable, create new </a:t>
            </a:r>
            <a:r>
              <a:rPr lang="en-US" dirty="0" err="1" smtClean="0"/>
              <a:t>memtable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Background flushing for immutable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59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Compaction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Pick </a:t>
            </a:r>
            <a:r>
              <a:rPr lang="en-US" dirty="0"/>
              <a:t>one SST (level </a:t>
            </a:r>
            <a:r>
              <a:rPr lang="en-US" dirty="0" err="1"/>
              <a:t>i</a:t>
            </a:r>
            <a:r>
              <a:rPr lang="en-US" dirty="0"/>
              <a:t>) using an </a:t>
            </a:r>
            <a:r>
              <a:rPr lang="en-US" dirty="0" err="1" smtClean="0"/>
              <a:t>PickCompaction</a:t>
            </a:r>
            <a:r>
              <a:rPr lang="en-US" dirty="0" smtClean="0"/>
              <a:t> function</a:t>
            </a:r>
            <a:r>
              <a:rPr lang="en-US" dirty="0"/>
              <a:t>.</a:t>
            </a:r>
          </a:p>
          <a:p>
            <a:r>
              <a:rPr lang="en-US" dirty="0" smtClean="0"/>
              <a:t>Merge </a:t>
            </a:r>
            <a:r>
              <a:rPr lang="en-US" dirty="0"/>
              <a:t>it with all the overlapping SSTs (level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/>
              <a:t>i+1) and write them into level i+1 </a:t>
            </a:r>
            <a:endParaRPr lang="en-US" dirty="0" smtClean="0"/>
          </a:p>
          <a:p>
            <a:r>
              <a:rPr lang="en-US" dirty="0" smtClean="0"/>
              <a:t>File boundary: 1) size &lt;=2MB and 2) overlapping with no more than 10 SST in the next level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85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5086350" cy="857250"/>
          </a:xfrm>
        </p:spPr>
        <p:txBody>
          <a:bodyPr/>
          <a:lstStyle/>
          <a:p>
            <a:r>
              <a:rPr lang="en-US" dirty="0" smtClean="0"/>
              <a:t>Evaluating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983256" cy="3394472"/>
          </a:xfrm>
        </p:spPr>
        <p:txBody>
          <a:bodyPr/>
          <a:lstStyle/>
          <a:p>
            <a:r>
              <a:rPr lang="en-US" dirty="0" err="1" smtClean="0"/>
              <a:t>size_compaction</a:t>
            </a:r>
            <a:endParaRPr lang="en-US" dirty="0" smtClean="0"/>
          </a:p>
          <a:p>
            <a:pPr lvl="1"/>
            <a:r>
              <a:rPr lang="en-US" dirty="0" smtClean="0"/>
              <a:t>Find more imbalanced level</a:t>
            </a:r>
          </a:p>
          <a:p>
            <a:pPr lvl="1"/>
            <a:r>
              <a:rPr lang="en-US" dirty="0" smtClean="0"/>
              <a:t>Find the next SST to be compacted</a:t>
            </a:r>
          </a:p>
          <a:p>
            <a:r>
              <a:rPr lang="en-US" dirty="0" err="1" smtClean="0"/>
              <a:t>seek_compaction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456" y="0"/>
            <a:ext cx="37035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Major Compaction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hen any of below satisfies</a:t>
            </a:r>
          </a:p>
          <a:p>
            <a:pPr lvl="1"/>
            <a:r>
              <a:rPr lang="en-US" dirty="0" smtClean="0"/>
              <a:t>Invoke </a:t>
            </a:r>
            <a:r>
              <a:rPr lang="en-US" dirty="0" err="1" smtClean="0"/>
              <a:t>CompactRange</a:t>
            </a:r>
            <a:r>
              <a:rPr lang="en-US" dirty="0" smtClean="0"/>
              <a:t>() manually</a:t>
            </a:r>
          </a:p>
          <a:p>
            <a:pPr lvl="1"/>
            <a:r>
              <a:rPr lang="en-US" dirty="0" err="1" smtClean="0"/>
              <a:t>allowed_seek</a:t>
            </a:r>
            <a:r>
              <a:rPr lang="en-US" dirty="0" smtClean="0"/>
              <a:t> used up when calling Get()</a:t>
            </a:r>
          </a:p>
          <a:p>
            <a:pPr lvl="1"/>
            <a:r>
              <a:rPr lang="en-US" dirty="0" smtClean="0"/>
              <a:t>L0 SST exceeds 8</a:t>
            </a:r>
          </a:p>
          <a:p>
            <a:pPr lvl="1"/>
            <a:r>
              <a:rPr lang="en-US" dirty="0" smtClean="0"/>
              <a:t>Li (</a:t>
            </a:r>
            <a:r>
              <a:rPr lang="en-US" dirty="0" err="1" smtClean="0"/>
              <a:t>i</a:t>
            </a:r>
            <a:r>
              <a:rPr lang="en-US" dirty="0" smtClean="0"/>
              <a:t>&gt;0) SST space exceeds 10^i 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Implementation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code structure</a:t>
            </a:r>
            <a:endParaRPr lang="en-US" dirty="0"/>
          </a:p>
        </p:txBody>
      </p:sp>
      <p:pic>
        <p:nvPicPr>
          <p:cNvPr id="4" name="Picture 3" descr="Screen Shot 2016-03-22 at 00.29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76" y="1128934"/>
            <a:ext cx="6508041" cy="358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0"/>
            <a:ext cx="8623509" cy="3672529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doc</a:t>
            </a:r>
            <a:r>
              <a:rPr lang="en-US" b="1" dirty="0"/>
              <a:t>/ </a:t>
            </a:r>
            <a:r>
              <a:rPr lang="en-US" dirty="0" smtClean="0"/>
              <a:t>documentation. Define log and </a:t>
            </a:r>
            <a:r>
              <a:rPr lang="en-US" dirty="0" err="1" smtClean="0"/>
              <a:t>sstable</a:t>
            </a:r>
            <a:r>
              <a:rPr lang="en-US" dirty="0" smtClean="0"/>
              <a:t> format</a:t>
            </a:r>
          </a:p>
          <a:p>
            <a:r>
              <a:rPr lang="en-US" b="1" dirty="0" smtClean="0"/>
              <a:t>include</a:t>
            </a:r>
            <a:r>
              <a:rPr lang="en-US" b="1" dirty="0"/>
              <a:t>/</a:t>
            </a:r>
            <a:r>
              <a:rPr lang="en-US" b="1" dirty="0" err="1"/>
              <a:t>leveldb</a:t>
            </a:r>
            <a:r>
              <a:rPr lang="en-US" b="1" dirty="0"/>
              <a:t>/ </a:t>
            </a:r>
            <a:r>
              <a:rPr lang="en-US" dirty="0" smtClean="0"/>
              <a:t>header file for users, including basic interfaces, etc.</a:t>
            </a:r>
          </a:p>
          <a:p>
            <a:r>
              <a:rPr lang="en-US" b="1" dirty="0" err="1" smtClean="0"/>
              <a:t>db</a:t>
            </a:r>
            <a:r>
              <a:rPr lang="en-US" b="1" dirty="0"/>
              <a:t>/</a:t>
            </a:r>
            <a:r>
              <a:rPr lang="en-US" dirty="0"/>
              <a:t> </a:t>
            </a:r>
            <a:r>
              <a:rPr lang="en-US" dirty="0" smtClean="0"/>
              <a:t>main key value store logic implementation. including interface implementation </a:t>
            </a:r>
            <a:r>
              <a:rPr lang="en-US" dirty="0" smtClean="0">
                <a:effectLst/>
              </a:rPr>
              <a:t>(</a:t>
            </a:r>
            <a:r>
              <a:rPr lang="en-US" dirty="0" err="1" smtClean="0">
                <a:effectLst/>
              </a:rPr>
              <a:t>db_impl</a:t>
            </a:r>
            <a:r>
              <a:rPr lang="en-US" dirty="0" smtClean="0">
                <a:effectLst/>
              </a:rPr>
              <a:t>/</a:t>
            </a:r>
            <a:r>
              <a:rPr lang="en-US" dirty="0" err="1" smtClean="0">
                <a:effectLst/>
              </a:rPr>
              <a:t>db_iter</a:t>
            </a:r>
            <a:r>
              <a:rPr lang="en-US" dirty="0" smtClean="0"/>
              <a:t>), internal </a:t>
            </a:r>
            <a:r>
              <a:rPr lang="en-US" dirty="0" err="1" smtClean="0"/>
              <a:t>struct</a:t>
            </a:r>
            <a:r>
              <a:rPr lang="en-US" dirty="0" smtClean="0"/>
              <a:t> definition </a:t>
            </a:r>
            <a:r>
              <a:rPr lang="en-US" dirty="0" smtClean="0">
                <a:effectLst/>
              </a:rPr>
              <a:t>(</a:t>
            </a:r>
            <a:r>
              <a:rPr lang="en-US" dirty="0" err="1" smtClean="0">
                <a:effectLst/>
              </a:rPr>
              <a:t>dbformat</a:t>
            </a:r>
            <a:r>
              <a:rPr lang="en-US" dirty="0" smtClean="0">
                <a:effectLst/>
              </a:rPr>
              <a:t>/</a:t>
            </a:r>
            <a:r>
              <a:rPr lang="en-US" dirty="0" err="1" smtClean="0">
                <a:effectLst/>
              </a:rPr>
              <a:t>memtable</a:t>
            </a:r>
            <a:r>
              <a:rPr lang="en-US" dirty="0" smtClean="0">
                <a:effectLst/>
              </a:rPr>
              <a:t>/</a:t>
            </a:r>
            <a:r>
              <a:rPr lang="en-US" dirty="0" err="1" smtClean="0">
                <a:effectLst/>
              </a:rPr>
              <a:t>skiplist</a:t>
            </a:r>
            <a:r>
              <a:rPr lang="en-US" dirty="0" smtClean="0">
                <a:effectLst/>
              </a:rPr>
              <a:t>/</a:t>
            </a:r>
            <a:r>
              <a:rPr lang="en-US" dirty="0" err="1" smtClean="0">
                <a:effectLst/>
              </a:rPr>
              <a:t>write_batch</a:t>
            </a:r>
            <a:r>
              <a:rPr lang="en-US" dirty="0" smtClean="0">
                <a:effectLst/>
              </a:rPr>
              <a:t>), </a:t>
            </a:r>
            <a:r>
              <a:rPr lang="en-US" dirty="0" err="1" smtClean="0">
                <a:effectLst/>
              </a:rPr>
              <a:t>db</a:t>
            </a:r>
            <a:r>
              <a:rPr lang="en-US" dirty="0" smtClean="0">
                <a:effectLst/>
              </a:rPr>
              <a:t> status and operations (</a:t>
            </a:r>
            <a:r>
              <a:rPr lang="en-US" dirty="0" err="1" smtClean="0">
                <a:effectLst/>
              </a:rPr>
              <a:t>version_set</a:t>
            </a:r>
            <a:r>
              <a:rPr lang="en-US" dirty="0" smtClean="0">
                <a:effectLst/>
              </a:rPr>
              <a:t>/</a:t>
            </a:r>
            <a:r>
              <a:rPr lang="en-US" dirty="0" err="1" smtClean="0">
                <a:effectLst/>
              </a:rPr>
              <a:t>version_edit</a:t>
            </a:r>
            <a:r>
              <a:rPr lang="en-US" dirty="0" smtClean="0">
                <a:effectLst/>
              </a:rPr>
              <a:t>), log formattin</a:t>
            </a:r>
            <a:r>
              <a:rPr lang="en-US" dirty="0" smtClean="0"/>
              <a:t>g </a:t>
            </a:r>
            <a:r>
              <a:rPr lang="en-US" dirty="0" smtClean="0">
                <a:effectLst/>
              </a:rPr>
              <a:t>(log/</a:t>
            </a:r>
            <a:r>
              <a:rPr lang="en-US" dirty="0" err="1" smtClean="0">
                <a:effectLst/>
              </a:rPr>
              <a:t>log_reader</a:t>
            </a:r>
            <a:r>
              <a:rPr lang="en-US" dirty="0" smtClean="0">
                <a:effectLst/>
              </a:rPr>
              <a:t>/</a:t>
            </a:r>
            <a:r>
              <a:rPr lang="en-US" dirty="0" err="1" smtClean="0">
                <a:effectLst/>
              </a:rPr>
              <a:t>log_writer</a:t>
            </a:r>
            <a:r>
              <a:rPr lang="en-US" dirty="0" smtClean="0">
                <a:effectLst/>
              </a:rPr>
              <a:t>), file operations (filename), </a:t>
            </a:r>
            <a:r>
              <a:rPr lang="en-US" dirty="0" err="1" smtClean="0">
                <a:effectLst/>
              </a:rPr>
              <a:t>sstable</a:t>
            </a:r>
            <a:r>
              <a:rPr lang="en-US" dirty="0" smtClean="0">
                <a:effectLst/>
              </a:rPr>
              <a:t> related files (builder/</a:t>
            </a:r>
            <a:r>
              <a:rPr lang="en-US" dirty="0" err="1" smtClean="0">
                <a:effectLst/>
              </a:rPr>
              <a:t>table_cache</a:t>
            </a:r>
            <a:r>
              <a:rPr lang="en-US" dirty="0" smtClean="0">
                <a:effectLst/>
              </a:rPr>
              <a:t>).</a:t>
            </a:r>
            <a:endParaRPr lang="en-US" dirty="0" smtClean="0"/>
          </a:p>
          <a:p>
            <a:r>
              <a:rPr lang="en-US" b="1" dirty="0" smtClean="0"/>
              <a:t>table</a:t>
            </a:r>
            <a:r>
              <a:rPr lang="en-US" b="1" dirty="0"/>
              <a:t>/</a:t>
            </a:r>
            <a:r>
              <a:rPr lang="en-US" dirty="0"/>
              <a:t> </a:t>
            </a:r>
            <a:r>
              <a:rPr lang="en-US" dirty="0" err="1" smtClean="0"/>
              <a:t>sstable</a:t>
            </a:r>
            <a:r>
              <a:rPr lang="en-US" dirty="0" smtClean="0"/>
              <a:t> data structure and operations, including format, block operations </a:t>
            </a:r>
            <a:r>
              <a:rPr lang="en-US" dirty="0" smtClean="0">
                <a:effectLst/>
              </a:rPr>
              <a:t>(block/</a:t>
            </a:r>
            <a:r>
              <a:rPr lang="en-US" dirty="0" err="1" smtClean="0">
                <a:effectLst/>
              </a:rPr>
              <a:t>block_builder</a:t>
            </a:r>
            <a:r>
              <a:rPr lang="en-US" dirty="0" smtClean="0">
                <a:effectLst/>
              </a:rPr>
              <a:t>), iterator(</a:t>
            </a:r>
            <a:r>
              <a:rPr lang="en-US" dirty="0" err="1" smtClean="0">
                <a:effectLst/>
              </a:rPr>
              <a:t>two_level_iterator</a:t>
            </a:r>
            <a:r>
              <a:rPr lang="en-US" dirty="0" smtClean="0">
                <a:effectLst/>
              </a:rPr>
              <a:t>/ merger), optimizing wrapper (</a:t>
            </a:r>
            <a:r>
              <a:rPr lang="en-US" dirty="0" err="1" smtClean="0"/>
              <a:t>iterator_wrapper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b="1" dirty="0" smtClean="0"/>
              <a:t>port</a:t>
            </a:r>
            <a:r>
              <a:rPr lang="en-US" b="1" dirty="0"/>
              <a:t>/</a:t>
            </a:r>
            <a:r>
              <a:rPr lang="en-US" dirty="0"/>
              <a:t> </a:t>
            </a:r>
            <a:r>
              <a:rPr lang="en-US" dirty="0" smtClean="0"/>
              <a:t>portable implantation for lock, signal, atomic operations, compression. (</a:t>
            </a:r>
            <a:r>
              <a:rPr lang="en-US" dirty="0" err="1" smtClean="0"/>
              <a:t>posix</a:t>
            </a:r>
            <a:r>
              <a:rPr lang="en-US" dirty="0" smtClean="0"/>
              <a:t> and android)</a:t>
            </a:r>
          </a:p>
          <a:p>
            <a:r>
              <a:rPr lang="en-US" b="1" dirty="0" err="1" smtClean="0"/>
              <a:t>util</a:t>
            </a:r>
            <a:r>
              <a:rPr lang="en-US" b="1" dirty="0"/>
              <a:t>/</a:t>
            </a:r>
            <a:r>
              <a:rPr lang="en-US" dirty="0"/>
              <a:t> </a:t>
            </a:r>
            <a:r>
              <a:rPr lang="en-US" dirty="0" smtClean="0"/>
              <a:t>utility. memory management for </a:t>
            </a:r>
            <a:r>
              <a:rPr lang="en-US" dirty="0" err="1" smtClean="0"/>
              <a:t>memtable</a:t>
            </a:r>
            <a:r>
              <a:rPr lang="en-US" dirty="0" smtClean="0"/>
              <a:t>; LRU cache; comparator, general functions (</a:t>
            </a:r>
            <a:r>
              <a:rPr lang="en-US" dirty="0" smtClean="0">
                <a:effectLst/>
              </a:rPr>
              <a:t>coding/crc32c/hash/random/</a:t>
            </a:r>
            <a:r>
              <a:rPr lang="en-US" dirty="0" err="1" smtClean="0">
                <a:effectLst/>
              </a:rPr>
              <a:t>MutexLock</a:t>
            </a:r>
            <a:r>
              <a:rPr lang="en-US" dirty="0" smtClean="0">
                <a:effectLst/>
              </a:rPr>
              <a:t>/logging</a:t>
            </a:r>
            <a:r>
              <a:rPr lang="en-US" dirty="0" smtClean="0"/>
              <a:t>),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28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1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Slice (include/</a:t>
            </a:r>
            <a:r>
              <a:rPr lang="en-US" dirty="0" err="1"/>
              <a:t>leveldb</a:t>
            </a:r>
            <a:r>
              <a:rPr lang="en-US" dirty="0"/>
              <a:t>/</a:t>
            </a:r>
            <a:r>
              <a:rPr lang="en-US" dirty="0" err="1"/>
              <a:t>slice.h</a:t>
            </a:r>
            <a:r>
              <a:rPr lang="en-US" dirty="0"/>
              <a:t>) </a:t>
            </a:r>
          </a:p>
        </p:txBody>
      </p:sp>
      <p:pic>
        <p:nvPicPr>
          <p:cNvPr id="6" name="Picture 5" descr="Screen Shot 2016-03-22 at 00.47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254151"/>
            <a:ext cx="46355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7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Option </a:t>
            </a:r>
            <a:r>
              <a:rPr lang="en-US" dirty="0" smtClean="0">
                <a:effectLst/>
              </a:rPr>
              <a:t>(</a:t>
            </a:r>
            <a:r>
              <a:rPr lang="en-US" dirty="0"/>
              <a:t>include/</a:t>
            </a:r>
            <a:r>
              <a:rPr lang="en-US" dirty="0" err="1"/>
              <a:t>leveldb</a:t>
            </a:r>
            <a:r>
              <a:rPr lang="en-US" dirty="0"/>
              <a:t>/</a:t>
            </a:r>
            <a:r>
              <a:rPr lang="en-US" dirty="0" err="1"/>
              <a:t>option.h</a:t>
            </a:r>
            <a:r>
              <a:rPr lang="en-US" dirty="0" smtClean="0">
                <a:effectLst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struct</a:t>
            </a:r>
            <a:r>
              <a:rPr lang="en-US" dirty="0" smtClean="0"/>
              <a:t> options: Configuration when </a:t>
            </a:r>
            <a:r>
              <a:rPr lang="en-US" dirty="0" err="1" smtClean="0"/>
              <a:t>db</a:t>
            </a:r>
            <a:r>
              <a:rPr lang="en-US" dirty="0" smtClean="0"/>
              <a:t> is started. </a:t>
            </a:r>
          </a:p>
          <a:p>
            <a:pPr lvl="1"/>
            <a:r>
              <a:rPr lang="en-US" dirty="0" smtClean="0"/>
              <a:t>write buffer size (</a:t>
            </a:r>
            <a:r>
              <a:rPr lang="en-US" dirty="0" err="1" smtClean="0"/>
              <a:t>memtable</a:t>
            </a:r>
            <a:r>
              <a:rPr lang="en-US" dirty="0" smtClean="0"/>
              <a:t> size)</a:t>
            </a:r>
          </a:p>
          <a:p>
            <a:pPr lvl="1"/>
            <a:r>
              <a:rPr lang="en-US" dirty="0" smtClean="0"/>
              <a:t>log size</a:t>
            </a:r>
          </a:p>
          <a:p>
            <a:pPr lvl="1"/>
            <a:r>
              <a:rPr lang="en-US" dirty="0" smtClean="0"/>
              <a:t>max open file number</a:t>
            </a:r>
          </a:p>
          <a:p>
            <a:r>
              <a:rPr lang="en-US" dirty="0" smtClean="0"/>
              <a:t>Also there are </a:t>
            </a:r>
            <a:r>
              <a:rPr lang="en-US" dirty="0" err="1" smtClean="0">
                <a:effectLst/>
              </a:rPr>
              <a:t>ReadOption</a:t>
            </a:r>
            <a:r>
              <a:rPr lang="en-US" dirty="0" smtClean="0">
                <a:effectLst/>
              </a:rPr>
              <a:t>/</a:t>
            </a:r>
            <a:r>
              <a:rPr lang="en-US" dirty="0" err="1" smtClean="0">
                <a:effectLst/>
              </a:rPr>
              <a:t>WriteOption</a:t>
            </a:r>
            <a:r>
              <a:rPr lang="en-US" dirty="0" smtClean="0">
                <a:effectLst/>
              </a:rPr>
              <a:t> for put/get/delete.</a:t>
            </a:r>
          </a:p>
          <a:p>
            <a:pPr lvl="1"/>
            <a:r>
              <a:rPr lang="en-US" dirty="0" smtClean="0"/>
              <a:t>sync,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1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LevelDB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LevelDB</a:t>
            </a:r>
            <a:r>
              <a:rPr lang="en-US" dirty="0" smtClean="0"/>
              <a:t> </a:t>
            </a:r>
            <a:r>
              <a:rPr lang="en-US" dirty="0"/>
              <a:t>is an open source on-disk key-value store written by Google fellows Jeffrey Dean and Sanjay </a:t>
            </a:r>
            <a:r>
              <a:rPr lang="en-US" dirty="0" err="1" smtClean="0"/>
              <a:t>Ghemawat</a:t>
            </a:r>
            <a:r>
              <a:rPr lang="en-US" dirty="0" smtClean="0"/>
              <a:t>.” </a:t>
            </a:r>
            <a:r>
              <a:rPr lang="mr-IN" dirty="0" smtClean="0"/>
              <a:t>–</a:t>
            </a:r>
            <a:r>
              <a:rPr lang="en-US" dirty="0" smtClean="0"/>
              <a:t> Wikipedia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LevelDB</a:t>
            </a:r>
            <a:r>
              <a:rPr lang="en-US" dirty="0" smtClean="0"/>
              <a:t> </a:t>
            </a:r>
            <a:r>
              <a:rPr lang="en-US" dirty="0"/>
              <a:t>is a light-weight, single-purpose library for persistence with bindings to many platforms</a:t>
            </a:r>
            <a:r>
              <a:rPr lang="en-US" dirty="0" smtClean="0"/>
              <a:t>.”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leveldb.org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other “knobs”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max level number</a:t>
            </a:r>
          </a:p>
          <a:p>
            <a:r>
              <a:rPr lang="en-US" dirty="0" smtClean="0">
                <a:effectLst/>
              </a:rPr>
              <a:t>kL0_CompactionTrigger</a:t>
            </a:r>
            <a:r>
              <a:rPr lang="en-US" dirty="0" smtClean="0"/>
              <a:t>: L0 table compaction trigger</a:t>
            </a:r>
          </a:p>
          <a:p>
            <a:r>
              <a:rPr lang="en-US" dirty="0" smtClean="0">
                <a:effectLst/>
              </a:rPr>
              <a:t>kL0_SlowdownWritesTrigger</a:t>
            </a:r>
          </a:p>
          <a:p>
            <a:r>
              <a:rPr lang="en-US" dirty="0" smtClean="0">
                <a:effectLst/>
              </a:rPr>
              <a:t>kL0_StopWritesTrigger</a:t>
            </a:r>
            <a:endParaRPr lang="en-US" dirty="0"/>
          </a:p>
          <a:p>
            <a:r>
              <a:rPr lang="en-US" dirty="0" err="1" smtClean="0"/>
              <a:t>kTargetFileSize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effectLst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0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ValueType</a:t>
            </a:r>
            <a:r>
              <a:rPr lang="en-US" dirty="0"/>
              <a:t> (</a:t>
            </a:r>
            <a:r>
              <a:rPr lang="en-US" dirty="0" err="1"/>
              <a:t>db</a:t>
            </a:r>
            <a:r>
              <a:rPr lang="en-US" dirty="0"/>
              <a:t>/</a:t>
            </a:r>
            <a:r>
              <a:rPr lang="en-US" dirty="0" err="1"/>
              <a:t>dbformat.h</a:t>
            </a:r>
            <a:r>
              <a:rPr lang="en-US" dirty="0"/>
              <a:t>) </a:t>
            </a:r>
          </a:p>
        </p:txBody>
      </p:sp>
      <p:pic>
        <p:nvPicPr>
          <p:cNvPr id="4" name="Picture 3" descr="Screen Shot 2016-03-22 at 01.05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92" y="1458117"/>
            <a:ext cx="54991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5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SequnceNumber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db</a:t>
            </a:r>
            <a:r>
              <a:rPr lang="en-US" dirty="0"/>
              <a:t>/</a:t>
            </a:r>
            <a:r>
              <a:rPr lang="en-US" dirty="0" err="1"/>
              <a:t>dbformat.h</a:t>
            </a:r>
            <a:r>
              <a:rPr lang="en-US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put/delete operation has a sequence number (64bits global variable)</a:t>
            </a:r>
          </a:p>
          <a:p>
            <a:r>
              <a:rPr lang="en-US" dirty="0" smtClean="0"/>
              <a:t>compaction, snapshot depends on the sequence number.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61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userkey</a:t>
            </a:r>
            <a:r>
              <a:rPr lang="en-US" dirty="0" smtClean="0"/>
              <a:t>: passed from user, in Slice format</a:t>
            </a:r>
          </a:p>
          <a:p>
            <a:r>
              <a:rPr lang="en-US" dirty="0" err="1" smtClean="0"/>
              <a:t>InternalParsedKey</a:t>
            </a:r>
            <a:r>
              <a:rPr lang="en-US" dirty="0" smtClean="0"/>
              <a:t>: </a:t>
            </a:r>
            <a:r>
              <a:rPr lang="en-US" dirty="0" err="1" smtClean="0"/>
              <a:t>userkey</a:t>
            </a:r>
            <a:r>
              <a:rPr lang="en-US" dirty="0" smtClean="0"/>
              <a:t> + </a:t>
            </a:r>
            <a:r>
              <a:rPr lang="en-US" dirty="0" err="1" smtClean="0"/>
              <a:t>seqNum</a:t>
            </a:r>
            <a:r>
              <a:rPr lang="en-US" dirty="0" smtClean="0"/>
              <a:t> + </a:t>
            </a:r>
            <a:r>
              <a:rPr lang="en-US" dirty="0" err="1" smtClean="0"/>
              <a:t>valuetype</a:t>
            </a:r>
            <a:endParaRPr lang="en-US" dirty="0" smtClean="0"/>
          </a:p>
          <a:p>
            <a:r>
              <a:rPr lang="en-US" dirty="0" err="1" smtClean="0"/>
              <a:t>InternalKey</a:t>
            </a:r>
            <a:r>
              <a:rPr lang="en-US" dirty="0" smtClean="0"/>
              <a:t>: string representation of </a:t>
            </a:r>
            <a:r>
              <a:rPr lang="en-US" dirty="0" err="1" smtClean="0"/>
              <a:t>InternalParsedKey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439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WriteBatch</a:t>
            </a:r>
            <a:r>
              <a:rPr lang="en-US" dirty="0"/>
              <a:t> (</a:t>
            </a:r>
            <a:r>
              <a:rPr lang="en-US" dirty="0" err="1"/>
              <a:t>db</a:t>
            </a:r>
            <a:r>
              <a:rPr lang="en-US" dirty="0"/>
              <a:t>/</a:t>
            </a:r>
            <a:r>
              <a:rPr lang="en-US" dirty="0" err="1"/>
              <a:t>write_batch.cc</a:t>
            </a:r>
            <a:r>
              <a:rPr lang="en-US" dirty="0"/>
              <a:t>) </a:t>
            </a:r>
          </a:p>
        </p:txBody>
      </p:sp>
      <p:pic>
        <p:nvPicPr>
          <p:cNvPr id="5" name="Picture 4" descr="Screen Shot 2016-03-22 at 01.27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9" y="1367550"/>
            <a:ext cx="7533709" cy="807754"/>
          </a:xfrm>
          <a:prstGeom prst="rect">
            <a:avLst/>
          </a:prstGeom>
        </p:spPr>
      </p:pic>
      <p:pic>
        <p:nvPicPr>
          <p:cNvPr id="6" name="Picture 5" descr="Screen Shot 2016-03-22 at 01.27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1133"/>
            <a:ext cx="9144000" cy="69241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76084" y="2130262"/>
            <a:ext cx="4260714" cy="1012460"/>
          </a:xfrm>
          <a:prstGeom prst="line">
            <a:avLst/>
          </a:prstGeom>
          <a:ln w="635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559998" y="2130262"/>
            <a:ext cx="3371113" cy="1012460"/>
          </a:xfrm>
          <a:prstGeom prst="line">
            <a:avLst/>
          </a:prstGeom>
          <a:ln w="635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8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05979"/>
            <a:ext cx="8972802" cy="85725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Memtable</a:t>
            </a:r>
            <a:r>
              <a:rPr lang="en-US" dirty="0"/>
              <a:t>(</a:t>
            </a:r>
            <a:r>
              <a:rPr lang="en-US" dirty="0" err="1"/>
              <a:t>db</a:t>
            </a:r>
            <a:r>
              <a:rPr lang="en-US" dirty="0"/>
              <a:t>/</a:t>
            </a:r>
            <a:r>
              <a:rPr lang="en-US" dirty="0" err="1"/>
              <a:t>memtable.ccdb</a:t>
            </a:r>
            <a:r>
              <a:rPr lang="en-US" dirty="0"/>
              <a:t>/</a:t>
            </a:r>
            <a:r>
              <a:rPr lang="en-US" dirty="0" err="1"/>
              <a:t>skiplist.h</a:t>
            </a:r>
            <a:r>
              <a:rPr lang="en-US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8880823" cy="3394472"/>
          </a:xfrm>
        </p:spPr>
        <p:txBody>
          <a:bodyPr/>
          <a:lstStyle/>
          <a:p>
            <a:r>
              <a:rPr lang="en-US" dirty="0" smtClean="0"/>
              <a:t>write buffer of the keys (size: </a:t>
            </a:r>
            <a:r>
              <a:rPr lang="en-US" dirty="0" err="1" smtClean="0">
                <a:effectLst/>
              </a:rPr>
              <a:t>write_buffer_size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format: </a:t>
            </a:r>
            <a:r>
              <a:rPr lang="en-US" dirty="0" err="1" smtClean="0"/>
              <a:t>skip_list</a:t>
            </a:r>
            <a:endParaRPr lang="en-US" dirty="0" smtClean="0"/>
          </a:p>
          <a:p>
            <a:r>
              <a:rPr lang="en-US" dirty="0" smtClean="0"/>
              <a:t>Once size read threshold, it turns into </a:t>
            </a:r>
            <a:r>
              <a:rPr lang="en-US" dirty="0" err="1" smtClean="0"/>
              <a:t>imutable</a:t>
            </a:r>
            <a:r>
              <a:rPr lang="en-US" dirty="0" smtClean="0"/>
              <a:t> </a:t>
            </a:r>
            <a:r>
              <a:rPr lang="en-US" dirty="0" err="1" smtClean="0"/>
              <a:t>memtable</a:t>
            </a:r>
            <a:r>
              <a:rPr lang="en-US" dirty="0" smtClean="0"/>
              <a:t>, and a new buffer is create for write.</a:t>
            </a:r>
          </a:p>
          <a:p>
            <a:r>
              <a:rPr lang="en-US" dirty="0"/>
              <a:t>B</a:t>
            </a:r>
            <a:r>
              <a:rPr lang="en-US" dirty="0" smtClean="0"/>
              <a:t>ackground compaction will dump immutable table to </a:t>
            </a:r>
            <a:r>
              <a:rPr lang="en-US" dirty="0" err="1" smtClean="0"/>
              <a:t>sstable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Skip list</a:t>
            </a:r>
            <a:endParaRPr lang="en-US" dirty="0"/>
          </a:p>
        </p:txBody>
      </p:sp>
      <p:pic>
        <p:nvPicPr>
          <p:cNvPr id="4" name="Picture 3" descr="Screen Shot 2016-03-22 at 01.41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8838"/>
            <a:ext cx="9144000" cy="249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Sstable</a:t>
            </a:r>
            <a:r>
              <a:rPr lang="en-US" dirty="0"/>
              <a:t>(table/</a:t>
            </a:r>
            <a:r>
              <a:rPr lang="en-US" dirty="0" err="1"/>
              <a:t>table.cc</a:t>
            </a:r>
            <a:r>
              <a:rPr lang="en-US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Persistent data store (Key and value).</a:t>
            </a:r>
          </a:p>
          <a:p>
            <a:r>
              <a:rPr lang="en-US" dirty="0" smtClean="0"/>
              <a:t>index in the end of the file</a:t>
            </a:r>
          </a:p>
          <a:p>
            <a:r>
              <a:rPr lang="en-US" dirty="0" smtClean="0"/>
              <a:t>max file size: </a:t>
            </a:r>
            <a:r>
              <a:rPr lang="en-US" dirty="0" err="1" smtClean="0">
                <a:effectLst/>
              </a:rPr>
              <a:t>kTargetFileSize</a:t>
            </a:r>
            <a:r>
              <a:rPr lang="en-US" dirty="0" smtClean="0">
                <a:effectLst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3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FileMetaData</a:t>
            </a:r>
            <a:r>
              <a:rPr lang="en-US" dirty="0"/>
              <a:t> (</a:t>
            </a:r>
            <a:r>
              <a:rPr lang="en-US" dirty="0" err="1"/>
              <a:t>db</a:t>
            </a:r>
            <a:r>
              <a:rPr lang="en-US" dirty="0"/>
              <a:t>/</a:t>
            </a:r>
            <a:r>
              <a:rPr lang="en-US" dirty="0" err="1"/>
              <a:t>version_edit.h</a:t>
            </a:r>
            <a:r>
              <a:rPr lang="en-US" dirty="0"/>
              <a:t>) </a:t>
            </a:r>
          </a:p>
        </p:txBody>
      </p:sp>
      <p:pic>
        <p:nvPicPr>
          <p:cNvPr id="4" name="Picture 3" descr="Screen Shot 2016-03-22 at 01.36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02" y="1214227"/>
            <a:ext cx="4402707" cy="994520"/>
          </a:xfrm>
          <a:prstGeom prst="rect">
            <a:avLst/>
          </a:prstGeom>
        </p:spPr>
      </p:pic>
      <p:pic>
        <p:nvPicPr>
          <p:cNvPr id="5" name="Picture 4" descr="Screen Shot 2016-03-22 at 01.36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74" y="2100150"/>
            <a:ext cx="5054135" cy="30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4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Sstable</a:t>
            </a:r>
            <a:r>
              <a:rPr lang="en-US" dirty="0" smtClean="0"/>
              <a:t> format</a:t>
            </a:r>
            <a:endParaRPr lang="en-US" dirty="0"/>
          </a:p>
        </p:txBody>
      </p:sp>
      <p:pic>
        <p:nvPicPr>
          <p:cNvPr id="4" name="Picture 3" descr="Screen Shot 2016-03-22 at 01.43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71" y="1531007"/>
            <a:ext cx="1859628" cy="2623112"/>
          </a:xfrm>
          <a:prstGeom prst="rect">
            <a:avLst/>
          </a:prstGeom>
        </p:spPr>
      </p:pic>
      <p:pic>
        <p:nvPicPr>
          <p:cNvPr id="5" name="Picture 4" descr="Screen Shot 2016-03-22 at 01.43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61" y="4148156"/>
            <a:ext cx="7209992" cy="34041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650276" y="3818459"/>
            <a:ext cx="506328" cy="372253"/>
          </a:xfrm>
          <a:prstGeom prst="line">
            <a:avLst/>
          </a:prstGeom>
          <a:ln w="3175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47664" y="4072230"/>
            <a:ext cx="506328" cy="372253"/>
          </a:xfrm>
          <a:prstGeom prst="line">
            <a:avLst/>
          </a:prstGeom>
          <a:ln w="3175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/>
          <p:nvPr/>
        </p:nvCxnSpPr>
        <p:spPr>
          <a:xfrm rot="10800000">
            <a:off x="1650276" y="3775772"/>
            <a:ext cx="3644292" cy="414943"/>
          </a:xfrm>
          <a:prstGeom prst="bentConnector3">
            <a:avLst>
              <a:gd name="adj1" fmla="val -18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0800000">
            <a:off x="1645053" y="3477788"/>
            <a:ext cx="1734057" cy="712925"/>
          </a:xfrm>
          <a:prstGeom prst="bentConnector3">
            <a:avLst>
              <a:gd name="adj1" fmla="val 15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ight Brace 19"/>
          <p:cNvSpPr/>
          <p:nvPr/>
        </p:nvSpPr>
        <p:spPr>
          <a:xfrm>
            <a:off x="1663496" y="1621832"/>
            <a:ext cx="172907" cy="94805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>
            <a:off x="1663496" y="2569888"/>
            <a:ext cx="172907" cy="77513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897699" y="174125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352472" y="259128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34" name="Freeform 33"/>
          <p:cNvSpPr/>
          <p:nvPr/>
        </p:nvSpPr>
        <p:spPr>
          <a:xfrm>
            <a:off x="1635919" y="2128838"/>
            <a:ext cx="1311603" cy="1550193"/>
          </a:xfrm>
          <a:custGeom>
            <a:avLst/>
            <a:gdLst>
              <a:gd name="connsiteX0" fmla="*/ 0 w 1311603"/>
              <a:gd name="connsiteY0" fmla="*/ 1550193 h 1550193"/>
              <a:gd name="connsiteX1" fmla="*/ 1200150 w 1311603"/>
              <a:gd name="connsiteY1" fmla="*/ 1035843 h 1550193"/>
              <a:gd name="connsiteX2" fmla="*/ 1164431 w 1311603"/>
              <a:gd name="connsiteY2" fmla="*/ 292893 h 1550193"/>
              <a:gd name="connsiteX3" fmla="*/ 364331 w 1311603"/>
              <a:gd name="connsiteY3" fmla="*/ 0 h 155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1603" h="1550193">
                <a:moveTo>
                  <a:pt x="0" y="1550193"/>
                </a:moveTo>
                <a:cubicBezTo>
                  <a:pt x="503039" y="1397793"/>
                  <a:pt x="1006078" y="1245393"/>
                  <a:pt x="1200150" y="1035843"/>
                </a:cubicBezTo>
                <a:cubicBezTo>
                  <a:pt x="1394222" y="826293"/>
                  <a:pt x="1303734" y="465533"/>
                  <a:pt x="1164431" y="292893"/>
                </a:cubicBezTo>
                <a:cubicBezTo>
                  <a:pt x="1025128" y="120253"/>
                  <a:pt x="497681" y="47625"/>
                  <a:pt x="364331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664494" y="2993231"/>
            <a:ext cx="762896" cy="428625"/>
          </a:xfrm>
          <a:custGeom>
            <a:avLst/>
            <a:gdLst>
              <a:gd name="connsiteX0" fmla="*/ 0 w 762896"/>
              <a:gd name="connsiteY0" fmla="*/ 428625 h 428625"/>
              <a:gd name="connsiteX1" fmla="*/ 664369 w 762896"/>
              <a:gd name="connsiteY1" fmla="*/ 357188 h 428625"/>
              <a:gd name="connsiteX2" fmla="*/ 721519 w 762896"/>
              <a:gd name="connsiteY2" fmla="*/ 157163 h 428625"/>
              <a:gd name="connsiteX3" fmla="*/ 292894 w 762896"/>
              <a:gd name="connsiteY3" fmla="*/ 0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896" h="428625">
                <a:moveTo>
                  <a:pt x="0" y="428625"/>
                </a:moveTo>
                <a:cubicBezTo>
                  <a:pt x="272058" y="415528"/>
                  <a:pt x="544116" y="402432"/>
                  <a:pt x="664369" y="357188"/>
                </a:cubicBezTo>
                <a:cubicBezTo>
                  <a:pt x="784622" y="311944"/>
                  <a:pt x="783431" y="216694"/>
                  <a:pt x="721519" y="157163"/>
                </a:cubicBezTo>
                <a:cubicBezTo>
                  <a:pt x="659607" y="97632"/>
                  <a:pt x="292894" y="0"/>
                  <a:pt x="292894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Get, Put, Delete, Iterator (Range Query).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30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990" y="885449"/>
            <a:ext cx="8229600" cy="3394472"/>
          </a:xfrm>
        </p:spPr>
        <p:txBody>
          <a:bodyPr/>
          <a:lstStyle/>
          <a:p>
            <a:r>
              <a:rPr lang="en-US" dirty="0"/>
              <a:t>block(table/</a:t>
            </a:r>
            <a:r>
              <a:rPr lang="en-US" dirty="0" err="1"/>
              <a:t>block.cc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err="1"/>
              <a:t>BlockHandle</a:t>
            </a:r>
            <a:r>
              <a:rPr lang="en-US" dirty="0"/>
              <a:t>(table/</a:t>
            </a:r>
            <a:r>
              <a:rPr lang="en-US" dirty="0" err="1"/>
              <a:t>format.h</a:t>
            </a:r>
            <a:r>
              <a:rPr lang="en-US" dirty="0"/>
              <a:t>)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6-03-22 at 01.42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6756"/>
            <a:ext cx="9051808" cy="673782"/>
          </a:xfrm>
          <a:prstGeom prst="rect">
            <a:avLst/>
          </a:prstGeom>
        </p:spPr>
      </p:pic>
      <p:pic>
        <p:nvPicPr>
          <p:cNvPr id="5" name="Picture 4" descr="Screen Shot 2016-03-22 at 01.43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519" y="2232393"/>
            <a:ext cx="4099256" cy="510316"/>
          </a:xfrm>
          <a:prstGeom prst="rect">
            <a:avLst/>
          </a:prstGeom>
        </p:spPr>
      </p:pic>
      <p:pic>
        <p:nvPicPr>
          <p:cNvPr id="7" name="Picture 6" descr="Screen Shot 2016-03-22 at 01.42.4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1845"/>
            <a:ext cx="9144000" cy="69448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240900" y="2668242"/>
            <a:ext cx="2603040" cy="237455"/>
          </a:xfrm>
          <a:prstGeom prst="line">
            <a:avLst/>
          </a:prstGeom>
          <a:ln w="9525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977713" y="2668242"/>
            <a:ext cx="79005" cy="225529"/>
          </a:xfrm>
          <a:prstGeom prst="line">
            <a:avLst/>
          </a:prstGeom>
          <a:ln w="9525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3005" y="3526869"/>
            <a:ext cx="929652" cy="323739"/>
          </a:xfrm>
          <a:prstGeom prst="line">
            <a:avLst/>
          </a:prstGeom>
          <a:ln w="9525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83811" y="3520906"/>
            <a:ext cx="6964092" cy="323739"/>
          </a:xfrm>
          <a:prstGeom prst="line">
            <a:avLst/>
          </a:prstGeom>
          <a:ln w="9525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28453" y="1907173"/>
            <a:ext cx="142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compressed?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0573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effectLst/>
              </a:rPr>
              <a:t>one compaction background process is in charge of dumpin</a:t>
            </a:r>
            <a:r>
              <a:rPr lang="en-US" dirty="0" smtClean="0"/>
              <a:t>g </a:t>
            </a:r>
            <a:r>
              <a:rPr lang="en-US" dirty="0" err="1" smtClean="0"/>
              <a:t>memtable</a:t>
            </a:r>
            <a:r>
              <a:rPr lang="en-US" dirty="0" smtClean="0"/>
              <a:t> into </a:t>
            </a:r>
            <a:r>
              <a:rPr lang="en-US" dirty="0" err="1" smtClean="0"/>
              <a:t>sstable</a:t>
            </a:r>
            <a:r>
              <a:rPr lang="en-US" dirty="0" smtClean="0"/>
              <a:t>, and balance </a:t>
            </a:r>
            <a:r>
              <a:rPr lang="en-US" dirty="0" err="1" smtClean="0"/>
              <a:t>sstable</a:t>
            </a:r>
            <a:r>
              <a:rPr lang="en-US" dirty="0" smtClean="0"/>
              <a:t> in all levels.</a:t>
            </a:r>
          </a:p>
          <a:p>
            <a:r>
              <a:rPr lang="en-US" dirty="0" err="1" smtClean="0"/>
              <a:t>memtable</a:t>
            </a:r>
            <a:r>
              <a:rPr lang="en-US" dirty="0" smtClean="0"/>
              <a:t> dumping has priority. </a:t>
            </a:r>
          </a:p>
          <a:p>
            <a:pPr lvl="1"/>
            <a:r>
              <a:rPr lang="en-US" dirty="0" smtClean="0"/>
              <a:t>L0 table has the size of the write buffer. L0 table does not merge keys</a:t>
            </a:r>
          </a:p>
          <a:p>
            <a:r>
              <a:rPr lang="en-US" dirty="0" smtClean="0">
                <a:effectLst/>
              </a:rPr>
              <a:t>According to design policy, selecting one table from level n and n+1 to merge (merge the same key, deletion), result in many </a:t>
            </a:r>
            <a:r>
              <a:rPr lang="en-US" dirty="0" err="1" smtClean="0">
                <a:effectLst/>
              </a:rPr>
              <a:t>sstables</a:t>
            </a:r>
            <a:r>
              <a:rPr lang="en-US" dirty="0" smtClean="0">
                <a:effectLst/>
              </a:rPr>
              <a:t> in level n+1.</a:t>
            </a:r>
          </a:p>
          <a:p>
            <a:r>
              <a:rPr lang="en-US" dirty="0" smtClean="0"/>
              <a:t>L1 and up, </a:t>
            </a:r>
            <a:r>
              <a:rPr lang="en-US" dirty="0" err="1" smtClean="0"/>
              <a:t>sstable</a:t>
            </a:r>
            <a:r>
              <a:rPr lang="en-US" dirty="0" smtClean="0"/>
              <a:t> is non-overlapped, better for read operation</a:t>
            </a:r>
            <a:endParaRPr lang="en-US" dirty="0" smtClean="0">
              <a:effectLst/>
            </a:endParaRPr>
          </a:p>
          <a:p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9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Compaction in 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>
                <a:effectLst/>
              </a:rPr>
              <a:t>leveldb</a:t>
            </a:r>
            <a:r>
              <a:rPr lang="en-US" dirty="0" smtClean="0">
                <a:effectLst/>
              </a:rPr>
              <a:t> has only one compaction background task.</a:t>
            </a:r>
          </a:p>
          <a:p>
            <a:r>
              <a:rPr lang="en-US" dirty="0" smtClean="0"/>
              <a:t>After </a:t>
            </a:r>
            <a:r>
              <a:rPr lang="en-US" dirty="0" smtClean="0">
                <a:effectLst/>
              </a:rPr>
              <a:t>main thread trigger compaction: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effectLst/>
              </a:rPr>
              <a:t>    1)  if compaction is running or </a:t>
            </a:r>
            <a:r>
              <a:rPr lang="en-US" dirty="0" err="1" smtClean="0">
                <a:effectLst/>
              </a:rPr>
              <a:t>db</a:t>
            </a:r>
            <a:r>
              <a:rPr lang="en-US" dirty="0" smtClean="0">
                <a:effectLst/>
              </a:rPr>
              <a:t> is exiting, return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    2)  examin</a:t>
            </a:r>
            <a:r>
              <a:rPr lang="en-US" dirty="0" smtClean="0"/>
              <a:t>e current </a:t>
            </a:r>
            <a:r>
              <a:rPr lang="en-US" dirty="0" err="1" smtClean="0"/>
              <a:t>db</a:t>
            </a:r>
            <a:r>
              <a:rPr lang="en-US" dirty="0" smtClean="0"/>
              <a:t> status to determine the need of compaction. If so trigger background compaction task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    3)  </a:t>
            </a:r>
            <a:r>
              <a:rPr lang="en-US" dirty="0" smtClean="0"/>
              <a:t>carry out compact logic</a:t>
            </a:r>
            <a:r>
              <a:rPr lang="en-US" dirty="0" smtClean="0">
                <a:effectLst/>
              </a:rPr>
              <a:t> (</a:t>
            </a:r>
            <a:r>
              <a:rPr lang="en-US" dirty="0" err="1" smtClean="0">
                <a:effectLst/>
              </a:rPr>
              <a:t>DBImpl</a:t>
            </a:r>
            <a:r>
              <a:rPr lang="en-US" dirty="0" smtClean="0">
                <a:effectLst/>
              </a:rPr>
              <a:t>::</a:t>
            </a:r>
            <a:r>
              <a:rPr lang="en-US" dirty="0" err="1" smtClean="0">
                <a:effectLst/>
              </a:rPr>
              <a:t>BackgroundCompaction</a:t>
            </a:r>
            <a:r>
              <a:rPr lang="en-US" dirty="0" smtClean="0">
                <a:effectLst/>
              </a:rPr>
              <a:t>()), trigger compaction again on completion.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94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5979"/>
            <a:ext cx="8504203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W</a:t>
            </a:r>
            <a:r>
              <a:rPr lang="en-US" dirty="0" smtClean="0"/>
              <a:t>hen main thread trigger compaction?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db</a:t>
            </a:r>
            <a:r>
              <a:rPr lang="en-US" dirty="0" smtClean="0"/>
              <a:t> starts and after recovery is done</a:t>
            </a:r>
          </a:p>
          <a:p>
            <a:r>
              <a:rPr lang="en-US" dirty="0" smtClean="0"/>
              <a:t>call compaction function directly</a:t>
            </a:r>
          </a:p>
          <a:p>
            <a:r>
              <a:rPr lang="en-US" dirty="0" err="1" smtClean="0"/>
              <a:t>memtable</a:t>
            </a:r>
            <a:r>
              <a:rPr lang="en-US" dirty="0" smtClean="0"/>
              <a:t> reach to size limit, turn into immutable </a:t>
            </a:r>
            <a:r>
              <a:rPr lang="en-US" dirty="0" err="1" smtClean="0"/>
              <a:t>memtable</a:t>
            </a:r>
            <a:r>
              <a:rPr lang="en-US" dirty="0" smtClean="0"/>
              <a:t> and trigger</a:t>
            </a:r>
          </a:p>
          <a:p>
            <a:r>
              <a:rPr lang="en-US" dirty="0" err="1" smtClean="0"/>
              <a:t>allowed_seeks</a:t>
            </a:r>
            <a:r>
              <a:rPr lang="en-US" dirty="0" smtClean="0"/>
              <a:t> is used up for a file.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5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Compaction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immutable </a:t>
            </a:r>
            <a:r>
              <a:rPr lang="en-US" dirty="0" err="1" smtClean="0"/>
              <a:t>memtable</a:t>
            </a:r>
            <a:r>
              <a:rPr lang="en-US" dirty="0" smtClean="0"/>
              <a:t> exists, dump it to disk, and return after done.</a:t>
            </a:r>
          </a:p>
          <a:p>
            <a:r>
              <a:rPr lang="en-US" dirty="0" err="1" smtClean="0">
                <a:effectLst/>
              </a:rPr>
              <a:t>VersionSet</a:t>
            </a:r>
            <a:r>
              <a:rPr lang="en-US" dirty="0" smtClean="0">
                <a:effectLst/>
              </a:rPr>
              <a:t>::</a:t>
            </a:r>
            <a:r>
              <a:rPr lang="en-US" dirty="0" err="1" smtClean="0">
                <a:effectLst/>
              </a:rPr>
              <a:t>PickCompaction</a:t>
            </a:r>
            <a:r>
              <a:rPr lang="en-US" dirty="0" smtClean="0">
                <a:effectLst/>
              </a:rPr>
              <a:t>()</a:t>
            </a:r>
          </a:p>
          <a:p>
            <a:r>
              <a:rPr lang="en-US" dirty="0" err="1" smtClean="0">
                <a:effectLst/>
              </a:rPr>
              <a:t>DBImpl</a:t>
            </a:r>
            <a:r>
              <a:rPr lang="en-US" dirty="0" smtClean="0">
                <a:effectLst/>
              </a:rPr>
              <a:t>::</a:t>
            </a:r>
            <a:r>
              <a:rPr lang="en-US" dirty="0" err="1" smtClean="0">
                <a:effectLst/>
              </a:rPr>
              <a:t>DoCompactionWork</a:t>
            </a:r>
            <a:r>
              <a:rPr lang="en-US" dirty="0" smtClean="0">
                <a:effectLst/>
              </a:rPr>
              <a:t>() </a:t>
            </a:r>
          </a:p>
          <a:p>
            <a:r>
              <a:rPr lang="en-US" dirty="0" err="1" smtClean="0">
                <a:effectLst/>
              </a:rPr>
              <a:t>DBImpl</a:t>
            </a:r>
            <a:r>
              <a:rPr lang="en-US" dirty="0" smtClean="0">
                <a:effectLst/>
              </a:rPr>
              <a:t>::</a:t>
            </a:r>
            <a:r>
              <a:rPr lang="en-US" dirty="0" err="1" smtClean="0">
                <a:effectLst/>
              </a:rPr>
              <a:t>CleanupCompaction</a:t>
            </a:r>
            <a:r>
              <a:rPr lang="en-US" dirty="0" smtClean="0">
                <a:effectLst/>
              </a:rPr>
              <a:t>()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28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Compaction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1. </a:t>
            </a:r>
            <a:r>
              <a:rPr lang="en-US" sz="2000" dirty="0" err="1" smtClean="0">
                <a:latin typeface="Courier New" charset="0"/>
                <a:ea typeface="Courier New" charset="0"/>
                <a:cs typeface="Courier New" charset="0"/>
              </a:rPr>
              <a:t>sstable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=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MemtableDumpToSSTable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immtable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); </a:t>
            </a:r>
            <a:endParaRPr lang="en-US" sz="2000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2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.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=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PickLevelForMemTableOutput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sstable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); </a:t>
            </a:r>
            <a:endParaRPr lang="en-US" sz="2000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3. place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SSTable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to level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; </a:t>
            </a:r>
            <a:endParaRPr lang="en-US" sz="2000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4. 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edit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=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getVersionEdit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(); </a:t>
            </a:r>
            <a:endParaRPr lang="en-US" sz="2000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5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. </a:t>
            </a:r>
            <a:r>
              <a:rPr lang="en-US" sz="2000" dirty="0" err="1">
                <a:latin typeface="Courier New" charset="0"/>
                <a:ea typeface="Courier New" charset="0"/>
                <a:cs typeface="Courier New" charset="0"/>
              </a:rPr>
              <a:t>updateVersionSet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16090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effectLst/>
              </a:rPr>
              <a:t>VersionSet</a:t>
            </a:r>
            <a:r>
              <a:rPr lang="en-US" dirty="0" smtClean="0">
                <a:effectLst/>
              </a:rPr>
              <a:t>::</a:t>
            </a:r>
            <a:r>
              <a:rPr lang="en-US" dirty="0" err="1" smtClean="0">
                <a:effectLst/>
              </a:rPr>
              <a:t>PickCompaction</a:t>
            </a:r>
            <a:r>
              <a:rPr lang="en-US" dirty="0" smtClean="0">
                <a:effectLst/>
              </a:rPr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level (the one exceeds the file count limit most), choose the file with the </a:t>
            </a:r>
            <a:r>
              <a:rPr lang="en-US" dirty="0" err="1" smtClean="0"/>
              <a:t>start_key</a:t>
            </a:r>
            <a:r>
              <a:rPr lang="en-US" dirty="0" smtClean="0"/>
              <a:t> larger than the compaction pointer</a:t>
            </a:r>
          </a:p>
          <a:p>
            <a:r>
              <a:rPr lang="en-US" dirty="0" smtClean="0"/>
              <a:t>if all level balanced, choose the file that exceed the seek time limit.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Compaction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c,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:=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PickCompaction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(); </a:t>
            </a:r>
            <a:r>
              <a:rPr lang="en-US" sz="1600" i="1" dirty="0">
                <a:latin typeface="Courier New" charset="0"/>
                <a:ea typeface="Courier New" charset="0"/>
                <a:cs typeface="Courier New" charset="0"/>
              </a:rPr>
              <a:t>// </a:t>
            </a:r>
            <a:r>
              <a:rPr lang="en-US" sz="1600" i="1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i="1" dirty="0">
                <a:latin typeface="Courier New" charset="0"/>
                <a:ea typeface="Courier New" charset="0"/>
                <a:cs typeface="Courier New" charset="0"/>
              </a:rPr>
              <a:t> is level </a:t>
            </a:r>
            <a:endParaRPr lang="en-US" sz="1600" i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( up(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).size() 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==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1 AND down(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).size() 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==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0) { </a:t>
            </a:r>
            <a:r>
              <a:rPr lang="en-US" sz="1600" i="1" dirty="0">
                <a:latin typeface="Courier New" charset="0"/>
                <a:ea typeface="Courier New" charset="0"/>
                <a:cs typeface="Courier New" charset="0"/>
              </a:rPr>
              <a:t>// down(</a:t>
            </a:r>
            <a:r>
              <a:rPr lang="en-US" sz="1600" i="1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i="1" dirty="0">
                <a:latin typeface="Courier New" charset="0"/>
                <a:ea typeface="Courier New" charset="0"/>
                <a:cs typeface="Courier New" charset="0"/>
              </a:rPr>
              <a:t>) is empty set. </a:t>
            </a:r>
            <a:endParaRPr lang="en-US" sz="1600" i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600" dirty="0" err="1" smtClean="0">
                <a:latin typeface="Courier New" charset="0"/>
                <a:ea typeface="Courier New" charset="0"/>
                <a:cs typeface="Courier New" charset="0"/>
              </a:rPr>
              <a:t>overlapBytes</a:t>
            </a:r>
            <a:r>
              <a:rPr lang="en-US" sz="16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:=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calculateOverlapBytes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(up(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), Level[i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+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2]); </a:t>
            </a:r>
            <a:endParaRPr lang="en-US" sz="1600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(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overlapBytes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&lt;=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20M ){ </a:t>
            </a:r>
            <a:endParaRPr lang="en-US" sz="1600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600" dirty="0" smtClean="0">
                <a:latin typeface="Courier New" charset="0"/>
                <a:ea typeface="Courier New" charset="0"/>
                <a:cs typeface="Courier New" charset="0"/>
              </a:rPr>
              <a:t>Just 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place up(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) to (i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+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1) level. 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; } </a:t>
            </a:r>
            <a:endParaRPr lang="en-US" sz="1600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600" dirty="0" smtClean="0">
                <a:latin typeface="Courier New" charset="0"/>
                <a:ea typeface="Courier New" charset="0"/>
                <a:cs typeface="Courier New" charset="0"/>
              </a:rPr>
              <a:t>}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DoCompactionWork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; </a:t>
            </a:r>
            <a:endParaRPr lang="en-US" sz="1600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600" dirty="0" smtClean="0">
                <a:latin typeface="Courier New" charset="0"/>
                <a:ea typeface="Courier New" charset="0"/>
                <a:cs typeface="Courier New" charset="0"/>
              </a:rPr>
              <a:t>edit 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=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updateEdit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();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updateVersionSet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(edit);</a:t>
            </a:r>
          </a:p>
        </p:txBody>
      </p:sp>
    </p:spTree>
    <p:extLst>
      <p:ext uri="{BB962C8B-B14F-4D97-AF65-F5344CB8AC3E}">
        <p14:creationId xmlns:p14="http://schemas.microsoft.com/office/powerpoint/2010/main" val="9677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leveldb.org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en.wikipedia.org/wiki/LevelDB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opensource.googleblog.com/2011/07/leveldb-fast-persistent-key-value-store.html</a:t>
            </a:r>
            <a:endParaRPr lang="en-US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highscalability.com/blog/2011/8/10/leveldb-fast-and-lightweight-keyvalue-database-from-the-auth.html</a:t>
            </a:r>
            <a:endParaRPr lang="en-US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openinx.github.io/ppt/leveldb-lsm-tree.pdf</a:t>
            </a:r>
            <a:endParaRPr lang="en-US" dirty="0" smtClean="0"/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github.com/google/leveldb</a:t>
            </a:r>
            <a:endParaRPr lang="en-US" dirty="0" smtClean="0"/>
          </a:p>
          <a:p>
            <a:r>
              <a:rPr lang="en-US" dirty="0">
                <a:hlinkClick r:id="rId9"/>
              </a:rPr>
              <a:t>http://openinx.github.io/2014/08/17/leveldb-compaction</a:t>
            </a:r>
            <a:r>
              <a:rPr lang="en-US" dirty="0" smtClean="0">
                <a:hlinkClick r:id="rId9"/>
              </a:rPr>
              <a:t>/</a:t>
            </a:r>
            <a:endParaRPr lang="en-US" dirty="0" smtClean="0"/>
          </a:p>
          <a:p>
            <a:r>
              <a:rPr lang="en-US" dirty="0">
                <a:hlinkClick r:id="rId10"/>
              </a:rPr>
              <a:t>http://openinx.github.io/2014/08/11/leveldb-notes</a:t>
            </a:r>
            <a:r>
              <a:rPr lang="en-US" dirty="0" smtClean="0">
                <a:hlinkClick r:id="rId10"/>
              </a:rPr>
              <a:t>/</a:t>
            </a:r>
            <a:endParaRPr lang="en-US" dirty="0" smtClean="0"/>
          </a:p>
          <a:p>
            <a:r>
              <a:rPr lang="en-US" dirty="0">
                <a:hlinkClick r:id="rId11"/>
              </a:rPr>
              <a:t>https://</a:t>
            </a:r>
            <a:r>
              <a:rPr lang="en-US" dirty="0" smtClean="0">
                <a:hlinkClick r:id="rId11"/>
              </a:rPr>
              <a:t>www.quora.com/How-does-the-Log-Structured-Merge-Tree-work</a:t>
            </a:r>
            <a:endParaRPr lang="en-US" dirty="0" smtClean="0"/>
          </a:p>
          <a:p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blog.csdn.net/sparkliang/article/details/8567602</a:t>
            </a:r>
            <a:endParaRPr lang="en-US" dirty="0" smtClean="0"/>
          </a:p>
          <a:p>
            <a:r>
              <a:rPr lang="en-US" dirty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www.cnblogs.com/siegfang/archive/2013/01/12/lsm-tree.html</a:t>
            </a:r>
            <a:endParaRPr lang="en-US" dirty="0" smtClean="0"/>
          </a:p>
          <a:p>
            <a:r>
              <a:rPr lang="en-US" dirty="0">
                <a:hlinkClick r:id="rId14"/>
              </a:rPr>
              <a:t>http://teampal.ustcsz.edu.cn/svn/nosql/test/tair</a:t>
            </a:r>
            <a:r>
              <a:rPr lang="en-US">
                <a:hlinkClick r:id="rId14"/>
              </a:rPr>
              <a:t>/%</a:t>
            </a:r>
            <a:r>
              <a:rPr lang="en-US" smtClean="0">
                <a:hlinkClick r:id="rId14"/>
              </a:rPr>
              <a:t>E6%B7%98%E5%AE%9Dleveldb%E7%9A%84%E5%AE%9E%E7%8E%B0.PDF</a:t>
            </a:r>
            <a:endParaRPr lang="en-US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91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From LSM Tree to </a:t>
            </a:r>
            <a:r>
              <a:rPr lang="en-US" dirty="0" err="1" smtClean="0"/>
              <a:t>LevelDB</a:t>
            </a:r>
            <a:endParaRPr lang="en-US" dirty="0" smtClean="0"/>
          </a:p>
          <a:p>
            <a:r>
              <a:rPr lang="en-US" dirty="0" smtClean="0"/>
              <a:t>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6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Key-Value Data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Hash table, </a:t>
            </a:r>
            <a:r>
              <a:rPr lang="en-US" dirty="0" smtClean="0"/>
              <a:t>Binary Tree, B</a:t>
            </a:r>
            <a:r>
              <a:rPr lang="en-US" baseline="30000" dirty="0" smtClean="0"/>
              <a:t>+</a:t>
            </a:r>
            <a:r>
              <a:rPr lang="en-US" dirty="0" smtClean="0"/>
              <a:t>-Tree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67966" y="4793249"/>
            <a:ext cx="3769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*Dennis </a:t>
            </a:r>
            <a:r>
              <a:rPr lang="en-US" sz="1400" dirty="0"/>
              <a:t>G. Severance and Guy M. Lohman. 1976.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6264" y="3120030"/>
            <a:ext cx="65832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"when writes are slow, defer them and do them in batches” </a:t>
            </a:r>
            <a:r>
              <a:rPr lang="en-US" sz="3200" dirty="0" smtClean="0"/>
              <a:t>*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53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5263"/>
            <a:ext cx="8229600" cy="857250"/>
          </a:xfrm>
        </p:spPr>
        <p:txBody>
          <a:bodyPr/>
          <a:lstStyle/>
          <a:p>
            <a:r>
              <a:rPr lang="en-US" dirty="0" smtClean="0"/>
              <a:t>Log-structured Merge (LSM)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33777" y="4749071"/>
            <a:ext cx="3969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O’Neil, P., Cheng, E., </a:t>
            </a:r>
            <a:r>
              <a:rPr lang="en-US" sz="1400" dirty="0" err="1"/>
              <a:t>Gawlick</a:t>
            </a:r>
            <a:r>
              <a:rPr lang="en-US" sz="1400" dirty="0"/>
              <a:t>, D., &amp; O’Neil, E. (1996).</a:t>
            </a:r>
          </a:p>
        </p:txBody>
      </p:sp>
    </p:spTree>
    <p:extLst>
      <p:ext uri="{BB962C8B-B14F-4D97-AF65-F5344CB8AC3E}">
        <p14:creationId xmlns:p14="http://schemas.microsoft.com/office/powerpoint/2010/main" val="47813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Component LSM-Tree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15197"/>
            <a:ext cx="8229600" cy="2763981"/>
          </a:xfrm>
        </p:spPr>
      </p:pic>
    </p:spTree>
    <p:extLst>
      <p:ext uri="{BB962C8B-B14F-4D97-AF65-F5344CB8AC3E}">
        <p14:creationId xmlns:p14="http://schemas.microsoft.com/office/powerpoint/2010/main" val="18102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K+1 Components LSM-Tree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5621"/>
            <a:ext cx="8229600" cy="3043132"/>
          </a:xfrm>
        </p:spPr>
      </p:pic>
    </p:spTree>
    <p:extLst>
      <p:ext uri="{BB962C8B-B14F-4D97-AF65-F5344CB8AC3E}">
        <p14:creationId xmlns:p14="http://schemas.microsoft.com/office/powerpoint/2010/main" val="153124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3097</TotalTime>
  <Words>1202</Words>
  <Application>Microsoft Office PowerPoint</Application>
  <PresentationFormat>On-screen Show (16:9)</PresentationFormat>
  <Paragraphs>194</Paragraphs>
  <Slides>48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Courier New</vt:lpstr>
      <vt:lpstr>Mangal</vt:lpstr>
      <vt:lpstr>Office Theme</vt:lpstr>
      <vt:lpstr>LevelDB Introduction</vt:lpstr>
      <vt:lpstr>Projects Using LevelDB</vt:lpstr>
      <vt:lpstr>LevelDB</vt:lpstr>
      <vt:lpstr>API</vt:lpstr>
      <vt:lpstr>Outline</vt:lpstr>
      <vt:lpstr>Key-Value Data Structures</vt:lpstr>
      <vt:lpstr>Log-structured Merge (LSM) Tree</vt:lpstr>
      <vt:lpstr>Two Component LSM-Tree </vt:lpstr>
      <vt:lpstr>K+1 Components LSM-Tree</vt:lpstr>
      <vt:lpstr>Rolling Merge</vt:lpstr>
      <vt:lpstr>From LSM-Tree to LevelDB</vt:lpstr>
      <vt:lpstr>LevelDB Data Structures</vt:lpstr>
      <vt:lpstr>Discussion</vt:lpstr>
      <vt:lpstr>Operations</vt:lpstr>
      <vt:lpstr>Put/Delete</vt:lpstr>
      <vt:lpstr>Get</vt:lpstr>
      <vt:lpstr>LevelDB Structural Requiement</vt:lpstr>
      <vt:lpstr>Compaction</vt:lpstr>
      <vt:lpstr>Minor Compaction</vt:lpstr>
      <vt:lpstr>Trigger Minor Compaction</vt:lpstr>
      <vt:lpstr>Major Compaction</vt:lpstr>
      <vt:lpstr>Evaluating Function</vt:lpstr>
      <vt:lpstr>Trigger Major Compaction</vt:lpstr>
      <vt:lpstr>More Implementation Details</vt:lpstr>
      <vt:lpstr>Source code structure</vt:lpstr>
      <vt:lpstr>Important Directories</vt:lpstr>
      <vt:lpstr>Basic Concepts</vt:lpstr>
      <vt:lpstr>Slice (include/leveldb/slice.h) </vt:lpstr>
      <vt:lpstr>Option (include/leveldb/option.h)</vt:lpstr>
      <vt:lpstr>Some other “knobs”</vt:lpstr>
      <vt:lpstr>ValueType (db/dbformat.h) </vt:lpstr>
      <vt:lpstr>SequnceNumber (db/dbformat.h) </vt:lpstr>
      <vt:lpstr>Keys</vt:lpstr>
      <vt:lpstr>WriteBatch (db/write_batch.cc) </vt:lpstr>
      <vt:lpstr>Memtable(db/memtable.ccdb/skiplist.h) </vt:lpstr>
      <vt:lpstr>Skip list</vt:lpstr>
      <vt:lpstr>Sstable(table/table.cc) </vt:lpstr>
      <vt:lpstr>FileMetaData (db/version_edit.h) </vt:lpstr>
      <vt:lpstr>Sstable format</vt:lpstr>
      <vt:lpstr>block</vt:lpstr>
      <vt:lpstr>Compaction</vt:lpstr>
      <vt:lpstr>Compaction in Detail</vt:lpstr>
      <vt:lpstr>When main thread trigger compaction?</vt:lpstr>
      <vt:lpstr>Compaction procedure</vt:lpstr>
      <vt:lpstr>Minor Compaction Procedure</vt:lpstr>
      <vt:lpstr>VersionSet::PickCompaction()</vt:lpstr>
      <vt:lpstr>Major Compaction Procedure</vt:lpstr>
      <vt:lpstr>References</vt:lpstr>
    </vt:vector>
  </TitlesOfParts>
  <Company>UMN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LevelDB Introduction</dc:title>
  <dc:creator>Fenggang Wu</dc:creator>
  <cp:lastModifiedBy>David Du</cp:lastModifiedBy>
  <cp:revision>73</cp:revision>
  <dcterms:created xsi:type="dcterms:W3CDTF">2016-03-22T05:21:12Z</dcterms:created>
  <dcterms:modified xsi:type="dcterms:W3CDTF">2016-10-25T01:12:16Z</dcterms:modified>
</cp:coreProperties>
</file>