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0" r:id="rId2"/>
  </p:sldMasterIdLst>
  <p:notesMasterIdLst>
    <p:notesMasterId r:id="rId78"/>
  </p:notesMasterIdLst>
  <p:sldIdLst>
    <p:sldId id="349" r:id="rId3"/>
    <p:sldId id="614" r:id="rId4"/>
    <p:sldId id="351" r:id="rId5"/>
    <p:sldId id="352" r:id="rId6"/>
    <p:sldId id="749" r:id="rId7"/>
    <p:sldId id="750" r:id="rId8"/>
    <p:sldId id="424" r:id="rId9"/>
    <p:sldId id="751" r:id="rId10"/>
    <p:sldId id="752" r:id="rId11"/>
    <p:sldId id="753" r:id="rId12"/>
    <p:sldId id="754" r:id="rId13"/>
    <p:sldId id="766" r:id="rId14"/>
    <p:sldId id="767" r:id="rId15"/>
    <p:sldId id="353" r:id="rId16"/>
    <p:sldId id="355" r:id="rId17"/>
    <p:sldId id="787" r:id="rId18"/>
    <p:sldId id="788" r:id="rId19"/>
    <p:sldId id="693" r:id="rId20"/>
    <p:sldId id="358" r:id="rId21"/>
    <p:sldId id="768" r:id="rId22"/>
    <p:sldId id="772" r:id="rId23"/>
    <p:sldId id="773" r:id="rId24"/>
    <p:sldId id="774" r:id="rId25"/>
    <p:sldId id="775" r:id="rId26"/>
    <p:sldId id="776" r:id="rId27"/>
    <p:sldId id="777" r:id="rId28"/>
    <p:sldId id="778" r:id="rId29"/>
    <p:sldId id="779" r:id="rId30"/>
    <p:sldId id="780" r:id="rId31"/>
    <p:sldId id="781" r:id="rId32"/>
    <p:sldId id="782" r:id="rId33"/>
    <p:sldId id="755" r:id="rId34"/>
    <p:sldId id="756" r:id="rId35"/>
    <p:sldId id="757" r:id="rId36"/>
    <p:sldId id="758" r:id="rId37"/>
    <p:sldId id="759" r:id="rId38"/>
    <p:sldId id="760" r:id="rId39"/>
    <p:sldId id="761" r:id="rId40"/>
    <p:sldId id="762" r:id="rId41"/>
    <p:sldId id="763" r:id="rId42"/>
    <p:sldId id="764" r:id="rId43"/>
    <p:sldId id="601" r:id="rId44"/>
    <p:sldId id="719" r:id="rId45"/>
    <p:sldId id="445" r:id="rId46"/>
    <p:sldId id="366" r:id="rId47"/>
    <p:sldId id="564" r:id="rId48"/>
    <p:sldId id="565" r:id="rId49"/>
    <p:sldId id="720" r:id="rId50"/>
    <p:sldId id="765" r:id="rId51"/>
    <p:sldId id="722" r:id="rId52"/>
    <p:sldId id="723" r:id="rId53"/>
    <p:sldId id="724" r:id="rId54"/>
    <p:sldId id="725" r:id="rId55"/>
    <p:sldId id="726" r:id="rId56"/>
    <p:sldId id="370" r:id="rId57"/>
    <p:sldId id="727" r:id="rId58"/>
    <p:sldId id="728" r:id="rId59"/>
    <p:sldId id="748" r:id="rId60"/>
    <p:sldId id="733" r:id="rId61"/>
    <p:sldId id="743" r:id="rId62"/>
    <p:sldId id="744" r:id="rId63"/>
    <p:sldId id="745" r:id="rId64"/>
    <p:sldId id="746" r:id="rId65"/>
    <p:sldId id="747" r:id="rId66"/>
    <p:sldId id="436" r:id="rId67"/>
    <p:sldId id="559" r:id="rId68"/>
    <p:sldId id="602" r:id="rId69"/>
    <p:sldId id="578" r:id="rId70"/>
    <p:sldId id="577" r:id="rId71"/>
    <p:sldId id="599" r:id="rId72"/>
    <p:sldId id="598" r:id="rId73"/>
    <p:sldId id="597" r:id="rId74"/>
    <p:sldId id="579" r:id="rId75"/>
    <p:sldId id="580" r:id="rId76"/>
    <p:sldId id="451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Yingping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192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05FCCA-0722-4CD8-88D4-17AA5EEC6167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4492E1-5D04-48DE-9B9F-8FEDE3398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40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7EDE43-40AF-45D5-AE11-57E96072CA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3788" y="674688"/>
            <a:ext cx="4608512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2925"/>
            <a:ext cx="5081587" cy="41322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3351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FADA9B-273B-48FB-BA5D-12FCD35DF8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3405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1322D1-8B26-4694-AEDE-06D4534B92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7292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75ADE-D790-4C17-B083-350C8038A1E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735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0A8DD-917C-4A7E-BDD8-6CBD1E41DBF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13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32975-E9FB-4946-9727-C44A770F283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44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0788">
              <a:defRPr/>
            </a:pPr>
            <a:endParaRPr lang="en-US" b="1" baseline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F2138-D45B-7945-88EE-95077E85C84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953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32975-E9FB-4946-9727-C44A770F283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5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492E1-5D04-48DE-9B9F-8FEDE339841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15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AF5F-5A59-4230-9B6E-1255C685939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58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786E5F-DE62-41BE-AEA3-B3F36C4BAAE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5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3913C9-3DC6-4B90-AC3F-520B3E3B44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681163" y="590550"/>
            <a:ext cx="3436937" cy="2578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3294063"/>
            <a:ext cx="6419850" cy="51641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6060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E384E9-7DF6-449B-AD52-000C6B8F7E2D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altLang="zh-TW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由於 </a:t>
            </a:r>
            <a:r>
              <a:rPr lang="en-US" altLang="zh-TW" smtClean="0"/>
              <a:t>flash memory </a:t>
            </a:r>
            <a:r>
              <a:rPr lang="zh-TW" altLang="en-US" smtClean="0"/>
              <a:t>有 </a:t>
            </a:r>
            <a:r>
              <a:rPr lang="en-US" altLang="zh-TW" smtClean="0"/>
              <a:t>non-volatility, shock-resistance, </a:t>
            </a:r>
            <a:r>
              <a:rPr lang="zh-TW" altLang="en-US" smtClean="0"/>
              <a:t>及 </a:t>
            </a:r>
            <a:r>
              <a:rPr lang="en-US" altLang="zh-TW" smtClean="0"/>
              <a:t>low-power consumption </a:t>
            </a:r>
            <a:r>
              <a:rPr lang="zh-TW" altLang="en-US" smtClean="0"/>
              <a:t>的特性，因此越來越多領域採用 </a:t>
            </a:r>
            <a:r>
              <a:rPr lang="en-US" altLang="zh-TW" smtClean="0"/>
              <a:t>flash memory</a:t>
            </a:r>
            <a:r>
              <a:rPr lang="zh-TW" altLang="en-US" smtClean="0"/>
              <a:t>來儲存資料及程式碼。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其應用領域從消費性電子產品以至個人電腦、機器人及航太產業。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Small size, non-volatility, shock-resistance, low-power consumption, lost cost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Becuase System on a Chip and hybrid devices are becoming more and more popular, </a:t>
            </a:r>
          </a:p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97456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A7EFF5-9648-48F5-943B-E1534EE095F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43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5B4E4B-7824-479D-8D6B-79CCC7E4797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66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66BC2-F3D5-4235-B904-42FCEDA337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1162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216EB-4DCC-4C8D-B246-0AE8B4604AB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82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492E1-5D04-48DE-9B9F-8FEDE339841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22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We</a:t>
            </a:r>
            <a:r>
              <a:rPr lang="en-US" altLang="zh-TW" baseline="0" dirty="0" smtClean="0"/>
              <a:t> will investigate the method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4B037-FE35-40EB-820F-3E1C20C7FC33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109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6CFAE8-C361-44AF-BA63-7C8FEFB5DD6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9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AF5F-5A59-4230-9B6E-1255C685939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2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492E1-5D04-48DE-9B9F-8FEDE339841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0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28809F-E4A2-46DB-BBC0-BBD7BCE7A6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21343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492E1-5D04-48DE-9B9F-8FEDE339841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368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109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9F79A0-0ABD-4A50-832D-766CF909BD67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73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492E1-5D04-48DE-9B9F-8FEDE339841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521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A67D0-3B05-48A0-97D7-B698341D2C6D}" type="slidenum">
              <a:rPr lang="zh-CN" altLang="en-US" smtClean="0"/>
              <a:pPr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5946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EC02F-F439-4BC3-9887-0A79333FBEB5}" type="slidenum">
              <a:rPr lang="zh-CN" altLang="en-US" smtClean="0"/>
              <a:pPr>
                <a:defRPr/>
              </a:pPr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8276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C80900-ED40-42CE-B3FC-8694CC55B9C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314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492E1-5D04-48DE-9B9F-8FEDE3398412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34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39684D-EE7F-40D2-A2DF-4959B59596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mtClean="0"/>
          </a:p>
        </p:txBody>
      </p:sp>
      <p:sp>
        <p:nvSpPr>
          <p:cNvPr id="1310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A34624-88C9-41C9-A7AE-729CAECEF526}" type="slidenum">
              <a:rPr lang="en-US" sz="1200">
                <a:latin typeface="Calibri" pitchFamily="34" charset="0"/>
                <a:ea typeface="MS PGothic" pitchFamily="34" charset="-128"/>
              </a:rPr>
              <a:pPr algn="r"/>
              <a:t>68</a:t>
            </a:fld>
            <a:endParaRPr lang="en-US" sz="12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1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35634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492E1-5D04-48DE-9B9F-8FEDE3398412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5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same time, we have seen a rapid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evolution of mobile devices and applications. Mobile devices have transformed from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limited embedded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systems to highly capable general purpose computing </a:t>
            </a:r>
            <a:r>
              <a:rPr lang="en-US" baseline="0" dirty="0" smtClean="0"/>
              <a:t>devices, such as smart phones, running on mobile platform such as Apple’s OS X, Google’s Android, and Microsoft’s Windows Mobile.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Everyday, there are mobile apps being introduced - We perhaps have already get used to use weather channel mobile apps, google maps to check real time traffic condition, read CNN the 5 things to know to start your day… Trip advisor, Yelp to find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restraurant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Fandango to find a movie to watch…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3162-666B-47C4-ABAA-AC9CF3846B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343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A964-297C-4B6D-9F20-250B8EB3598F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03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A964-297C-4B6D-9F20-250B8EB3598F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932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492E1-5D04-48DE-9B9F-8FEDE3398412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088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492E1-5D04-48DE-9B9F-8FEDE3398412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85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492E1-5D04-48DE-9B9F-8FEDE3398412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333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346F6-21D5-4C10-9C5E-7E7BC80E9299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53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059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304A9-8456-4559-BAEB-E5B8C3CF13DD}" type="slidenum">
              <a:rPr lang="en-US"/>
              <a:pPr/>
              <a:t>9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8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FB644-026B-4665-9711-AC514650D76F}" type="slidenum">
              <a:rPr lang="en-US"/>
              <a:pPr/>
              <a:t>10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8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77E759-9F98-413C-A37A-EE840AE0B5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5706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DA8EB8-2297-4C3C-836C-4053027C5A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4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248400"/>
            <a:ext cx="57912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1" descr="crishd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81000"/>
            <a:ext cx="1143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6B345-567E-4BCB-B1F5-968E89884DD1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FCBF7-CAA6-4554-A959-A7784E93A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9D2F9-581E-4ABF-8450-AAE612F5A20A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1900-9DAD-4FA3-8C3B-6A1CE3038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A528-B6BA-4AF5-A2E9-9F8264BCBA41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C0B7-0FB6-43F8-849C-DB47C17C6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90600" y="457200"/>
            <a:ext cx="6629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48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600200"/>
            <a:ext cx="3848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924300"/>
            <a:ext cx="3848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3924300"/>
            <a:ext cx="3848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F7841-BCE6-4AB7-A181-E5ADD07D882F}" type="datetime1">
              <a:rPr lang="en-US"/>
              <a:pPr>
                <a:defRPr/>
              </a:pPr>
              <a:t>9/3/2018</a:t>
            </a:fld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Minnesota  </a:t>
            </a:r>
            <a:r>
              <a:rPr lang="en-US" altLang="en-US" u="sng"/>
              <a:t>D</a:t>
            </a:r>
            <a:r>
              <a:rPr lang="en-US" altLang="en-US"/>
              <a:t>igital Technology Center  </a:t>
            </a:r>
            <a:r>
              <a:rPr lang="en-US" altLang="en-US" u="sng"/>
              <a:t>I</a:t>
            </a:r>
            <a:r>
              <a:rPr lang="en-US" altLang="en-US"/>
              <a:t>ntelligent </a:t>
            </a:r>
            <a:r>
              <a:rPr lang="en-US" altLang="en-US" u="sng"/>
              <a:t>S</a:t>
            </a:r>
            <a:r>
              <a:rPr lang="en-US" altLang="en-US"/>
              <a:t>torage </a:t>
            </a:r>
            <a:r>
              <a:rPr lang="en-US" altLang="en-US" u="sng"/>
              <a:t>C</a:t>
            </a:r>
            <a:r>
              <a:rPr lang="en-US" altLang="en-US"/>
              <a:t>onsortium</a:t>
            </a:r>
            <a:endParaRPr lang="en-US" altLang="en-US" i="1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3CC56-8B75-485D-945F-EBA966EAA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"/>
            <a:ext cx="9144000" cy="3428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76" tIns="49488" rIns="98976" bIns="49488" rtlCol="0" anchor="ctr">
            <a:normAutofit/>
          </a:bodyPr>
          <a:lstStyle/>
          <a:p>
            <a:pPr algn="ctr"/>
            <a:endParaRPr lang="en-US" sz="1477" b="1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13554"/>
            <a:ext cx="7315200" cy="2876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enter Subhead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6" y="6572513"/>
            <a:ext cx="6117167" cy="1487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lstStyle>
            <a:lvl1pPr>
              <a:defRPr lang="en-US" sz="738" b="0" spc="-11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Source/Footnote: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4531" y="0"/>
            <a:ext cx="7307879" cy="8526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715675" y="6572515"/>
            <a:ext cx="961989" cy="1135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B13C816-CD58-43DE-9023-7F44D8523783}" type="slidenum">
              <a:rPr lang="en-US" sz="738" b="1" kern="1000" spc="-11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738" b="1" kern="1000" spc="-11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4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"/>
            <a:ext cx="9144000" cy="3428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76" tIns="49488" rIns="98976" bIns="49488" rtlCol="0" anchor="ctr">
            <a:normAutofit/>
          </a:bodyPr>
          <a:lstStyle/>
          <a:p>
            <a:pPr algn="ctr"/>
            <a:endParaRPr lang="en-US" sz="1477" b="1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13554"/>
            <a:ext cx="7315200" cy="2876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enter Subhead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6" y="6572513"/>
            <a:ext cx="6117167" cy="1487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lstStyle>
            <a:lvl1pPr>
              <a:defRPr lang="en-US" sz="738" b="0" spc="-11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Source/Footnote: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4531" y="0"/>
            <a:ext cx="7307879" cy="8526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715675" y="6572515"/>
            <a:ext cx="961989" cy="1135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B13C816-CD58-43DE-9023-7F44D8523783}" type="slidenum">
              <a:rPr lang="en-US" sz="738" b="1" kern="1000" spc="-11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738" b="1" kern="1000" spc="-11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146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"/>
            <a:ext cx="9144000" cy="3428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76" tIns="49488" rIns="98976" bIns="49488" rtlCol="0" anchor="ctr">
            <a:normAutofit/>
          </a:bodyPr>
          <a:lstStyle/>
          <a:p>
            <a:pPr algn="ctr"/>
            <a:endParaRPr lang="en-US" sz="1477" b="1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13554"/>
            <a:ext cx="7315200" cy="2876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enter Subhead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6" y="6572513"/>
            <a:ext cx="6117167" cy="1487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lstStyle>
            <a:lvl1pPr>
              <a:defRPr lang="en-US" sz="738" b="0" spc="-11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Source/Footnote: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4531" y="0"/>
            <a:ext cx="7307879" cy="8526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715675" y="6572515"/>
            <a:ext cx="961989" cy="1135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3B13C816-CD58-43DE-9023-7F44D8523783}" type="slidenum">
              <a:rPr lang="en-US" sz="738" b="1" kern="1000" spc="-11" smtClean="0">
                <a:solidFill>
                  <a:schemeClr val="tx2"/>
                </a:solidFill>
                <a:latin typeface="Arial"/>
                <a:cs typeface="Arial"/>
              </a:rPr>
              <a:pPr algn="r"/>
              <a:t>‹#›</a:t>
            </a:fld>
            <a:endParaRPr lang="en-US" sz="738" b="1" kern="1000" spc="-11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66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8486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fld id="{BADF5E6C-2477-478E-8697-50E6AFADCF84}" type="datetime1">
              <a:rPr lang="en-US" altLang="en-US"/>
              <a:pPr/>
              <a:t>9/3/2018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326188"/>
            <a:ext cx="4724400" cy="45561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Minnesota </a:t>
            </a:r>
            <a:r>
              <a:rPr lang="en-US" altLang="en-US" i="0"/>
              <a:t> </a:t>
            </a:r>
            <a:r>
              <a:rPr lang="en-US" altLang="en-US" i="0" u="sng"/>
              <a:t>D</a:t>
            </a:r>
            <a:r>
              <a:rPr lang="en-US" altLang="en-US" i="0"/>
              <a:t>igital Technology Center  </a:t>
            </a:r>
            <a:r>
              <a:rPr lang="en-US" altLang="en-US" i="0" u="sng"/>
              <a:t>I</a:t>
            </a:r>
            <a:r>
              <a:rPr lang="en-US" altLang="en-US" i="0"/>
              <a:t>ntelligent </a:t>
            </a:r>
            <a:r>
              <a:rPr lang="en-US" altLang="en-US" i="0" u="sng"/>
              <a:t>S</a:t>
            </a:r>
            <a:r>
              <a:rPr lang="en-US" altLang="en-US" i="0"/>
              <a:t>torage </a:t>
            </a:r>
            <a:r>
              <a:rPr lang="en-US" altLang="en-US" i="0" u="sng"/>
              <a:t>C</a:t>
            </a:r>
            <a:r>
              <a:rPr lang="en-US" altLang="en-US" i="0"/>
              <a:t>onsortium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304800" cy="457200"/>
          </a:xfrm>
        </p:spPr>
        <p:txBody>
          <a:bodyPr/>
          <a:lstStyle>
            <a:lvl1pPr>
              <a:defRPr/>
            </a:lvl1pPr>
          </a:lstStyle>
          <a:p>
            <a:fld id="{0DADC95E-4858-490B-B163-75EE686977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319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248400"/>
            <a:ext cx="57912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1" descr="crishd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81000"/>
            <a:ext cx="1143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D275-8DE3-4815-B6B1-A03E05189C86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80D05-EA48-476F-BD8B-470C93B7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E570198-FE8B-444C-B4B2-430FFC643F9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6400800"/>
            <a:ext cx="2581275" cy="265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1" descr="crishd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81000"/>
            <a:ext cx="11715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F45B7-9B02-41CF-A901-66A99AC998C3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2DE4-FD1C-4350-8AEC-A2D1B95FA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A0D72-7792-4011-8C89-AD65C1918BBC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10797-4035-4DAA-8D77-42C2361F5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D6FA010-F766-4143-BC24-08FC89D8DBD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6400800"/>
            <a:ext cx="2581275" cy="265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1" descr="crishd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81000"/>
            <a:ext cx="11715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22C8-C922-432D-9AFD-054782F9D551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2D09F-4D28-4863-A26F-EFA7F6812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rishd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2425" y="0"/>
            <a:ext cx="11715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400800"/>
            <a:ext cx="2581275" cy="265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39F53-D0C1-475D-8A1C-0AC8B7E91AEE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B678-11FB-4752-8F77-E29A3BF71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3F978-8676-465B-B72E-F17B444AF0B9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9A15-368D-4C3F-A8D1-14336616E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2355A-C734-4394-A610-10DD422BA136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7C385-FE61-4307-8259-B4FDF8357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31867-856E-4E42-AD90-D00ED6D95090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2D91-5913-41DD-9BD4-B1F5C78CD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12CBB-D1DB-49EF-9E01-3CBA1A6692C5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710DC-FFEE-49F9-AC34-B2223DE16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92269-1A63-45E7-93D6-53E6979D2CEB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BE00-C97D-4C29-80C3-20754F37D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D7E0-13CF-4B76-BB9A-E3E354418C43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CD99C-5904-45D1-A399-6F68D8F17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81EB-CCDD-4DBC-8EDC-54B2F2E00FF3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A4A01-344C-4249-88D2-28BC4CC78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90600" y="457200"/>
            <a:ext cx="6629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48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600200"/>
            <a:ext cx="3848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924300"/>
            <a:ext cx="3848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3924300"/>
            <a:ext cx="3848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F7841-BCE6-4AB7-A181-E5ADD07D882F}" type="datetime1">
              <a:rPr lang="en-US"/>
              <a:pPr>
                <a:defRPr/>
              </a:pPr>
              <a:t>9/3/2018</a:t>
            </a:fld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Minnesota  </a:t>
            </a:r>
            <a:r>
              <a:rPr lang="en-US" altLang="en-US" u="sng"/>
              <a:t>D</a:t>
            </a:r>
            <a:r>
              <a:rPr lang="en-US" altLang="en-US"/>
              <a:t>igital Technology Center  </a:t>
            </a:r>
            <a:r>
              <a:rPr lang="en-US" altLang="en-US" u="sng"/>
              <a:t>I</a:t>
            </a:r>
            <a:r>
              <a:rPr lang="en-US" altLang="en-US"/>
              <a:t>ntelligent </a:t>
            </a:r>
            <a:r>
              <a:rPr lang="en-US" altLang="en-US" u="sng"/>
              <a:t>S</a:t>
            </a:r>
            <a:r>
              <a:rPr lang="en-US" altLang="en-US"/>
              <a:t>torage </a:t>
            </a:r>
            <a:r>
              <a:rPr lang="en-US" altLang="en-US" u="sng"/>
              <a:t>C</a:t>
            </a:r>
            <a:r>
              <a:rPr lang="en-US" altLang="en-US"/>
              <a:t>onsortium</a:t>
            </a:r>
            <a:endParaRPr lang="en-US" altLang="en-US" i="1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0697F-D912-4DD7-A559-18638D1A4A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449388"/>
            <a:ext cx="33432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03850" y="1449388"/>
            <a:ext cx="3344863" cy="475138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6488" y="6308725"/>
            <a:ext cx="4314825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B716F-8780-49C3-8EB4-1B85AC8D1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34C4-7214-48D7-AF75-1E9F0DADF62F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A486A-D5C1-4D92-ACEB-147E7440E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rishd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2425" y="0"/>
            <a:ext cx="11715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400800"/>
            <a:ext cx="2581275" cy="265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CFAE1-CF2C-4052-B988-AA8197F278EF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92EDE-A183-4EB5-98EA-56BBD3111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BB88-AAD2-4EC6-9AFE-8C26B6C53F81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0AC12-28FB-4054-89BA-C3F3B35C5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03BD-6EAF-4E3D-AF2E-2D07AEBE77F1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14466-181D-49DB-B957-E585FD51F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414BF-735E-4E1A-B58C-923D4BE3ACD6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7406E-A3DA-4B3C-A3D5-6D5E5E616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3D9E-72C8-4E70-9B5E-AA036A0B82A2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30336-971B-462B-A85B-46889B75A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ED9B7-DC7E-422E-AB67-A717200A4AF5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CF02C-7762-48F6-8872-6667F7920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D0F93A-6ADA-4D7A-9F77-097CF8A0317B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53AADA-41F0-47BA-886B-EA859A1AC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17" r:id="rId3"/>
    <p:sldLayoutId id="2147484135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36" r:id="rId12"/>
    <p:sldLayoutId id="2147484143" r:id="rId13"/>
    <p:sldLayoutId id="2147484144" r:id="rId14"/>
    <p:sldLayoutId id="2147484145" r:id="rId15"/>
    <p:sldLayoutId id="214748414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0D67C-3F2E-483F-8F39-D002989B46E4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A9B8F5-5F8F-42E1-83D9-5026CD867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25" r:id="rId3"/>
    <p:sldLayoutId id="2147484139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40" r:id="rId12"/>
    <p:sldLayoutId id="21474841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5.png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7.jpe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jpeg"/><Relationship Id="rId17" Type="http://schemas.openxmlformats.org/officeDocument/2006/relationships/image" Target="../media/image69.png"/><Relationship Id="rId25" Type="http://schemas.openxmlformats.org/officeDocument/2006/relationships/image" Target="../media/image77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jpe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1.emf"/><Relationship Id="rId4" Type="http://schemas.openxmlformats.org/officeDocument/2006/relationships/oleObject" Target="../embeddings/oleObject6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3.emf"/><Relationship Id="rId4" Type="http://schemas.openxmlformats.org/officeDocument/2006/relationships/oleObject" Target="../embeddings/oleObject7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1.emf"/><Relationship Id="rId4" Type="http://schemas.openxmlformats.org/officeDocument/2006/relationships/oleObject" Target="../embeddings/oleObject8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A8E895F-830C-413A-9A72-CE18A7A9529B}" type="datetime1">
              <a:rPr lang="en-US"/>
              <a:pPr>
                <a:defRPr/>
              </a:pPr>
              <a:t>9/3/2018</a:t>
            </a:fld>
            <a:endParaRPr lang="en-US" altLang="en-US"/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University of Minnesota  </a:t>
            </a:r>
            <a:r>
              <a:rPr lang="en-US" altLang="en-US" u="sng" smtClean="0"/>
              <a:t>D</a:t>
            </a:r>
            <a:r>
              <a:rPr lang="en-US" altLang="en-US" smtClean="0"/>
              <a:t>igital Technology Center  </a:t>
            </a:r>
            <a:r>
              <a:rPr lang="en-US" altLang="en-US" u="sng" smtClean="0"/>
              <a:t>I</a:t>
            </a:r>
            <a:r>
              <a:rPr lang="en-US" altLang="en-US" smtClean="0"/>
              <a:t>ntelligent </a:t>
            </a:r>
            <a:r>
              <a:rPr lang="en-US" altLang="en-US" u="sng" smtClean="0"/>
              <a:t>S</a:t>
            </a:r>
            <a:r>
              <a:rPr lang="en-US" altLang="en-US" smtClean="0"/>
              <a:t>torage </a:t>
            </a:r>
            <a:r>
              <a:rPr lang="en-US" altLang="en-US" u="sng" smtClean="0"/>
              <a:t>C</a:t>
            </a:r>
            <a:r>
              <a:rPr lang="en-US" altLang="en-US" smtClean="0"/>
              <a:t>onsortium</a:t>
            </a:r>
            <a:endParaRPr lang="en-US" altLang="en-US" i="1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5A38A-D636-4288-B85E-754F66DD429F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15365" name="Text Box 2"/>
          <p:cNvSpPr txBox="1">
            <a:spLocks noChangeArrowheads="1"/>
          </p:cNvSpPr>
          <p:nvPr/>
        </p:nvSpPr>
        <p:spPr bwMode="auto">
          <a:xfrm>
            <a:off x="3962400" y="1676400"/>
            <a:ext cx="4811713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 dirty="0">
              <a:latin typeface="Calibri" pitchFamily="34" charset="0"/>
            </a:endParaRPr>
          </a:p>
          <a:p>
            <a:pPr algn="ctr">
              <a:spcAft>
                <a:spcPct val="5000"/>
              </a:spcAft>
            </a:pPr>
            <a:endParaRPr lang="en-US" b="1" dirty="0">
              <a:latin typeface="Calibri" pitchFamily="34" charset="0"/>
            </a:endParaRPr>
          </a:p>
          <a:p>
            <a:pPr algn="ctr">
              <a:spcAft>
                <a:spcPct val="5000"/>
              </a:spcAft>
            </a:pPr>
            <a:r>
              <a:rPr lang="en-US" sz="2000" b="1" dirty="0">
                <a:latin typeface="Calibri" pitchFamily="34" charset="0"/>
              </a:rPr>
              <a:t> David Hung-Chang Du</a:t>
            </a:r>
          </a:p>
          <a:p>
            <a:pPr algn="ctr">
              <a:spcAft>
                <a:spcPct val="5000"/>
              </a:spcAft>
            </a:pPr>
            <a:endParaRPr lang="en-US" sz="2000" b="1" dirty="0">
              <a:latin typeface="Calibri" pitchFamily="34" charset="0"/>
            </a:endParaRPr>
          </a:p>
          <a:p>
            <a:pPr algn="ctr">
              <a:spcAft>
                <a:spcPct val="5000"/>
              </a:spcAft>
            </a:pPr>
            <a:r>
              <a:rPr lang="en-US" sz="2000" b="1" dirty="0">
                <a:latin typeface="Calibri" pitchFamily="34" charset="0"/>
              </a:rPr>
              <a:t>Qwest Chair Professor</a:t>
            </a:r>
          </a:p>
          <a:p>
            <a:pPr algn="ctr">
              <a:spcAft>
                <a:spcPct val="5000"/>
              </a:spcAft>
            </a:pPr>
            <a:r>
              <a:rPr lang="en-US" sz="2000" b="1" dirty="0">
                <a:latin typeface="Calibri" pitchFamily="34" charset="0"/>
              </a:rPr>
              <a:t>Computer Science and Engineering</a:t>
            </a:r>
          </a:p>
          <a:p>
            <a:pPr algn="ctr">
              <a:spcAft>
                <a:spcPct val="5000"/>
              </a:spcAft>
            </a:pPr>
            <a:r>
              <a:rPr lang="en-US" sz="2000" b="1" dirty="0">
                <a:latin typeface="Calibri" pitchFamily="34" charset="0"/>
              </a:rPr>
              <a:t>University of  Minnesota</a:t>
            </a:r>
          </a:p>
          <a:p>
            <a:pPr algn="ctr">
              <a:spcAft>
                <a:spcPct val="5000"/>
              </a:spcAft>
            </a:pPr>
            <a:r>
              <a:rPr lang="en-US" sz="2000" b="1" dirty="0">
                <a:latin typeface="Calibri" pitchFamily="34" charset="0"/>
              </a:rPr>
              <a:t>du@cs.umn.edu</a:t>
            </a:r>
          </a:p>
          <a:p>
            <a:pPr algn="ctr">
              <a:spcAft>
                <a:spcPct val="5000"/>
              </a:spcAft>
            </a:pPr>
            <a:endParaRPr lang="en-US" b="1" dirty="0">
              <a:latin typeface="Calibri" pitchFamily="34" charset="0"/>
            </a:endParaRPr>
          </a:p>
          <a:p>
            <a:pPr algn="ctr">
              <a:spcAft>
                <a:spcPct val="5000"/>
              </a:spcAft>
            </a:pPr>
            <a:endParaRPr lang="en-US" b="1" dirty="0">
              <a:latin typeface="Calibri" pitchFamily="34" charset="0"/>
            </a:endParaRPr>
          </a:p>
          <a:p>
            <a:pPr algn="ctr">
              <a:spcAft>
                <a:spcPct val="5000"/>
              </a:spcAft>
            </a:pPr>
            <a:endParaRPr lang="en-US" b="1" dirty="0">
              <a:latin typeface="Calibri" pitchFamily="34" charset="0"/>
            </a:endParaRPr>
          </a:p>
          <a:p>
            <a:pPr algn="ctr">
              <a:spcAft>
                <a:spcPct val="5000"/>
              </a:spcAft>
            </a:pPr>
            <a:r>
              <a:rPr lang="en-US" b="1" dirty="0">
                <a:latin typeface="Calibri" pitchFamily="34" charset="0"/>
              </a:rPr>
              <a:t>CRIS: NSF I/UCRC Center on Intelligent Storage</a:t>
            </a:r>
          </a:p>
          <a:p>
            <a:pPr algn="ctr">
              <a:spcAft>
                <a:spcPct val="5000"/>
              </a:spcAft>
            </a:pPr>
            <a:endParaRPr lang="en-US" b="1" dirty="0">
              <a:latin typeface="Calibri" pitchFamily="34" charset="0"/>
            </a:endParaRPr>
          </a:p>
          <a:p>
            <a:pPr algn="ctr">
              <a:spcAft>
                <a:spcPct val="5000"/>
              </a:spcAft>
            </a:pPr>
            <a:endParaRPr lang="en-US" b="1" dirty="0">
              <a:latin typeface="Calibri" pitchFamily="34" charset="0"/>
            </a:endParaRPr>
          </a:p>
        </p:txBody>
      </p:sp>
      <p:sp>
        <p:nvSpPr>
          <p:cNvPr id="15366" name="Text Box 3"/>
          <p:cNvSpPr txBox="1">
            <a:spLocks noChangeArrowheads="1"/>
          </p:cNvSpPr>
          <p:nvPr/>
        </p:nvSpPr>
        <p:spPr bwMode="auto">
          <a:xfrm>
            <a:off x="1371600" y="304800"/>
            <a:ext cx="75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Calibri" pitchFamily="34" charset="0"/>
              </a:rPr>
              <a:t>Emerging Infrastructure for Supporting Big Data and Cloud Computing </a:t>
            </a:r>
          </a:p>
        </p:txBody>
      </p:sp>
      <p:pic>
        <p:nvPicPr>
          <p:cNvPr id="15367" name="Picture 4" descr="wal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28305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923925" y="4727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5369" name="Line 6"/>
          <p:cNvSpPr>
            <a:spLocks noChangeShapeType="1"/>
          </p:cNvSpPr>
          <p:nvPr/>
        </p:nvSpPr>
        <p:spPr bwMode="auto">
          <a:xfrm>
            <a:off x="533400" y="62484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0" name="Text Box 8"/>
          <p:cNvSpPr txBox="1">
            <a:spLocks noChangeArrowheads="1"/>
          </p:cNvSpPr>
          <p:nvPr/>
        </p:nvSpPr>
        <p:spPr bwMode="auto">
          <a:xfrm>
            <a:off x="4479925" y="3925888"/>
            <a:ext cx="36734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5371" name="Picture 1" descr="crishd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838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770" name="Picture 2" descr="TOPS_components_larg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500"/>
            <a:ext cx="6781800" cy="5086350"/>
          </a:xfrm>
          <a:prstGeom prst="rect">
            <a:avLst/>
          </a:prstGeom>
          <a:noFill/>
        </p:spPr>
      </p:pic>
      <p:sp>
        <p:nvSpPr>
          <p:cNvPr id="672771" name="Text Box 3"/>
          <p:cNvSpPr txBox="1">
            <a:spLocks noChangeArrowheads="1"/>
          </p:cNvSpPr>
          <p:nvPr/>
        </p:nvSpPr>
        <p:spPr bwMode="auto">
          <a:xfrm>
            <a:off x="6477001" y="1793875"/>
            <a:ext cx="2590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u="sng" dirty="0">
                <a:ea typeface="ＭＳ Ｐゴシック" pitchFamily="34" charset="-128"/>
              </a:rPr>
              <a:t>Key elements</a:t>
            </a:r>
            <a:r>
              <a:rPr lang="en-US" dirty="0">
                <a:ea typeface="ＭＳ Ｐゴシック" pitchFamily="34" charset="-128"/>
              </a:rPr>
              <a:t>:</a:t>
            </a:r>
          </a:p>
          <a:p>
            <a:endParaRPr lang="en-US" dirty="0">
              <a:ea typeface="ＭＳ Ｐゴシック" pitchFamily="34" charset="-128"/>
            </a:endParaRPr>
          </a:p>
          <a:p>
            <a:pPr>
              <a:buFont typeface="Times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Collect &amp; Extract Data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>
              <a:buFont typeface="Times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Monitoring</a:t>
            </a:r>
            <a:endParaRPr lang="en-US" dirty="0">
              <a:ea typeface="ＭＳ Ｐゴシック" pitchFamily="34" charset="-128"/>
            </a:endParaRPr>
          </a:p>
          <a:p>
            <a:pPr>
              <a:buFont typeface="Times" charset="0"/>
              <a:buChar char="•"/>
            </a:pPr>
            <a:endParaRPr lang="en-US" dirty="0">
              <a:ea typeface="ＭＳ Ｐゴシック" pitchFamily="34" charset="-128"/>
            </a:endParaRPr>
          </a:p>
          <a:p>
            <a:pPr>
              <a:buFont typeface="Times" charset="0"/>
              <a:buChar char="•"/>
            </a:pPr>
            <a:r>
              <a:rPr lang="en-US" dirty="0">
                <a:ea typeface="ＭＳ Ｐゴシック" pitchFamily="34" charset="-128"/>
              </a:rPr>
              <a:t>Modeling</a:t>
            </a:r>
          </a:p>
          <a:p>
            <a:pPr>
              <a:buFont typeface="Times" charset="0"/>
              <a:buChar char="•"/>
            </a:pPr>
            <a:endParaRPr lang="en-US" dirty="0">
              <a:ea typeface="ＭＳ Ｐゴシック" pitchFamily="34" charset="-128"/>
            </a:endParaRPr>
          </a:p>
          <a:p>
            <a:pPr>
              <a:buFont typeface="Times" charset="0"/>
              <a:buChar char="•"/>
            </a:pPr>
            <a:r>
              <a:rPr lang="en-US" dirty="0">
                <a:ea typeface="ＭＳ Ｐゴシック" pitchFamily="34" charset="-128"/>
              </a:rPr>
              <a:t>Forecasting</a:t>
            </a:r>
          </a:p>
          <a:p>
            <a:pPr>
              <a:buFont typeface="Times" charset="0"/>
              <a:buChar char="•"/>
            </a:pPr>
            <a:endParaRPr lang="en-US" dirty="0">
              <a:ea typeface="ＭＳ Ｐゴシック" pitchFamily="34" charset="-128"/>
            </a:endParaRPr>
          </a:p>
          <a:p>
            <a:pPr>
              <a:buFont typeface="Times" charset="0"/>
              <a:buChar char="•"/>
            </a:pPr>
            <a:r>
              <a:rPr lang="en-US" dirty="0">
                <a:ea typeface="ＭＳ Ｐゴシック" pitchFamily="34" charset="-128"/>
              </a:rPr>
              <a:t>Local to</a:t>
            </a:r>
            <a:r>
              <a:rPr lang="en-US" dirty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Global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Focus on </a:t>
            </a:r>
            <a:r>
              <a:rPr lang="en-US" dirty="0" err="1">
                <a:ea typeface="ＭＳ Ｐゴシック" pitchFamily="34" charset="-128"/>
              </a:rPr>
              <a:t>biogeo</a:t>
            </a:r>
            <a:r>
              <a:rPr lang="en-US" dirty="0">
                <a:ea typeface="ＭＳ Ｐゴシック" pitchFamily="34" charset="-128"/>
              </a:rPr>
              <a:t>-</a:t>
            </a:r>
          </a:p>
          <a:p>
            <a:r>
              <a:rPr lang="en-US" dirty="0">
                <a:ea typeface="ＭＳ Ｐゴシック" pitchFamily="34" charset="-128"/>
              </a:rPr>
              <a:t>chemical cycles</a:t>
            </a:r>
            <a:endParaRPr lang="en-US" dirty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672772" name="Text Box 4"/>
          <p:cNvSpPr txBox="1">
            <a:spLocks noChangeArrowheads="1"/>
          </p:cNvSpPr>
          <p:nvPr/>
        </p:nvSpPr>
        <p:spPr bwMode="auto">
          <a:xfrm>
            <a:off x="0" y="762000"/>
            <a:ext cx="91730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     </a:t>
            </a:r>
            <a:r>
              <a:rPr lang="en-US" b="1" dirty="0">
                <a:latin typeface="Arial" pitchFamily="34" charset="0"/>
                <a:ea typeface="ＭＳ Ｐゴシック" pitchFamily="34" charset="-128"/>
              </a:rPr>
              <a:t>Terrestrial Observation and prediction system (TOPS)</a:t>
            </a:r>
          </a:p>
          <a:p>
            <a:r>
              <a:rPr lang="en-US" sz="1800" dirty="0">
                <a:latin typeface="Arial" pitchFamily="34" charset="0"/>
                <a:ea typeface="ＭＳ Ｐゴシック" pitchFamily="34" charset="-128"/>
              </a:rPr>
              <a:t>      A data - modeling system for integrating satellite, surface data with simulation 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models</a:t>
            </a:r>
          </a:p>
          <a:p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			to produce ecological </a:t>
            </a:r>
            <a:r>
              <a:rPr lang="en-US" sz="1800" dirty="0" err="1" smtClean="0">
                <a:latin typeface="Arial" pitchFamily="34" charset="0"/>
                <a:ea typeface="ＭＳ Ｐゴシック" pitchFamily="34" charset="-128"/>
              </a:rPr>
              <a:t>nowcasts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 and forecasts</a:t>
            </a:r>
            <a:endParaRPr lang="en-US" sz="14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8077200" cy="762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CFCFC"/>
                </a:solidFill>
              </a:rPr>
              <a:t>Ecological Forecasting</a:t>
            </a:r>
            <a:br>
              <a:rPr lang="en-US" sz="3600" dirty="0">
                <a:solidFill>
                  <a:srgbClr val="FCFCFC"/>
                </a:solidFill>
              </a:rPr>
            </a:br>
            <a:r>
              <a:rPr lang="en-US" sz="1800" dirty="0">
                <a:solidFill>
                  <a:srgbClr val="FCFCFC"/>
                </a:solidFill>
              </a:rPr>
              <a:t>predicting the effects of changes in physical, chemical, and biological environment on ecosystem state and function</a:t>
            </a:r>
            <a:endParaRPr lang="en-US" dirty="0"/>
          </a:p>
        </p:txBody>
      </p:sp>
      <p:sp>
        <p:nvSpPr>
          <p:cNvPr id="672774" name="Text Box 6"/>
          <p:cNvSpPr txBox="1">
            <a:spLocks noChangeArrowheads="1"/>
          </p:cNvSpPr>
          <p:nvPr/>
        </p:nvSpPr>
        <p:spPr bwMode="auto">
          <a:xfrm>
            <a:off x="5927725" y="6477000"/>
            <a:ext cx="329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Nemani et al., 2009, RSE</a:t>
            </a:r>
          </a:p>
        </p:txBody>
      </p:sp>
    </p:spTree>
    <p:extLst>
      <p:ext uri="{BB962C8B-B14F-4D97-AF65-F5344CB8AC3E}">
        <p14:creationId xmlns:p14="http://schemas.microsoft.com/office/powerpoint/2010/main" val="42323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aviddu\Desktop\CPS\IoT_Socie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790" y="567690"/>
            <a:ext cx="6408420" cy="5722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05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7034-C5B1-442C-8D5D-58EB6FA3C26A}" type="datetime1">
              <a:rPr lang="en-US" altLang="en-US"/>
              <a:pPr/>
              <a:t>9/3/2018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Minnesota </a:t>
            </a:r>
            <a:r>
              <a:rPr lang="en-US" altLang="en-US" i="0"/>
              <a:t> </a:t>
            </a:r>
            <a:r>
              <a:rPr lang="en-US" altLang="en-US" i="0" u="sng"/>
              <a:t>D</a:t>
            </a:r>
            <a:r>
              <a:rPr lang="en-US" altLang="en-US" i="0"/>
              <a:t>igital Technology Center  </a:t>
            </a:r>
            <a:r>
              <a:rPr lang="en-US" altLang="en-US" i="0" u="sng"/>
              <a:t>I</a:t>
            </a:r>
            <a:r>
              <a:rPr lang="en-US" altLang="en-US" i="0"/>
              <a:t>ntelligent </a:t>
            </a:r>
            <a:r>
              <a:rPr lang="en-US" altLang="en-US" i="0" u="sng"/>
              <a:t>S</a:t>
            </a:r>
            <a:r>
              <a:rPr lang="en-US" altLang="en-US" i="0"/>
              <a:t>torage </a:t>
            </a:r>
            <a:r>
              <a:rPr lang="en-US" altLang="en-US" i="0" u="sng"/>
              <a:t>C</a:t>
            </a:r>
            <a:r>
              <a:rPr lang="en-US" altLang="en-US" i="0"/>
              <a:t>onsortium</a:t>
            </a:r>
            <a:endParaRPr lang="en-US" alt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C0C-2C5E-4B99-8359-58A23D8ED2A4}" type="slidenum">
              <a:rPr lang="en-US" altLang="en-US"/>
              <a:pPr/>
              <a:t>12</a:t>
            </a:fld>
            <a:endParaRPr lang="en-US" altLang="en-US"/>
          </a:p>
        </p:txBody>
      </p:sp>
      <p:graphicFrame>
        <p:nvGraphicFramePr>
          <p:cNvPr id="180226" name="Object 2"/>
          <p:cNvGraphicFramePr>
            <a:graphicFrameLocks noChangeAspect="1"/>
          </p:cNvGraphicFramePr>
          <p:nvPr/>
        </p:nvGraphicFramePr>
        <p:xfrm>
          <a:off x="506413" y="1049338"/>
          <a:ext cx="8032750" cy="526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42" name="Drawing" r:id="rId3" imgW="2401200" imgH="1620000" progId="FLW3Drawing">
                  <p:embed/>
                </p:oleObj>
              </mc:Choice>
              <mc:Fallback>
                <p:oleObj name="Drawing" r:id="rId3" imgW="2401200" imgH="1620000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1049338"/>
                        <a:ext cx="8032750" cy="526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7239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87" tIns="41143" rIns="82287" bIns="41143">
            <a:spAutoFit/>
          </a:bodyPr>
          <a:lstStyle>
            <a:lvl1pPr defTabSz="822325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1163" defTabSz="8223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defTabSz="8223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defTabSz="8223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defTabSz="8223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kumimoji="0" lang="en-US" altLang="en-US" sz="1800" b="1">
                <a:cs typeface="Arial" panose="020B0604020202020204" pitchFamily="34" charset="0"/>
              </a:rPr>
              <a:t>Information Based Medicine will require unprecedented access to diverse, integrated information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5397500" y="1244600"/>
            <a:ext cx="3487738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0" lang="en-US" altLang="en-US" sz="1400" b="1" u="sng">
                <a:solidFill>
                  <a:srgbClr val="FF0000"/>
                </a:solidFill>
                <a:cs typeface="Arial" panose="020B0604020202020204" pitchFamily="34" charset="0"/>
              </a:rPr>
              <a:t>Challenges</a:t>
            </a:r>
          </a:p>
          <a:p>
            <a:pPr eaLnBrk="1" hangingPunct="1">
              <a:buFontTx/>
              <a:buChar char="•"/>
            </a:pPr>
            <a:r>
              <a:rPr kumimoji="0" lang="en-US" altLang="en-US" sz="1400">
                <a:solidFill>
                  <a:srgbClr val="FF0000"/>
                </a:solidFill>
                <a:cs typeface="Arial" panose="020B0604020202020204" pitchFamily="34" charset="0"/>
              </a:rPr>
              <a:t> Volume and complexity of data</a:t>
            </a:r>
          </a:p>
          <a:p>
            <a:pPr eaLnBrk="1" hangingPunct="1">
              <a:buFontTx/>
              <a:buChar char="•"/>
            </a:pPr>
            <a:r>
              <a:rPr kumimoji="0" lang="en-US" altLang="en-US" sz="1400">
                <a:solidFill>
                  <a:srgbClr val="FF0000"/>
                </a:solidFill>
                <a:cs typeface="Arial" panose="020B0604020202020204" pitchFamily="34" charset="0"/>
              </a:rPr>
              <a:t> Integrating massive volumes of disparate data</a:t>
            </a:r>
          </a:p>
          <a:p>
            <a:pPr eaLnBrk="1" hangingPunct="1">
              <a:buFontTx/>
              <a:buChar char="•"/>
            </a:pPr>
            <a:r>
              <a:rPr kumimoji="0" lang="en-US" altLang="en-US" sz="1400">
                <a:solidFill>
                  <a:srgbClr val="FF0000"/>
                </a:solidFill>
                <a:cs typeface="Arial" panose="020B0604020202020204" pitchFamily="34" charset="0"/>
              </a:rPr>
              <a:t>Need for sophisticated analytics</a:t>
            </a:r>
          </a:p>
          <a:p>
            <a:pPr eaLnBrk="1" hangingPunct="1">
              <a:buFontTx/>
              <a:buChar char="•"/>
            </a:pPr>
            <a:r>
              <a:rPr kumimoji="0" lang="en-US" altLang="en-US" sz="1400">
                <a:solidFill>
                  <a:srgbClr val="FF0000"/>
                </a:solidFill>
                <a:cs typeface="Arial" panose="020B0604020202020204" pitchFamily="34" charset="0"/>
              </a:rPr>
              <a:t>Growing collaboration across ecosystem</a:t>
            </a:r>
          </a:p>
          <a:p>
            <a:pPr eaLnBrk="1" hangingPunct="1">
              <a:buFontTx/>
              <a:buChar char="•"/>
            </a:pPr>
            <a:endParaRPr kumimoji="0" lang="en-US" altLang="en-US" sz="16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307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4A1-5213-45B8-AFE6-EF659BA53EE8}" type="datetime1">
              <a:rPr lang="en-US" altLang="en-US"/>
              <a:pPr/>
              <a:t>9/3/2018</a:t>
            </a:fld>
            <a:endParaRPr lang="en-US" altLang="en-US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Minnesota </a:t>
            </a:r>
            <a:r>
              <a:rPr lang="en-US" altLang="en-US" i="0"/>
              <a:t> </a:t>
            </a:r>
            <a:r>
              <a:rPr lang="en-US" altLang="en-US" i="0" u="sng"/>
              <a:t>D</a:t>
            </a:r>
            <a:r>
              <a:rPr lang="en-US" altLang="en-US" i="0"/>
              <a:t>igital Technology Center  </a:t>
            </a:r>
            <a:r>
              <a:rPr lang="en-US" altLang="en-US" i="0" u="sng"/>
              <a:t>I</a:t>
            </a:r>
            <a:r>
              <a:rPr lang="en-US" altLang="en-US" i="0"/>
              <a:t>ntelligent </a:t>
            </a:r>
            <a:r>
              <a:rPr lang="en-US" altLang="en-US" i="0" u="sng"/>
              <a:t>S</a:t>
            </a:r>
            <a:r>
              <a:rPr lang="en-US" altLang="en-US" i="0"/>
              <a:t>torage </a:t>
            </a:r>
            <a:r>
              <a:rPr lang="en-US" altLang="en-US" i="0" u="sng"/>
              <a:t>C</a:t>
            </a:r>
            <a:r>
              <a:rPr lang="en-US" altLang="en-US" i="0"/>
              <a:t>onsortium</a:t>
            </a:r>
            <a:endParaRPr lang="en-US" alt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F9CF-1190-467B-B026-9FF61285F6A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2411413" y="1611313"/>
            <a:ext cx="1722437" cy="1323975"/>
          </a:xfrm>
          <a:prstGeom prst="rect">
            <a:avLst/>
          </a:prstGeom>
          <a:solidFill>
            <a:srgbClr val="5378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476250" y="1611313"/>
            <a:ext cx="1860550" cy="1306512"/>
          </a:xfrm>
          <a:prstGeom prst="rect">
            <a:avLst/>
          </a:prstGeom>
          <a:solidFill>
            <a:srgbClr val="5378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>
          <a:xfrm>
            <a:off x="635000" y="-114300"/>
            <a:ext cx="7213600" cy="1739900"/>
          </a:xfrm>
        </p:spPr>
        <p:txBody>
          <a:bodyPr/>
          <a:lstStyle/>
          <a:p>
            <a:r>
              <a:rPr lang="en-US" altLang="en-US" sz="2800"/>
              <a:t>IBM Healthcare and Life Sciences Clinical Genomics Solution Conceptual Architecture</a:t>
            </a:r>
          </a:p>
        </p:txBody>
      </p:sp>
      <p:pic>
        <p:nvPicPr>
          <p:cNvPr id="181253" name="Picture 5" descr="GS0115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1" r="5409" b="-226"/>
          <a:stretch>
            <a:fillRect/>
          </a:stretch>
        </p:blipFill>
        <p:spPr bwMode="auto">
          <a:xfrm>
            <a:off x="476250" y="1606550"/>
            <a:ext cx="738188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1263650" y="1697038"/>
            <a:ext cx="1028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Medical Research</a:t>
            </a:r>
          </a:p>
        </p:txBody>
      </p:sp>
      <p:pic>
        <p:nvPicPr>
          <p:cNvPr id="181255" name="Picture 7" descr="Emergency Ro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616075"/>
            <a:ext cx="738188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3187700" y="1697038"/>
            <a:ext cx="1028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Clinical Care</a:t>
            </a:r>
          </a:p>
        </p:txBody>
      </p:sp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2441575" y="2320925"/>
            <a:ext cx="15922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altLang="en-US" sz="1200" b="1">
                <a:solidFill>
                  <a:schemeClr val="bg1"/>
                </a:solidFill>
                <a:cs typeface="Arial" panose="020B0604020202020204" pitchFamily="34" charset="0"/>
              </a:rPr>
              <a:t>HIS, RIS, CIS, Pathology, Rx, Patient Charts</a:t>
            </a:r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506413" y="2290763"/>
            <a:ext cx="15922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altLang="en-US" sz="1200" b="1">
                <a:solidFill>
                  <a:schemeClr val="bg1"/>
                </a:solidFill>
                <a:cs typeface="Arial" panose="020B0604020202020204" pitchFamily="34" charset="0"/>
              </a:rPr>
              <a:t>Expression, SNPs, Clinical Studies &amp; Trials, Proteomic</a:t>
            </a: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468313" y="3608388"/>
            <a:ext cx="3671887" cy="1008062"/>
          </a:xfrm>
          <a:prstGeom prst="rect">
            <a:avLst/>
          </a:prstGeom>
          <a:solidFill>
            <a:srgbClr val="33CC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1" hangingPunct="1"/>
            <a:r>
              <a:rPr kumimoji="0" lang="en-US" altLang="en-US" sz="1800" b="1">
                <a:cs typeface="Arial" panose="020B0604020202020204" pitchFamily="34" charset="0"/>
              </a:rPr>
              <a:t>Medical Information Gateway</a:t>
            </a:r>
          </a:p>
          <a:p>
            <a:pPr algn="ctr" eaLnBrk="1" hangingPunct="1"/>
            <a:r>
              <a:rPr kumimoji="0" lang="en-US" altLang="en-US" sz="1200">
                <a:cs typeface="Arial" panose="020B0604020202020204" pitchFamily="34" charset="0"/>
              </a:rPr>
              <a:t>Deidentification of Patient Data &amp; Anonymous Global Patient Identifier Assigned</a:t>
            </a:r>
          </a:p>
        </p:txBody>
      </p:sp>
      <p:sp>
        <p:nvSpPr>
          <p:cNvPr id="181260" name="AutoShape 12"/>
          <p:cNvSpPr>
            <a:spLocks noChangeArrowheads="1"/>
          </p:cNvSpPr>
          <p:nvPr/>
        </p:nvSpPr>
        <p:spPr bwMode="auto">
          <a:xfrm rot="5400000">
            <a:off x="634206" y="2793207"/>
            <a:ext cx="538163" cy="9334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99FF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1492250" y="2943225"/>
            <a:ext cx="26622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0" lang="en-US" altLang="en-US" sz="1400" b="1">
                <a:cs typeface="Arial" panose="020B0604020202020204" pitchFamily="34" charset="0"/>
              </a:rPr>
              <a:t>Adherence to Standards</a:t>
            </a:r>
          </a:p>
          <a:p>
            <a:pPr eaLnBrk="1" hangingPunct="1"/>
            <a:r>
              <a:rPr kumimoji="0" lang="en-US" altLang="en-US" sz="1200" i="1">
                <a:cs typeface="Arial" panose="020B0604020202020204" pitchFamily="34" charset="0"/>
              </a:rPr>
              <a:t>HL7, BSML/HapMap, CDISC/ODM, MAGE-ML, CDA, etc.</a:t>
            </a:r>
          </a:p>
        </p:txBody>
      </p:sp>
      <p:sp>
        <p:nvSpPr>
          <p:cNvPr id="181262" name="AutoShape 14"/>
          <p:cNvSpPr>
            <a:spLocks noChangeArrowheads="1"/>
          </p:cNvSpPr>
          <p:nvPr/>
        </p:nvSpPr>
        <p:spPr bwMode="auto">
          <a:xfrm>
            <a:off x="717550" y="5219700"/>
            <a:ext cx="3122613" cy="94456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en-US" sz="1800" b="1">
                <a:cs typeface="Arial" panose="020B0604020202020204" pitchFamily="34" charset="0"/>
              </a:rPr>
              <a:t>Medical Information Broker</a:t>
            </a:r>
          </a:p>
        </p:txBody>
      </p:sp>
      <p:sp>
        <p:nvSpPr>
          <p:cNvPr id="181263" name="AutoShape 15"/>
          <p:cNvSpPr>
            <a:spLocks noChangeArrowheads="1"/>
          </p:cNvSpPr>
          <p:nvPr/>
        </p:nvSpPr>
        <p:spPr bwMode="auto">
          <a:xfrm rot="5400000">
            <a:off x="1993107" y="4442619"/>
            <a:ext cx="538162" cy="9334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99FF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4" name="Rectangle 16"/>
          <p:cNvSpPr>
            <a:spLocks noChangeArrowheads="1"/>
          </p:cNvSpPr>
          <p:nvPr/>
        </p:nvSpPr>
        <p:spPr bwMode="auto">
          <a:xfrm>
            <a:off x="4495800" y="1616075"/>
            <a:ext cx="4403725" cy="4708525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1" hangingPunct="1"/>
            <a:endParaRPr kumimoji="0" lang="en-US" altLang="en-US" sz="1800">
              <a:cs typeface="Arial" panose="020B0604020202020204" pitchFamily="34" charset="0"/>
            </a:endParaRPr>
          </a:p>
        </p:txBody>
      </p:sp>
      <p:sp>
        <p:nvSpPr>
          <p:cNvPr id="181265" name="AutoShape 17"/>
          <p:cNvSpPr>
            <a:spLocks noChangeArrowheads="1"/>
          </p:cNvSpPr>
          <p:nvPr/>
        </p:nvSpPr>
        <p:spPr bwMode="auto">
          <a:xfrm>
            <a:off x="7062788" y="4897438"/>
            <a:ext cx="365125" cy="425450"/>
          </a:xfrm>
          <a:prstGeom prst="can">
            <a:avLst>
              <a:gd name="adj" fmla="val 2913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81266" name="AutoShape 18"/>
          <p:cNvSpPr>
            <a:spLocks noChangeArrowheads="1"/>
          </p:cNvSpPr>
          <p:nvPr/>
        </p:nvSpPr>
        <p:spPr bwMode="auto">
          <a:xfrm>
            <a:off x="8156575" y="4897438"/>
            <a:ext cx="365125" cy="425450"/>
          </a:xfrm>
          <a:prstGeom prst="can">
            <a:avLst>
              <a:gd name="adj" fmla="val 2913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81267" name="AutoShape 19"/>
          <p:cNvSpPr>
            <a:spLocks noChangeArrowheads="1"/>
          </p:cNvSpPr>
          <p:nvPr/>
        </p:nvSpPr>
        <p:spPr bwMode="auto">
          <a:xfrm>
            <a:off x="7610475" y="4897438"/>
            <a:ext cx="363538" cy="425450"/>
          </a:xfrm>
          <a:prstGeom prst="can">
            <a:avLst>
              <a:gd name="adj" fmla="val 29258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81268" name="AutoShape 20"/>
          <p:cNvSpPr>
            <a:spLocks noChangeArrowheads="1"/>
          </p:cNvSpPr>
          <p:nvPr/>
        </p:nvSpPr>
        <p:spPr bwMode="auto">
          <a:xfrm>
            <a:off x="5033963" y="4730750"/>
            <a:ext cx="1196975" cy="1393825"/>
          </a:xfrm>
          <a:prstGeom prst="can">
            <a:avLst>
              <a:gd name="adj" fmla="val 29111"/>
            </a:avLst>
          </a:prstGeom>
          <a:gradFill rotWithShape="0">
            <a:gsLst>
              <a:gs pos="0">
                <a:srgbClr val="EAEAEA">
                  <a:gamma/>
                  <a:shade val="75686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5686"/>
                  <a:invGamma/>
                </a:srgbClr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kumimoji="0" lang="en-US" altLang="en-US" sz="1200" b="1">
                <a:solidFill>
                  <a:srgbClr val="FF0000"/>
                </a:solidFill>
                <a:cs typeface="Arial" panose="020B0604020202020204" pitchFamily="34" charset="0"/>
              </a:rPr>
              <a:t>Medical Information Repository</a:t>
            </a:r>
          </a:p>
        </p:txBody>
      </p:sp>
      <p:sp>
        <p:nvSpPr>
          <p:cNvPr id="181269" name="AutoShape 21"/>
          <p:cNvSpPr>
            <a:spLocks noChangeArrowheads="1"/>
          </p:cNvSpPr>
          <p:nvPr/>
        </p:nvSpPr>
        <p:spPr bwMode="auto">
          <a:xfrm>
            <a:off x="4983163" y="3829050"/>
            <a:ext cx="3609975" cy="5794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en-US" sz="1800">
                <a:solidFill>
                  <a:schemeClr val="bg1"/>
                </a:solidFill>
                <a:cs typeface="Arial" panose="020B0604020202020204" pitchFamily="34" charset="0"/>
              </a:rPr>
              <a:t>DB2 Information Integrator</a:t>
            </a:r>
          </a:p>
        </p:txBody>
      </p:sp>
      <p:sp>
        <p:nvSpPr>
          <p:cNvPr id="181270" name="AutoShape 22"/>
          <p:cNvSpPr>
            <a:spLocks noChangeArrowheads="1"/>
          </p:cNvSpPr>
          <p:nvPr/>
        </p:nvSpPr>
        <p:spPr bwMode="auto">
          <a:xfrm>
            <a:off x="4981575" y="3203575"/>
            <a:ext cx="3609975" cy="5794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en-US" sz="1800">
                <a:solidFill>
                  <a:schemeClr val="bg1"/>
                </a:solidFill>
                <a:cs typeface="Arial" panose="020B0604020202020204" pitchFamily="34" charset="0"/>
              </a:rPr>
              <a:t>WebSphere</a:t>
            </a:r>
          </a:p>
        </p:txBody>
      </p:sp>
      <p:sp>
        <p:nvSpPr>
          <p:cNvPr id="181271" name="AutoShape 23"/>
          <p:cNvSpPr>
            <a:spLocks noChangeArrowheads="1"/>
          </p:cNvSpPr>
          <p:nvPr/>
        </p:nvSpPr>
        <p:spPr bwMode="auto">
          <a:xfrm>
            <a:off x="4937125" y="1970088"/>
            <a:ext cx="3656013" cy="1052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0" lang="en-US" altLang="en-US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81272" name="Picture 24" descr="Consumer Expect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166938"/>
            <a:ext cx="7651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73" name="AutoShape 25"/>
          <p:cNvSpPr>
            <a:spLocks noChangeArrowheads="1"/>
          </p:cNvSpPr>
          <p:nvPr/>
        </p:nvSpPr>
        <p:spPr bwMode="auto">
          <a:xfrm>
            <a:off x="6570663" y="4889500"/>
            <a:ext cx="303212" cy="425450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81274" name="Text Box 26"/>
          <p:cNvSpPr txBox="1">
            <a:spLocks noChangeArrowheads="1"/>
          </p:cNvSpPr>
          <p:nvPr/>
        </p:nvSpPr>
        <p:spPr bwMode="auto">
          <a:xfrm>
            <a:off x="6454775" y="5300663"/>
            <a:ext cx="2232025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kumimoji="0" lang="en-US" altLang="en-US" sz="1400">
                <a:solidFill>
                  <a:srgbClr val="FFFF00"/>
                </a:solidFill>
                <a:cs typeface="Arial" panose="020B0604020202020204" pitchFamily="34" charset="0"/>
              </a:rPr>
              <a:t>Source scientific data &amp; unstructured text files</a:t>
            </a:r>
          </a:p>
          <a:p>
            <a:pPr algn="ctr" eaLnBrk="1" hangingPunct="1"/>
            <a:r>
              <a:rPr kumimoji="0" lang="en-US" altLang="en-US" sz="1200">
                <a:solidFill>
                  <a:srgbClr val="FFFF00"/>
                </a:solidFill>
                <a:cs typeface="Arial" panose="020B0604020202020204" pitchFamily="34" charset="0"/>
              </a:rPr>
              <a:t>e.g. MS Access. MS Excel, EST/ GenBank, XML, Medline, dbSNP</a:t>
            </a:r>
          </a:p>
        </p:txBody>
      </p:sp>
      <p:sp>
        <p:nvSpPr>
          <p:cNvPr id="181275" name="Line 27"/>
          <p:cNvSpPr>
            <a:spLocks noChangeShapeType="1"/>
          </p:cNvSpPr>
          <p:nvPr/>
        </p:nvSpPr>
        <p:spPr bwMode="auto">
          <a:xfrm flipV="1">
            <a:off x="8335963" y="4449763"/>
            <a:ext cx="14287" cy="4873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1276" name="Line 28"/>
          <p:cNvSpPr>
            <a:spLocks noChangeShapeType="1"/>
          </p:cNvSpPr>
          <p:nvPr/>
        </p:nvSpPr>
        <p:spPr bwMode="auto">
          <a:xfrm flipV="1">
            <a:off x="7802563" y="4451350"/>
            <a:ext cx="14287" cy="4873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1277" name="Line 29"/>
          <p:cNvSpPr>
            <a:spLocks noChangeShapeType="1"/>
          </p:cNvSpPr>
          <p:nvPr/>
        </p:nvSpPr>
        <p:spPr bwMode="auto">
          <a:xfrm flipV="1">
            <a:off x="7239000" y="4451350"/>
            <a:ext cx="14288" cy="4873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1278" name="Line 30"/>
          <p:cNvSpPr>
            <a:spLocks noChangeShapeType="1"/>
          </p:cNvSpPr>
          <p:nvPr/>
        </p:nvSpPr>
        <p:spPr bwMode="auto">
          <a:xfrm flipV="1">
            <a:off x="6719888" y="4451350"/>
            <a:ext cx="14287" cy="4873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1279" name="Line 31"/>
          <p:cNvSpPr>
            <a:spLocks noChangeShapeType="1"/>
          </p:cNvSpPr>
          <p:nvPr/>
        </p:nvSpPr>
        <p:spPr bwMode="auto">
          <a:xfrm flipV="1">
            <a:off x="5622925" y="4451350"/>
            <a:ext cx="14288" cy="4873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1280" name="AutoShape 32"/>
          <p:cNvSpPr>
            <a:spLocks noChangeArrowheads="1"/>
          </p:cNvSpPr>
          <p:nvPr/>
        </p:nvSpPr>
        <p:spPr bwMode="auto">
          <a:xfrm>
            <a:off x="3895725" y="5221288"/>
            <a:ext cx="1041400" cy="933450"/>
          </a:xfrm>
          <a:prstGeom prst="rightArrow">
            <a:avLst>
              <a:gd name="adj1" fmla="val 50000"/>
              <a:gd name="adj2" fmla="val 27891"/>
            </a:avLst>
          </a:prstGeom>
          <a:solidFill>
            <a:srgbClr val="3399FF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1281" name="Object 33"/>
          <p:cNvGraphicFramePr>
            <a:graphicFrameLocks noGrp="1" noChangeAspect="1"/>
          </p:cNvGraphicFramePr>
          <p:nvPr>
            <p:ph idx="1"/>
          </p:nvPr>
        </p:nvGraphicFramePr>
        <p:xfrm>
          <a:off x="5886450" y="2349500"/>
          <a:ext cx="7524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8" name="Photo Editor Photo" r:id="rId6" imgW="1523810" imgH="600159" progId="MSPhotoEd.3">
                  <p:embed/>
                </p:oleObj>
              </mc:Choice>
              <mc:Fallback>
                <p:oleObj name="Photo Editor Photo" r:id="rId6" imgW="1523810" imgH="60015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2349500"/>
                        <a:ext cx="7524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1282" name="Picture 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2659063"/>
            <a:ext cx="6127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83" name="Picture 35" descr="sas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r="9911"/>
          <a:stretch>
            <a:fillRect/>
          </a:stretch>
        </p:blipFill>
        <p:spPr bwMode="auto">
          <a:xfrm>
            <a:off x="7058025" y="2644775"/>
            <a:ext cx="725488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1284" name="Object 36"/>
          <p:cNvGraphicFramePr>
            <a:graphicFrameLocks noChangeAspect="1"/>
          </p:cNvGraphicFramePr>
          <p:nvPr/>
        </p:nvGraphicFramePr>
        <p:xfrm>
          <a:off x="7702550" y="2657475"/>
          <a:ext cx="777875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9" name="Photo Editor Photo" r:id="rId10" imgW="1762371" imgH="514422" progId="MSPhotoEd.3">
                  <p:embed/>
                </p:oleObj>
              </mc:Choice>
              <mc:Fallback>
                <p:oleObj name="Photo Editor Photo" r:id="rId10" imgW="1762371" imgH="51442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2657475"/>
                        <a:ext cx="777875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85" name="Text Box 37"/>
          <p:cNvSpPr txBox="1">
            <a:spLocks noChangeArrowheads="1"/>
          </p:cNvSpPr>
          <p:nvPr/>
        </p:nvSpPr>
        <p:spPr bwMode="auto">
          <a:xfrm>
            <a:off x="5524500" y="2074863"/>
            <a:ext cx="2587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kumimoji="0" lang="en-US" altLang="en-US" sz="1600">
                <a:cs typeface="Arial" panose="020B0604020202020204" pitchFamily="34" charset="0"/>
              </a:rPr>
              <a:t>Data Mining/Statistical Analysis/Visualization</a:t>
            </a:r>
          </a:p>
        </p:txBody>
      </p:sp>
    </p:spTree>
    <p:extLst>
      <p:ext uri="{BB962C8B-B14F-4D97-AF65-F5344CB8AC3E}">
        <p14:creationId xmlns:p14="http://schemas.microsoft.com/office/powerpoint/2010/main" val="35403853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DDA22C-A9AB-43C8-BA8F-7747265294E4}" type="datetime1">
              <a:rPr lang="en-US"/>
              <a:pPr>
                <a:defRPr/>
              </a:pPr>
              <a:t>9/3/2018</a:t>
            </a:fld>
            <a:endParaRPr lang="en-US" altLang="en-US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University of Minnesota  </a:t>
            </a:r>
            <a:r>
              <a:rPr lang="en-US" altLang="en-US" u="sng" smtClean="0"/>
              <a:t>D</a:t>
            </a:r>
            <a:r>
              <a:rPr lang="en-US" altLang="en-US" smtClean="0"/>
              <a:t>igital Technology Center  </a:t>
            </a:r>
            <a:r>
              <a:rPr lang="en-US" altLang="en-US" u="sng" smtClean="0"/>
              <a:t>I</a:t>
            </a:r>
            <a:r>
              <a:rPr lang="en-US" altLang="en-US" smtClean="0"/>
              <a:t>ntelligent </a:t>
            </a:r>
            <a:r>
              <a:rPr lang="en-US" altLang="en-US" u="sng" smtClean="0"/>
              <a:t>S</a:t>
            </a:r>
            <a:r>
              <a:rPr lang="en-US" altLang="en-US" smtClean="0"/>
              <a:t>torage </a:t>
            </a:r>
            <a:r>
              <a:rPr lang="en-US" altLang="en-US" u="sng" smtClean="0"/>
              <a:t>C</a:t>
            </a:r>
            <a:r>
              <a:rPr lang="en-US" altLang="en-US" smtClean="0"/>
              <a:t>onsortium</a:t>
            </a:r>
            <a:endParaRPr lang="en-US" altLang="en-US" i="1" smtClean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E41A2-C06A-4729-ACBE-0E9497AC847C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Challenges in the New Environment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848600" cy="4876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Network is no longer just </a:t>
            </a:r>
            <a:r>
              <a:rPr lang="en-US" dirty="0" smtClean="0">
                <a:solidFill>
                  <a:srgbClr val="FF0000"/>
                </a:solidFill>
              </a:rPr>
              <a:t>end-to-end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is no longer just </a:t>
            </a:r>
            <a:r>
              <a:rPr lang="en-US" dirty="0" smtClean="0">
                <a:solidFill>
                  <a:srgbClr val="FF0000"/>
                </a:solidFill>
              </a:rPr>
              <a:t>structured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Drowning in Data; Loss in Internet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New Internet Architecture Is Required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Data -&gt; Information -&gt; Knowledge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Data/Network Security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Data/Information Privacy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Long-Term Data Preservation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Scalability (Internet, cloud storage and </a:t>
            </a:r>
            <a:r>
              <a:rPr lang="en-US" dirty="0" err="1" smtClean="0">
                <a:solidFill>
                  <a:srgbClr val="FF0000"/>
                </a:solidFill>
              </a:rPr>
              <a:t>exascale</a:t>
            </a:r>
            <a:r>
              <a:rPr lang="en-US" dirty="0" smtClean="0">
                <a:solidFill>
                  <a:srgbClr val="FF0000"/>
                </a:solidFill>
              </a:rPr>
              <a:t> computing)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rgbClr val="FFFFCC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rgbClr val="FFFFCC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      More Challenges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848600" cy="4953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to model dynamically changed data relationship?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Relationship can be changed by an event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Relationship can be changed by situations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Relationship can be changed by interests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to make network to be situational-aware?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to integrate data delivery with dynamically changed situations/interests/events?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to decide data to be sent (to whom?), to be stored (for how long?) and to be dropped?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6F0ED-A74C-4429-9090-79F699BCF417}" type="datetime1">
              <a:rPr lang="en-US"/>
              <a:pPr>
                <a:defRPr/>
              </a:pPr>
              <a:t>9/3/2018</a:t>
            </a:fld>
            <a:endParaRPr lang="en-US" altLang="en-US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i="1" dirty="0" smtClean="0"/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B64AF-2B8C-447F-80F1-9052AA2CEDE3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 smtClean="0">
                <a:latin typeface="Comic Sans MS" panose="030F0702030302020204" pitchFamily="66" charset="0"/>
              </a:rPr>
              <a:t>1: Introduction</a:t>
            </a:r>
            <a:endParaRPr lang="en-US" altLang="en-US" sz="1200" smtClean="0"/>
          </a:p>
        </p:txBody>
      </p:sp>
      <p:sp>
        <p:nvSpPr>
          <p:cNvPr id="20483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05800" y="64008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6402C2-521E-48CC-98A6-3E94BA7E1AC9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VIA –Hardware structure 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79513" y="1600200"/>
            <a:ext cx="3810000" cy="4648200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ZapfDingbats" charset="2"/>
              <a:buNone/>
            </a:pPr>
            <a:r>
              <a:rPr lang="en-US" altLang="en-US" sz="2400" smtClean="0"/>
              <a:t> </a:t>
            </a:r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2438400" y="2286000"/>
            <a:ext cx="685800" cy="4572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</a:rPr>
              <a:t>CPU</a:t>
            </a:r>
          </a:p>
        </p:txBody>
      </p:sp>
      <p:sp>
        <p:nvSpPr>
          <p:cNvPr id="20487" name="AutoShape 5"/>
          <p:cNvSpPr>
            <a:spLocks noChangeArrowheads="1"/>
          </p:cNvSpPr>
          <p:nvPr/>
        </p:nvSpPr>
        <p:spPr bwMode="auto">
          <a:xfrm>
            <a:off x="3505200" y="2286000"/>
            <a:ext cx="685800" cy="4572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</a:rPr>
              <a:t>CPU</a:t>
            </a:r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>
            <a:off x="2438400" y="2971800"/>
            <a:ext cx="1828800" cy="0"/>
          </a:xfrm>
          <a:prstGeom prst="line">
            <a:avLst/>
          </a:prstGeom>
          <a:noFill/>
          <a:ln w="38100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9" name="Line 7"/>
          <p:cNvSpPr>
            <a:spLocks noChangeShapeType="1"/>
          </p:cNvSpPr>
          <p:nvPr/>
        </p:nvSpPr>
        <p:spPr bwMode="auto">
          <a:xfrm>
            <a:off x="3810000" y="2743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0" name="Line 8"/>
          <p:cNvSpPr>
            <a:spLocks noChangeShapeType="1"/>
          </p:cNvSpPr>
          <p:nvPr/>
        </p:nvSpPr>
        <p:spPr bwMode="auto">
          <a:xfrm>
            <a:off x="2743200" y="2743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1" name="AutoShape 9"/>
          <p:cNvSpPr>
            <a:spLocks noChangeArrowheads="1"/>
          </p:cNvSpPr>
          <p:nvPr/>
        </p:nvSpPr>
        <p:spPr bwMode="auto">
          <a:xfrm>
            <a:off x="2667000" y="3200400"/>
            <a:ext cx="1066800" cy="457200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ahoma" panose="020B0604030504040204" pitchFamily="34" charset="0"/>
              </a:rPr>
              <a:t>Memory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Tahoma" panose="020B0604030504040204" pitchFamily="34" charset="0"/>
              </a:rPr>
              <a:t>Controller</a:t>
            </a:r>
          </a:p>
        </p:txBody>
      </p:sp>
      <p:sp>
        <p:nvSpPr>
          <p:cNvPr id="20492" name="AutoShape 10"/>
          <p:cNvSpPr>
            <a:spLocks noChangeArrowheads="1"/>
          </p:cNvSpPr>
          <p:nvPr/>
        </p:nvSpPr>
        <p:spPr bwMode="auto">
          <a:xfrm>
            <a:off x="2743200" y="3810000"/>
            <a:ext cx="990600" cy="381000"/>
          </a:xfrm>
          <a:prstGeom prst="cube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anose="020B0604030504040204" pitchFamily="34" charset="0"/>
              </a:rPr>
              <a:t>PCI  Bridge</a:t>
            </a:r>
          </a:p>
        </p:txBody>
      </p:sp>
      <p:sp>
        <p:nvSpPr>
          <p:cNvPr id="20493" name="Line 11"/>
          <p:cNvSpPr>
            <a:spLocks noChangeShapeType="1"/>
          </p:cNvSpPr>
          <p:nvPr/>
        </p:nvSpPr>
        <p:spPr bwMode="auto">
          <a:xfrm>
            <a:off x="3276600" y="2971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4" name="AutoShape 12"/>
          <p:cNvSpPr>
            <a:spLocks noChangeArrowheads="1"/>
          </p:cNvSpPr>
          <p:nvPr/>
        </p:nvSpPr>
        <p:spPr bwMode="auto">
          <a:xfrm>
            <a:off x="4343400" y="3048000"/>
            <a:ext cx="838200" cy="228600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95" name="AutoShape 13"/>
          <p:cNvSpPr>
            <a:spLocks noChangeArrowheads="1"/>
          </p:cNvSpPr>
          <p:nvPr/>
        </p:nvSpPr>
        <p:spPr bwMode="auto">
          <a:xfrm>
            <a:off x="4419600" y="3200400"/>
            <a:ext cx="838200" cy="228600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96" name="AutoShape 14"/>
          <p:cNvSpPr>
            <a:spLocks noChangeArrowheads="1"/>
          </p:cNvSpPr>
          <p:nvPr/>
        </p:nvSpPr>
        <p:spPr bwMode="auto">
          <a:xfrm>
            <a:off x="4495800" y="3352800"/>
            <a:ext cx="838200" cy="228600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97" name="AutoShape 15"/>
          <p:cNvSpPr>
            <a:spLocks noChangeArrowheads="1"/>
          </p:cNvSpPr>
          <p:nvPr/>
        </p:nvSpPr>
        <p:spPr bwMode="auto">
          <a:xfrm>
            <a:off x="4572000" y="3505200"/>
            <a:ext cx="838200" cy="228600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Memory</a:t>
            </a:r>
          </a:p>
        </p:txBody>
      </p:sp>
      <p:sp>
        <p:nvSpPr>
          <p:cNvPr id="20498" name="Line 16"/>
          <p:cNvSpPr>
            <a:spLocks noChangeShapeType="1"/>
          </p:cNvSpPr>
          <p:nvPr/>
        </p:nvSpPr>
        <p:spPr bwMode="auto">
          <a:xfrm>
            <a:off x="3733800" y="3429000"/>
            <a:ext cx="685800" cy="0"/>
          </a:xfrm>
          <a:prstGeom prst="line">
            <a:avLst/>
          </a:prstGeom>
          <a:noFill/>
          <a:ln w="4445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9" name="Line 17"/>
          <p:cNvSpPr>
            <a:spLocks noChangeShapeType="1"/>
          </p:cNvSpPr>
          <p:nvPr/>
        </p:nvSpPr>
        <p:spPr bwMode="auto">
          <a:xfrm>
            <a:off x="3276600" y="3657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0" name="Line 18"/>
          <p:cNvSpPr>
            <a:spLocks noChangeShapeType="1"/>
          </p:cNvSpPr>
          <p:nvPr/>
        </p:nvSpPr>
        <p:spPr bwMode="auto">
          <a:xfrm>
            <a:off x="2438400" y="4419600"/>
            <a:ext cx="2209800" cy="0"/>
          </a:xfrm>
          <a:prstGeom prst="line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1" name="Line 19"/>
          <p:cNvSpPr>
            <a:spLocks noChangeShapeType="1"/>
          </p:cNvSpPr>
          <p:nvPr/>
        </p:nvSpPr>
        <p:spPr bwMode="auto">
          <a:xfrm>
            <a:off x="3276600" y="4191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2" name="Text Box 20"/>
          <p:cNvSpPr txBox="1">
            <a:spLocks noChangeArrowheads="1"/>
          </p:cNvSpPr>
          <p:nvPr/>
        </p:nvSpPr>
        <p:spPr bwMode="auto">
          <a:xfrm>
            <a:off x="3810000" y="4038600"/>
            <a:ext cx="881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Tahoma" panose="020B0604030504040204" pitchFamily="34" charset="0"/>
              </a:rPr>
              <a:t>PCI Bus</a:t>
            </a:r>
          </a:p>
        </p:txBody>
      </p:sp>
      <p:sp>
        <p:nvSpPr>
          <p:cNvPr id="20503" name="AutoShape 21"/>
          <p:cNvSpPr>
            <a:spLocks noChangeArrowheads="1"/>
          </p:cNvSpPr>
          <p:nvPr/>
        </p:nvSpPr>
        <p:spPr bwMode="auto">
          <a:xfrm>
            <a:off x="2514600" y="4572000"/>
            <a:ext cx="609600" cy="38100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</a:rPr>
              <a:t>SCSI</a:t>
            </a:r>
          </a:p>
        </p:txBody>
      </p:sp>
      <p:sp>
        <p:nvSpPr>
          <p:cNvPr id="20504" name="AutoShape 22"/>
          <p:cNvSpPr>
            <a:spLocks noChangeArrowheads="1"/>
          </p:cNvSpPr>
          <p:nvPr/>
        </p:nvSpPr>
        <p:spPr bwMode="auto">
          <a:xfrm>
            <a:off x="3276600" y="4572000"/>
            <a:ext cx="762000" cy="381000"/>
          </a:xfrm>
          <a:prstGeom prst="cube">
            <a:avLst>
              <a:gd name="adj" fmla="val 25000"/>
            </a:avLst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ahoma" panose="020B0604030504040204" pitchFamily="34" charset="0"/>
              </a:rPr>
              <a:t>Ethernet</a:t>
            </a:r>
          </a:p>
        </p:txBody>
      </p:sp>
      <p:sp>
        <p:nvSpPr>
          <p:cNvPr id="20505" name="AutoShape 23"/>
          <p:cNvSpPr>
            <a:spLocks noChangeArrowheads="1"/>
          </p:cNvSpPr>
          <p:nvPr/>
        </p:nvSpPr>
        <p:spPr bwMode="auto">
          <a:xfrm>
            <a:off x="4191000" y="4572000"/>
            <a:ext cx="609600" cy="38100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ahoma" panose="020B0604030504040204" pitchFamily="34" charset="0"/>
              </a:rPr>
              <a:t>FC</a:t>
            </a:r>
          </a:p>
        </p:txBody>
      </p:sp>
      <p:sp>
        <p:nvSpPr>
          <p:cNvPr id="20506" name="Line 24"/>
          <p:cNvSpPr>
            <a:spLocks noChangeShapeType="1"/>
          </p:cNvSpPr>
          <p:nvPr/>
        </p:nvSpPr>
        <p:spPr bwMode="auto">
          <a:xfrm>
            <a:off x="2819400" y="4419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7" name="Line 25"/>
          <p:cNvSpPr>
            <a:spLocks noChangeShapeType="1"/>
          </p:cNvSpPr>
          <p:nvPr/>
        </p:nvSpPr>
        <p:spPr bwMode="auto">
          <a:xfrm>
            <a:off x="3657600" y="4419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8" name="Line 26"/>
          <p:cNvSpPr>
            <a:spLocks noChangeShapeType="1"/>
          </p:cNvSpPr>
          <p:nvPr/>
        </p:nvSpPr>
        <p:spPr bwMode="auto">
          <a:xfrm>
            <a:off x="4495800" y="4419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9" name="Oval 27"/>
          <p:cNvSpPr>
            <a:spLocks noChangeArrowheads="1"/>
          </p:cNvSpPr>
          <p:nvPr/>
        </p:nvSpPr>
        <p:spPr bwMode="auto">
          <a:xfrm>
            <a:off x="4648200" y="5334000"/>
            <a:ext cx="9144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</a:rPr>
              <a:t>SAN</a:t>
            </a:r>
          </a:p>
        </p:txBody>
      </p:sp>
      <p:sp>
        <p:nvSpPr>
          <p:cNvPr id="20510" name="Oval 28"/>
          <p:cNvSpPr>
            <a:spLocks noChangeArrowheads="1"/>
          </p:cNvSpPr>
          <p:nvPr/>
        </p:nvSpPr>
        <p:spPr bwMode="auto">
          <a:xfrm>
            <a:off x="3505200" y="5410200"/>
            <a:ext cx="9144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ahoma" panose="020B0604030504040204" pitchFamily="34" charset="0"/>
              </a:rPr>
              <a:t>LAN</a:t>
            </a:r>
          </a:p>
        </p:txBody>
      </p:sp>
      <p:sp>
        <p:nvSpPr>
          <p:cNvPr id="20511" name="Line 29"/>
          <p:cNvSpPr>
            <a:spLocks noChangeShapeType="1"/>
          </p:cNvSpPr>
          <p:nvPr/>
        </p:nvSpPr>
        <p:spPr bwMode="auto">
          <a:xfrm>
            <a:off x="2819400" y="4953000"/>
            <a:ext cx="0" cy="10668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12" name="AutoShape 30"/>
          <p:cNvSpPr>
            <a:spLocks noChangeArrowheads="1"/>
          </p:cNvSpPr>
          <p:nvPr/>
        </p:nvSpPr>
        <p:spPr bwMode="auto">
          <a:xfrm>
            <a:off x="2971800" y="5105400"/>
            <a:ext cx="381000" cy="228600"/>
          </a:xfrm>
          <a:prstGeom prst="can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Disk</a:t>
            </a:r>
          </a:p>
        </p:txBody>
      </p:sp>
      <p:sp>
        <p:nvSpPr>
          <p:cNvPr id="20513" name="Line 31"/>
          <p:cNvSpPr>
            <a:spLocks noChangeShapeType="1"/>
          </p:cNvSpPr>
          <p:nvPr/>
        </p:nvSpPr>
        <p:spPr bwMode="auto">
          <a:xfrm>
            <a:off x="2819400" y="5257800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14" name="AutoShape 32"/>
          <p:cNvSpPr>
            <a:spLocks noChangeArrowheads="1"/>
          </p:cNvSpPr>
          <p:nvPr/>
        </p:nvSpPr>
        <p:spPr bwMode="auto">
          <a:xfrm>
            <a:off x="2971800" y="5410200"/>
            <a:ext cx="381000" cy="228600"/>
          </a:xfrm>
          <a:prstGeom prst="can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Disk</a:t>
            </a:r>
          </a:p>
        </p:txBody>
      </p:sp>
      <p:sp>
        <p:nvSpPr>
          <p:cNvPr id="20515" name="Line 33"/>
          <p:cNvSpPr>
            <a:spLocks noChangeShapeType="1"/>
          </p:cNvSpPr>
          <p:nvPr/>
        </p:nvSpPr>
        <p:spPr bwMode="auto">
          <a:xfrm>
            <a:off x="2819400" y="5562600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16" name="AutoShape 34"/>
          <p:cNvSpPr>
            <a:spLocks noChangeArrowheads="1"/>
          </p:cNvSpPr>
          <p:nvPr/>
        </p:nvSpPr>
        <p:spPr bwMode="auto">
          <a:xfrm>
            <a:off x="2971800" y="5715000"/>
            <a:ext cx="381000" cy="228600"/>
          </a:xfrm>
          <a:prstGeom prst="can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Disk</a:t>
            </a:r>
          </a:p>
        </p:txBody>
      </p:sp>
      <p:sp>
        <p:nvSpPr>
          <p:cNvPr id="20517" name="Line 35"/>
          <p:cNvSpPr>
            <a:spLocks noChangeShapeType="1"/>
          </p:cNvSpPr>
          <p:nvPr/>
        </p:nvSpPr>
        <p:spPr bwMode="auto">
          <a:xfrm>
            <a:off x="2819400" y="5867400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18" name="Line 36"/>
          <p:cNvSpPr>
            <a:spLocks noChangeShapeType="1"/>
          </p:cNvSpPr>
          <p:nvPr/>
        </p:nvSpPr>
        <p:spPr bwMode="auto">
          <a:xfrm>
            <a:off x="3657600" y="4953000"/>
            <a:ext cx="304800" cy="4572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19" name="Line 37"/>
          <p:cNvSpPr>
            <a:spLocks noChangeShapeType="1"/>
          </p:cNvSpPr>
          <p:nvPr/>
        </p:nvSpPr>
        <p:spPr bwMode="auto">
          <a:xfrm>
            <a:off x="4572000" y="4953000"/>
            <a:ext cx="304800" cy="4572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 smtClean="0">
                <a:latin typeface="Comic Sans MS" panose="030F0702030302020204" pitchFamily="66" charset="0"/>
              </a:rPr>
              <a:t>1: Introduction</a:t>
            </a:r>
            <a:endParaRPr lang="en-US" altLang="en-US" sz="1200" smtClean="0"/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05800" y="64008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80C6F0-DE1D-44A4-ABF6-8E72449DF18D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Case for Data and Control Flow between Host and NIC</a:t>
            </a:r>
          </a:p>
        </p:txBody>
      </p:sp>
      <p:pic>
        <p:nvPicPr>
          <p:cNvPr id="21509" name="Picture 3" descr="flowcon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7850"/>
            <a:ext cx="8077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5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B6B615-8454-47B0-BA1A-9D259A01941C}" type="datetime1">
              <a:rPr lang="en-US"/>
              <a:pPr>
                <a:defRPr/>
              </a:pPr>
              <a:t>9/3/2018</a:t>
            </a:fld>
            <a:endParaRPr lang="en-US" alt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i="1" dirty="0" smtClean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2C1FF-10C5-4B6B-849E-20D8B651C4D4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2438400" y="4997450"/>
            <a:ext cx="2057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Blocks</a:t>
            </a:r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2438400" y="4246563"/>
            <a:ext cx="2057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Files</a:t>
            </a:r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2438400" y="3508375"/>
            <a:ext cx="2057400" cy="68580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Objects</a:t>
            </a:r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2438400" y="2774950"/>
            <a:ext cx="2057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Information</a:t>
            </a:r>
          </a:p>
        </p:txBody>
      </p:sp>
      <p:sp>
        <p:nvSpPr>
          <p:cNvPr id="25609" name="Rectangle 6"/>
          <p:cNvSpPr>
            <a:spLocks noChangeArrowheads="1"/>
          </p:cNvSpPr>
          <p:nvPr/>
        </p:nvSpPr>
        <p:spPr bwMode="auto">
          <a:xfrm>
            <a:off x="2438400" y="2025650"/>
            <a:ext cx="2057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Knowledge</a:t>
            </a:r>
          </a:p>
        </p:txBody>
      </p:sp>
      <p:sp>
        <p:nvSpPr>
          <p:cNvPr id="25610" name="Line 7"/>
          <p:cNvSpPr>
            <a:spLocks noChangeShapeType="1"/>
          </p:cNvSpPr>
          <p:nvPr/>
        </p:nvSpPr>
        <p:spPr bwMode="auto">
          <a:xfrm>
            <a:off x="2438400" y="499745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Line 8"/>
          <p:cNvSpPr>
            <a:spLocks noChangeShapeType="1"/>
          </p:cNvSpPr>
          <p:nvPr/>
        </p:nvSpPr>
        <p:spPr bwMode="auto">
          <a:xfrm>
            <a:off x="76200" y="4997450"/>
            <a:ext cx="4648200" cy="0"/>
          </a:xfrm>
          <a:prstGeom prst="line">
            <a:avLst/>
          </a:prstGeom>
          <a:noFill/>
          <a:ln w="952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Line 9"/>
          <p:cNvSpPr>
            <a:spLocks noChangeShapeType="1"/>
          </p:cNvSpPr>
          <p:nvPr/>
        </p:nvSpPr>
        <p:spPr bwMode="auto">
          <a:xfrm>
            <a:off x="2667000" y="499745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Text Box 10"/>
          <p:cNvSpPr txBox="1">
            <a:spLocks noChangeArrowheads="1"/>
          </p:cNvSpPr>
          <p:nvPr/>
        </p:nvSpPr>
        <p:spPr bwMode="auto">
          <a:xfrm>
            <a:off x="4800600" y="5029200"/>
            <a:ext cx="281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  <a:sym typeface="Wingdings" pitchFamily="2" charset="2"/>
              </a:rPr>
              <a:t> </a:t>
            </a:r>
            <a:r>
              <a:rPr lang="en-US">
                <a:latin typeface="Calibri" pitchFamily="34" charset="0"/>
              </a:rPr>
              <a:t>Traditional storage device view - </a:t>
            </a:r>
            <a:r>
              <a:rPr lang="en-US">
                <a:latin typeface="Calibri" pitchFamily="34" charset="0"/>
                <a:sym typeface="Wingdings" pitchFamily="2" charset="2"/>
              </a:rPr>
              <a:t>raw bits, no associated semantics.</a:t>
            </a:r>
            <a:endParaRPr lang="en-US">
              <a:latin typeface="Calibri" pitchFamily="34" charset="0"/>
            </a:endParaRPr>
          </a:p>
        </p:txBody>
      </p:sp>
      <p:sp>
        <p:nvSpPr>
          <p:cNvPr id="25614" name="Text Box 11"/>
          <p:cNvSpPr txBox="1">
            <a:spLocks noChangeArrowheads="1"/>
          </p:cNvSpPr>
          <p:nvPr/>
        </p:nvSpPr>
        <p:spPr bwMode="auto">
          <a:xfrm>
            <a:off x="4724400" y="35814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  <a:sym typeface="Wingdings" pitchFamily="2" charset="2"/>
              </a:rPr>
              <a:t> </a:t>
            </a:r>
            <a:r>
              <a:rPr lang="en-US">
                <a:latin typeface="Calibri" pitchFamily="34" charset="0"/>
              </a:rPr>
              <a:t>Extended attributes augmented view </a:t>
            </a:r>
            <a:r>
              <a:rPr lang="en-US">
                <a:latin typeface="Calibri" pitchFamily="34" charset="0"/>
                <a:sym typeface="Wingdings" pitchFamily="2" charset="2"/>
              </a:rPr>
              <a:t>high level semantics associated.</a:t>
            </a:r>
            <a:endParaRPr lang="en-US">
              <a:latin typeface="Calibri" pitchFamily="34" charset="0"/>
            </a:endParaRPr>
          </a:p>
        </p:txBody>
      </p:sp>
      <p:sp>
        <p:nvSpPr>
          <p:cNvPr id="25615" name="Line 12"/>
          <p:cNvSpPr>
            <a:spLocks noChangeShapeType="1"/>
          </p:cNvSpPr>
          <p:nvPr/>
        </p:nvSpPr>
        <p:spPr bwMode="auto">
          <a:xfrm>
            <a:off x="2209800" y="3505200"/>
            <a:ext cx="6934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724400" y="2025650"/>
            <a:ext cx="1905000" cy="1295400"/>
            <a:chOff x="2976" y="1104"/>
            <a:chExt cx="1200" cy="816"/>
          </a:xfrm>
        </p:grpSpPr>
        <p:sp>
          <p:nvSpPr>
            <p:cNvPr id="25621" name="Text Box 14"/>
            <p:cNvSpPr txBox="1">
              <a:spLocks noChangeArrowheads="1"/>
            </p:cNvSpPr>
            <p:nvPr/>
          </p:nvSpPr>
          <p:spPr bwMode="auto">
            <a:xfrm>
              <a:off x="3168" y="1104"/>
              <a:ext cx="100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Captured in the attributes of an object</a:t>
              </a:r>
            </a:p>
          </p:txBody>
        </p:sp>
        <p:sp>
          <p:nvSpPr>
            <p:cNvPr id="25622" name="AutoShape 15"/>
            <p:cNvSpPr>
              <a:spLocks/>
            </p:cNvSpPr>
            <p:nvPr/>
          </p:nvSpPr>
          <p:spPr bwMode="auto">
            <a:xfrm>
              <a:off x="2976" y="1152"/>
              <a:ext cx="192" cy="768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5617" name="Text Box 16"/>
          <p:cNvSpPr txBox="1">
            <a:spLocks noChangeArrowheads="1"/>
          </p:cNvSpPr>
          <p:nvPr/>
        </p:nvSpPr>
        <p:spPr bwMode="auto">
          <a:xfrm>
            <a:off x="6934200" y="1554163"/>
            <a:ext cx="22098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Exploited to store and retrieve data more efficiently with Indexing/Search capability</a:t>
            </a:r>
          </a:p>
        </p:txBody>
      </p:sp>
      <p:sp>
        <p:nvSpPr>
          <p:cNvPr id="25618" name="Line 17"/>
          <p:cNvSpPr>
            <a:spLocks noChangeShapeType="1"/>
          </p:cNvSpPr>
          <p:nvPr/>
        </p:nvSpPr>
        <p:spPr bwMode="auto">
          <a:xfrm>
            <a:off x="6553200" y="24828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Text Box 18"/>
          <p:cNvSpPr txBox="1">
            <a:spLocks noChangeArrowheads="1"/>
          </p:cNvSpPr>
          <p:nvPr/>
        </p:nvSpPr>
        <p:spPr bwMode="auto">
          <a:xfrm>
            <a:off x="5562600" y="30480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[ </a:t>
            </a:r>
            <a:r>
              <a:rPr lang="en-US" b="1">
                <a:latin typeface="Calibri" pitchFamily="34" charset="0"/>
              </a:rPr>
              <a:t>INTELLIGENCE</a:t>
            </a:r>
            <a:r>
              <a:rPr lang="en-US">
                <a:latin typeface="Calibri" pitchFamily="34" charset="0"/>
              </a:rPr>
              <a:t> ]</a:t>
            </a:r>
          </a:p>
        </p:txBody>
      </p:sp>
      <p:sp>
        <p:nvSpPr>
          <p:cNvPr id="23572" name="Rectangle 19"/>
          <p:cNvSpPr>
            <a:spLocks noGrp="1" noChangeArrowheads="1"/>
          </p:cNvSpPr>
          <p:nvPr>
            <p:ph type="title"/>
          </p:nvPr>
        </p:nvSpPr>
        <p:spPr>
          <a:xfrm>
            <a:off x="1060450" y="519113"/>
            <a:ext cx="5861050" cy="547687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Intelligent Storage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based on Object-based Storage Devices (OSD)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021F1E6-F203-4285-9965-9CE8C01B745B}" type="datetime1">
              <a:rPr lang="en-US"/>
              <a:pPr>
                <a:defRPr/>
              </a:pPr>
              <a:t>9/3/2018</a:t>
            </a:fld>
            <a:endParaRPr lang="en-US" altLang="en-US"/>
          </a:p>
        </p:txBody>
      </p:sp>
      <p:sp>
        <p:nvSpPr>
          <p:cNvPr id="20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i="1" dirty="0" smtClean="0"/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FCCD8-2CAA-49B7-A4E1-4BB81D289AF8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2054" name="AutoShape 2"/>
          <p:cNvSpPr>
            <a:spLocks noChangeArrowheads="1"/>
          </p:cNvSpPr>
          <p:nvPr/>
        </p:nvSpPr>
        <p:spPr bwMode="auto">
          <a:xfrm rot="-9022804">
            <a:off x="5562600" y="3505200"/>
            <a:ext cx="1817688" cy="571500"/>
          </a:xfrm>
          <a:prstGeom prst="leftArrow">
            <a:avLst>
              <a:gd name="adj1" fmla="val 50000"/>
              <a:gd name="adj2" fmla="val 79514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1066800" y="1143000"/>
            <a:ext cx="4800600" cy="419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858000" cy="701675"/>
          </a:xfrm>
        </p:spPr>
        <p:txBody>
          <a:bodyPr/>
          <a:lstStyle/>
          <a:p>
            <a:pPr eaLnBrk="1" hangingPunct="1"/>
            <a:r>
              <a:rPr lang="en-US" sz="3600" smtClean="0"/>
              <a:t> Intelligence on the Drives</a:t>
            </a:r>
          </a:p>
        </p:txBody>
      </p:sp>
      <p:sp>
        <p:nvSpPr>
          <p:cNvPr id="20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72200" y="1219200"/>
            <a:ext cx="26670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FF0000"/>
                </a:solidFill>
              </a:rPr>
              <a:t>Magnetic storage /Solid State Storage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FF0000"/>
                </a:solidFill>
              </a:rPr>
              <a:t>Processor &amp; DRAM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FF0000"/>
                </a:solidFill>
              </a:rPr>
              <a:t>SAN/IP attachment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FF0000"/>
                </a:solidFill>
              </a:rPr>
              <a:t>Execution environment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FF0000"/>
                </a:solidFill>
              </a:rPr>
              <a:t>Semantic-aware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FF0000"/>
                </a:solidFill>
              </a:rPr>
              <a:t>Application-aware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FF0000"/>
                </a:solidFill>
              </a:rPr>
              <a:t>Object storage device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FF0000"/>
                </a:solidFill>
              </a:rPr>
              <a:t>Search and indexing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FF0000"/>
                </a:solidFill>
              </a:rPr>
              <a:t>Query and response</a:t>
            </a:r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1219200" y="3575050"/>
            <a:ext cx="4495800" cy="17526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472F18"/>
              </a:gs>
              <a:gs pos="50000">
                <a:srgbClr val="996633"/>
              </a:gs>
              <a:gs pos="100000">
                <a:srgbClr val="472F18"/>
              </a:gs>
            </a:gsLst>
            <a:lin ang="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9" name="AutoShape 7"/>
          <p:cNvSpPr>
            <a:spLocks noChangeArrowheads="1"/>
          </p:cNvSpPr>
          <p:nvPr/>
        </p:nvSpPr>
        <p:spPr bwMode="auto">
          <a:xfrm>
            <a:off x="1295400" y="3352800"/>
            <a:ext cx="4267200" cy="533400"/>
          </a:xfrm>
          <a:prstGeom prst="cube">
            <a:avLst>
              <a:gd name="adj" fmla="val 25000"/>
            </a:avLst>
          </a:prstGeom>
          <a:solidFill>
            <a:srgbClr val="33CC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OS Kernel</a:t>
            </a:r>
          </a:p>
        </p:txBody>
      </p:sp>
      <p:sp>
        <p:nvSpPr>
          <p:cNvPr id="2060" name="AutoShape 8"/>
          <p:cNvSpPr>
            <a:spLocks noChangeArrowheads="1"/>
          </p:cNvSpPr>
          <p:nvPr/>
        </p:nvSpPr>
        <p:spPr bwMode="auto">
          <a:xfrm>
            <a:off x="1295400" y="2971800"/>
            <a:ext cx="1676400" cy="5334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SAN driver</a:t>
            </a:r>
          </a:p>
        </p:txBody>
      </p:sp>
      <p:sp>
        <p:nvSpPr>
          <p:cNvPr id="2061" name="AutoShape 9"/>
          <p:cNvSpPr>
            <a:spLocks noChangeArrowheads="1"/>
          </p:cNvSpPr>
          <p:nvPr/>
        </p:nvSpPr>
        <p:spPr bwMode="auto">
          <a:xfrm>
            <a:off x="3886200" y="2971800"/>
            <a:ext cx="1676400" cy="533400"/>
          </a:xfrm>
          <a:prstGeom prst="cube">
            <a:avLst>
              <a:gd name="adj" fmla="val 25000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Disk driver</a:t>
            </a:r>
          </a:p>
        </p:txBody>
      </p:sp>
      <p:sp>
        <p:nvSpPr>
          <p:cNvPr id="2062" name="AutoShape 10"/>
          <p:cNvSpPr>
            <a:spLocks noChangeArrowheads="1"/>
          </p:cNvSpPr>
          <p:nvPr/>
        </p:nvSpPr>
        <p:spPr bwMode="auto">
          <a:xfrm>
            <a:off x="3886200" y="2590800"/>
            <a:ext cx="1676400" cy="533400"/>
          </a:xfrm>
          <a:prstGeom prst="cube">
            <a:avLst>
              <a:gd name="adj" fmla="val 25000"/>
            </a:avLst>
          </a:prstGeom>
          <a:solidFill>
            <a:srgbClr val="99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File System  </a:t>
            </a:r>
          </a:p>
        </p:txBody>
      </p:sp>
      <p:sp>
        <p:nvSpPr>
          <p:cNvPr id="2063" name="AutoShape 11"/>
          <p:cNvSpPr>
            <a:spLocks noChangeArrowheads="1"/>
          </p:cNvSpPr>
          <p:nvPr/>
        </p:nvSpPr>
        <p:spPr bwMode="auto">
          <a:xfrm>
            <a:off x="1295400" y="2590800"/>
            <a:ext cx="1676400" cy="533400"/>
          </a:xfrm>
          <a:prstGeom prst="cube">
            <a:avLst>
              <a:gd name="adj" fmla="val 25000"/>
            </a:avLst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RPC, 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...</a:t>
            </a:r>
          </a:p>
        </p:txBody>
      </p:sp>
      <p:sp>
        <p:nvSpPr>
          <p:cNvPr id="2064" name="AutoShape 12"/>
          <p:cNvSpPr>
            <a:spLocks noChangeArrowheads="1"/>
          </p:cNvSpPr>
          <p:nvPr/>
        </p:nvSpPr>
        <p:spPr bwMode="auto">
          <a:xfrm>
            <a:off x="1295400" y="2209800"/>
            <a:ext cx="1676400" cy="533400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Services</a:t>
            </a:r>
          </a:p>
        </p:txBody>
      </p:sp>
      <p:sp>
        <p:nvSpPr>
          <p:cNvPr id="2065" name="AutoShape 13"/>
          <p:cNvSpPr>
            <a:spLocks noChangeArrowheads="1"/>
          </p:cNvSpPr>
          <p:nvPr/>
        </p:nvSpPr>
        <p:spPr bwMode="auto">
          <a:xfrm>
            <a:off x="4419600" y="2209800"/>
            <a:ext cx="1143000" cy="533400"/>
          </a:xfrm>
          <a:prstGeom prst="cube">
            <a:avLst>
              <a:gd name="adj" fmla="val 25000"/>
            </a:avLst>
          </a:prstGeom>
          <a:solidFill>
            <a:srgbClr val="33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DBMS</a:t>
            </a: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2066" name="AutoShape 14"/>
          <p:cNvSpPr>
            <a:spLocks noChangeArrowheads="1"/>
          </p:cNvSpPr>
          <p:nvPr/>
        </p:nvSpPr>
        <p:spPr bwMode="auto">
          <a:xfrm>
            <a:off x="1295400" y="1828800"/>
            <a:ext cx="4267200" cy="5334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Applications  </a:t>
            </a:r>
          </a:p>
        </p:txBody>
      </p:sp>
      <p:grpSp>
        <p:nvGrpSpPr>
          <p:cNvPr id="2067" name="Group 15"/>
          <p:cNvGrpSpPr>
            <a:grpSpLocks/>
          </p:cNvGrpSpPr>
          <p:nvPr/>
        </p:nvGrpSpPr>
        <p:grpSpPr bwMode="auto">
          <a:xfrm>
            <a:off x="6553200" y="3962400"/>
            <a:ext cx="1752600" cy="1905000"/>
            <a:chOff x="2784" y="2544"/>
            <a:chExt cx="1200" cy="1440"/>
          </a:xfrm>
        </p:grpSpPr>
        <p:graphicFrame>
          <p:nvGraphicFramePr>
            <p:cNvPr id="2050" name="Object 16"/>
            <p:cNvGraphicFramePr>
              <a:graphicFrameLocks noChangeAspect="1"/>
            </p:cNvGraphicFramePr>
            <p:nvPr/>
          </p:nvGraphicFramePr>
          <p:xfrm>
            <a:off x="2784" y="3072"/>
            <a:ext cx="881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" name="Photo Editor Photo" r:id="rId4" imgW="800212" imgH="828791" progId="">
                    <p:embed/>
                  </p:oleObj>
                </mc:Choice>
                <mc:Fallback>
                  <p:oleObj name="Photo Editor Photo" r:id="rId4" imgW="800212" imgH="828791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3072"/>
                          <a:ext cx="881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8" name="Line 17"/>
            <p:cNvSpPr>
              <a:spLocks noChangeShapeType="1"/>
            </p:cNvSpPr>
            <p:nvPr/>
          </p:nvSpPr>
          <p:spPr bwMode="auto">
            <a:xfrm flipV="1">
              <a:off x="2832" y="2784"/>
              <a:ext cx="384" cy="43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9" name="Group 18"/>
            <p:cNvGrpSpPr>
              <a:grpSpLocks/>
            </p:cNvGrpSpPr>
            <p:nvPr/>
          </p:nvGrpSpPr>
          <p:grpSpPr bwMode="auto">
            <a:xfrm>
              <a:off x="3120" y="2544"/>
              <a:ext cx="864" cy="1392"/>
              <a:chOff x="3120" y="2544"/>
              <a:chExt cx="864" cy="1392"/>
            </a:xfrm>
          </p:grpSpPr>
          <p:sp>
            <p:nvSpPr>
              <p:cNvPr id="2070" name="Line 19"/>
              <p:cNvSpPr>
                <a:spLocks noChangeShapeType="1"/>
              </p:cNvSpPr>
              <p:nvPr/>
            </p:nvSpPr>
            <p:spPr bwMode="auto">
              <a:xfrm flipV="1">
                <a:off x="3264" y="2544"/>
                <a:ext cx="336" cy="528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" name="Rectangle 20"/>
              <p:cNvSpPr>
                <a:spLocks noChangeArrowheads="1"/>
              </p:cNvSpPr>
              <p:nvPr/>
            </p:nvSpPr>
            <p:spPr bwMode="auto">
              <a:xfrm rot="-1890968">
                <a:off x="3360" y="2592"/>
                <a:ext cx="480" cy="720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72" name="Rectangle 21"/>
              <p:cNvSpPr>
                <a:spLocks noChangeArrowheads="1"/>
              </p:cNvSpPr>
              <p:nvPr/>
            </p:nvSpPr>
            <p:spPr bwMode="auto">
              <a:xfrm rot="-1890968">
                <a:off x="3303" y="2750"/>
                <a:ext cx="96" cy="144"/>
              </a:xfrm>
              <a:prstGeom prst="rect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73" name="Rectangle 22"/>
              <p:cNvSpPr>
                <a:spLocks noChangeArrowheads="1"/>
              </p:cNvSpPr>
              <p:nvPr/>
            </p:nvSpPr>
            <p:spPr bwMode="auto">
              <a:xfrm rot="-1890968">
                <a:off x="3426" y="2675"/>
                <a:ext cx="96" cy="144"/>
              </a:xfrm>
              <a:prstGeom prst="rect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74" name="Rectangle 23"/>
              <p:cNvSpPr>
                <a:spLocks noChangeArrowheads="1"/>
              </p:cNvSpPr>
              <p:nvPr/>
            </p:nvSpPr>
            <p:spPr bwMode="auto">
              <a:xfrm rot="-1890968">
                <a:off x="3549" y="2600"/>
                <a:ext cx="96" cy="144"/>
              </a:xfrm>
              <a:prstGeom prst="rect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75" name="Rectangle 24"/>
              <p:cNvSpPr>
                <a:spLocks noChangeArrowheads="1"/>
              </p:cNvSpPr>
              <p:nvPr/>
            </p:nvSpPr>
            <p:spPr bwMode="auto">
              <a:xfrm rot="-1890968">
                <a:off x="3404" y="2914"/>
                <a:ext cx="96" cy="144"/>
              </a:xfrm>
              <a:prstGeom prst="rect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76" name="Rectangle 25"/>
              <p:cNvSpPr>
                <a:spLocks noChangeArrowheads="1"/>
              </p:cNvSpPr>
              <p:nvPr/>
            </p:nvSpPr>
            <p:spPr bwMode="auto">
              <a:xfrm rot="-1890968">
                <a:off x="3526" y="2839"/>
                <a:ext cx="96" cy="144"/>
              </a:xfrm>
              <a:prstGeom prst="rect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77" name="Rectangle 26"/>
              <p:cNvSpPr>
                <a:spLocks noChangeArrowheads="1"/>
              </p:cNvSpPr>
              <p:nvPr/>
            </p:nvSpPr>
            <p:spPr bwMode="auto">
              <a:xfrm rot="-1890968">
                <a:off x="3649" y="2763"/>
                <a:ext cx="96" cy="144"/>
              </a:xfrm>
              <a:prstGeom prst="rect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78" name="Rectangle 27"/>
              <p:cNvSpPr>
                <a:spLocks noChangeArrowheads="1"/>
              </p:cNvSpPr>
              <p:nvPr/>
            </p:nvSpPr>
            <p:spPr bwMode="auto">
              <a:xfrm rot="-1890968">
                <a:off x="3504" y="3078"/>
                <a:ext cx="96" cy="144"/>
              </a:xfrm>
              <a:prstGeom prst="rect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79" name="Rectangle 28"/>
              <p:cNvSpPr>
                <a:spLocks noChangeArrowheads="1"/>
              </p:cNvSpPr>
              <p:nvPr/>
            </p:nvSpPr>
            <p:spPr bwMode="auto">
              <a:xfrm rot="-1890968">
                <a:off x="3627" y="3002"/>
                <a:ext cx="96" cy="144"/>
              </a:xfrm>
              <a:prstGeom prst="rect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80" name="Rectangle 29"/>
              <p:cNvSpPr>
                <a:spLocks noChangeArrowheads="1"/>
              </p:cNvSpPr>
              <p:nvPr/>
            </p:nvSpPr>
            <p:spPr bwMode="auto">
              <a:xfrm rot="-1890968">
                <a:off x="3750" y="2927"/>
                <a:ext cx="96" cy="144"/>
              </a:xfrm>
              <a:prstGeom prst="rect">
                <a:avLst/>
              </a:prstGeom>
              <a:solidFill>
                <a:srgbClr val="1C1C1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81" name="Line 30"/>
              <p:cNvSpPr>
                <a:spLocks noChangeShapeType="1"/>
              </p:cNvSpPr>
              <p:nvPr/>
            </p:nvSpPr>
            <p:spPr bwMode="auto">
              <a:xfrm flipV="1">
                <a:off x="3120" y="3360"/>
                <a:ext cx="432" cy="576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2" name="Line 31"/>
              <p:cNvSpPr>
                <a:spLocks noChangeShapeType="1"/>
              </p:cNvSpPr>
              <p:nvPr/>
            </p:nvSpPr>
            <p:spPr bwMode="auto">
              <a:xfrm flipV="1">
                <a:off x="3600" y="3120"/>
                <a:ext cx="384" cy="576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0" y="5638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Data+Data</a:t>
            </a:r>
            <a:r>
              <a:rPr lang="en-US" dirty="0" smtClean="0">
                <a:solidFill>
                  <a:srgbClr val="FF0000"/>
                </a:solidFill>
              </a:rPr>
              <a:t> Semantic, Data Location Transparency, Storage Layer Reduction 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Basics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Technology Trend</a:t>
            </a:r>
          </a:p>
          <a:p>
            <a:r>
              <a:rPr lang="en-US" dirty="0" smtClean="0"/>
              <a:t>Application Trend</a:t>
            </a:r>
          </a:p>
          <a:p>
            <a:r>
              <a:rPr lang="en-US" dirty="0" smtClean="0"/>
              <a:t>Systems Trend</a:t>
            </a:r>
          </a:p>
          <a:p>
            <a:r>
              <a:rPr lang="en-US" dirty="0" smtClean="0"/>
              <a:t>Understand the overall picture</a:t>
            </a:r>
          </a:p>
          <a:p>
            <a:r>
              <a:rPr lang="en-US" dirty="0" smtClean="0"/>
              <a:t>Identify new issues with sound motivations</a:t>
            </a:r>
          </a:p>
          <a:p>
            <a:r>
              <a:rPr lang="en-US" dirty="0" smtClean="0"/>
              <a:t>Formulate the problem and propose solutions</a:t>
            </a:r>
          </a:p>
          <a:p>
            <a:r>
              <a:rPr lang="en-US" dirty="0" smtClean="0"/>
              <a:t>Verify or validate your 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FB63-9604-4F94-91FE-BB7B29C5C682}" type="datetime1">
              <a:rPr lang="en-US" altLang="en-US"/>
              <a:pPr/>
              <a:t>9/3/2018</a:t>
            </a:fld>
            <a:endParaRPr lang="en-US" alt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Minnesota </a:t>
            </a:r>
            <a:r>
              <a:rPr lang="en-US" altLang="en-US" i="0"/>
              <a:t> </a:t>
            </a:r>
            <a:r>
              <a:rPr lang="en-US" altLang="en-US" i="0" u="sng"/>
              <a:t>D</a:t>
            </a:r>
            <a:r>
              <a:rPr lang="en-US" altLang="en-US" i="0"/>
              <a:t>igital Technology Center  </a:t>
            </a:r>
            <a:r>
              <a:rPr lang="en-US" altLang="en-US" i="0" u="sng"/>
              <a:t>I</a:t>
            </a:r>
            <a:r>
              <a:rPr lang="en-US" altLang="en-US" i="0"/>
              <a:t>ntelligent </a:t>
            </a:r>
            <a:r>
              <a:rPr lang="en-US" altLang="en-US" i="0" u="sng"/>
              <a:t>S</a:t>
            </a:r>
            <a:r>
              <a:rPr lang="en-US" altLang="en-US" i="0"/>
              <a:t>torage </a:t>
            </a:r>
            <a:r>
              <a:rPr lang="en-US" altLang="en-US" i="0" u="sng"/>
              <a:t>C</a:t>
            </a:r>
            <a:r>
              <a:rPr lang="en-US" altLang="en-US" i="0"/>
              <a:t>onsortium</a:t>
            </a:r>
            <a:endParaRPr lang="en-US" alt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EE25-0DF9-4BA6-A55A-A5DEA1D9ECED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Evolution of Data Storage</a:t>
            </a:r>
          </a:p>
        </p:txBody>
      </p:sp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2328863"/>
            <a:ext cx="12763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1739900"/>
            <a:ext cx="12763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33863"/>
            <a:ext cx="12858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957513"/>
            <a:ext cx="12954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3441700"/>
            <a:ext cx="12954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1203325" y="5457825"/>
            <a:ext cx="1138238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en-US" sz="1000" b="1">
                <a:solidFill>
                  <a:srgbClr val="000000"/>
                </a:solidFill>
              </a:rPr>
              <a:t>Direct Attached Storage</a:t>
            </a: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2732088" y="5194300"/>
            <a:ext cx="1138237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en-US" sz="1000" b="1">
                <a:solidFill>
                  <a:srgbClr val="000000"/>
                </a:solidFill>
              </a:rPr>
              <a:t>SAN Attached Storage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4179888" y="4722813"/>
            <a:ext cx="12827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en-US" sz="1000" b="1">
                <a:solidFill>
                  <a:srgbClr val="000000"/>
                </a:solidFill>
              </a:rPr>
              <a:t>Network Attached Storage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5799138" y="4511675"/>
            <a:ext cx="1219200" cy="5619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en-US" sz="1000" b="1">
                <a:solidFill>
                  <a:srgbClr val="000000"/>
                </a:solidFill>
              </a:rPr>
              <a:t>Object-based Storage Devices (OSD)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7391400" y="4248150"/>
            <a:ext cx="1219200" cy="5619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en-US" sz="1000" b="1">
                <a:solidFill>
                  <a:srgbClr val="000000"/>
                </a:solidFill>
              </a:rPr>
              <a:t>Intelligent Storage Devices (ISD)</a:t>
            </a:r>
          </a:p>
        </p:txBody>
      </p:sp>
    </p:spTree>
    <p:extLst>
      <p:ext uri="{BB962C8B-B14F-4D97-AF65-F5344CB8AC3E}">
        <p14:creationId xmlns:p14="http://schemas.microsoft.com/office/powerpoint/2010/main" val="1106509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7E77-F6FB-4C8B-956B-4D55A42D5D58}" type="datetime1">
              <a:rPr lang="en-US" altLang="en-US"/>
              <a:pPr/>
              <a:t>9/3/2018</a:t>
            </a:fld>
            <a:endParaRPr lang="en-US" altLang="en-US"/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Minnesota </a:t>
            </a:r>
            <a:r>
              <a:rPr lang="en-US" altLang="en-US" i="0"/>
              <a:t> </a:t>
            </a:r>
            <a:r>
              <a:rPr lang="en-US" altLang="en-US" i="0" u="sng"/>
              <a:t>D</a:t>
            </a:r>
            <a:r>
              <a:rPr lang="en-US" altLang="en-US" i="0"/>
              <a:t>igital Technology Center  </a:t>
            </a:r>
            <a:r>
              <a:rPr lang="en-US" altLang="en-US" i="0" u="sng"/>
              <a:t>I</a:t>
            </a:r>
            <a:r>
              <a:rPr lang="en-US" altLang="en-US" i="0"/>
              <a:t>ntelligent </a:t>
            </a:r>
            <a:r>
              <a:rPr lang="en-US" altLang="en-US" i="0" u="sng"/>
              <a:t>S</a:t>
            </a:r>
            <a:r>
              <a:rPr lang="en-US" altLang="en-US" i="0"/>
              <a:t>torage </a:t>
            </a:r>
            <a:r>
              <a:rPr lang="en-US" altLang="en-US" i="0" u="sng"/>
              <a:t>C</a:t>
            </a:r>
            <a:r>
              <a:rPr lang="en-US" altLang="en-US" i="0"/>
              <a:t>onsortium</a:t>
            </a:r>
            <a:endParaRPr lang="en-US" alt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7E11-1A81-4BE5-8131-C4AB349419B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73075"/>
            <a:ext cx="6781800" cy="669925"/>
          </a:xfrm>
        </p:spPr>
        <p:txBody>
          <a:bodyPr/>
          <a:lstStyle/>
          <a:p>
            <a:r>
              <a:rPr lang="en-US" altLang="en-US"/>
              <a:t>Overview of the OSD Architecture</a:t>
            </a:r>
          </a:p>
        </p:txBody>
      </p:sp>
      <p:sp>
        <p:nvSpPr>
          <p:cNvPr id="188419" name="Oval 3"/>
          <p:cNvSpPr>
            <a:spLocks noChangeArrowheads="1"/>
          </p:cNvSpPr>
          <p:nvPr/>
        </p:nvSpPr>
        <p:spPr bwMode="auto">
          <a:xfrm>
            <a:off x="3887788" y="3038475"/>
            <a:ext cx="538162" cy="477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7232650" y="3649663"/>
            <a:ext cx="140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 sz="2000" b="1"/>
              <a:t>Managers</a:t>
            </a:r>
          </a:p>
        </p:txBody>
      </p:sp>
      <p:pic>
        <p:nvPicPr>
          <p:cNvPr id="188421" name="Picture 5" descr="2U 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266825"/>
            <a:ext cx="1352550" cy="2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2" name="Picture 6" descr="2U 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514475"/>
            <a:ext cx="1352550" cy="2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3" name="Picture 7" descr="2U 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757363"/>
            <a:ext cx="1352550" cy="2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1852613" y="5872163"/>
            <a:ext cx="4665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 sz="2000" b="1"/>
              <a:t> Object-based Storage Devices</a:t>
            </a:r>
          </a:p>
        </p:txBody>
      </p:sp>
      <p:cxnSp>
        <p:nvCxnSpPr>
          <p:cNvPr id="188425" name="AutoShape 9"/>
          <p:cNvCxnSpPr>
            <a:cxnSpLocks noChangeShapeType="1"/>
            <a:stCxn id="188442" idx="2"/>
            <a:endCxn id="188419" idx="6"/>
          </p:cNvCxnSpPr>
          <p:nvPr/>
        </p:nvCxnSpPr>
        <p:spPr bwMode="auto">
          <a:xfrm rot="16200000" flipV="1">
            <a:off x="6150769" y="1553369"/>
            <a:ext cx="19050" cy="3468688"/>
          </a:xfrm>
          <a:prstGeom prst="curvedConnector4">
            <a:avLst>
              <a:gd name="adj1" fmla="val -1500000"/>
              <a:gd name="adj2" fmla="val 5546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426" name="AutoShape 10"/>
          <p:cNvCxnSpPr>
            <a:cxnSpLocks noChangeShapeType="1"/>
            <a:stCxn id="188443" idx="0"/>
          </p:cNvCxnSpPr>
          <p:nvPr/>
        </p:nvCxnSpPr>
        <p:spPr bwMode="auto">
          <a:xfrm rot="16200000">
            <a:off x="4010819" y="4106069"/>
            <a:ext cx="1301750" cy="668338"/>
          </a:xfrm>
          <a:prstGeom prst="curvedConnector3">
            <a:avLst>
              <a:gd name="adj1" fmla="val 5219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427" name="AutoShape 11"/>
          <p:cNvCxnSpPr>
            <a:cxnSpLocks noChangeShapeType="1"/>
            <a:stCxn id="188441" idx="0"/>
            <a:endCxn id="188419" idx="3"/>
          </p:cNvCxnSpPr>
          <p:nvPr/>
        </p:nvCxnSpPr>
        <p:spPr bwMode="auto">
          <a:xfrm rot="16200000">
            <a:off x="2644775" y="3833813"/>
            <a:ext cx="1709737" cy="935038"/>
          </a:xfrm>
          <a:prstGeom prst="curvedConnector3">
            <a:avLst>
              <a:gd name="adj1" fmla="val 4958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428" name="AutoShape 12"/>
          <p:cNvCxnSpPr>
            <a:cxnSpLocks noChangeShapeType="1"/>
            <a:stCxn id="188423" idx="3"/>
            <a:endCxn id="188419" idx="2"/>
          </p:cNvCxnSpPr>
          <p:nvPr/>
        </p:nvCxnSpPr>
        <p:spPr bwMode="auto">
          <a:xfrm>
            <a:off x="2760663" y="1871663"/>
            <a:ext cx="1127125" cy="14065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429" name="AutoShape 13"/>
          <p:cNvCxnSpPr>
            <a:cxnSpLocks noChangeShapeType="1"/>
            <a:stCxn id="188422" idx="3"/>
            <a:endCxn id="188419" idx="1"/>
          </p:cNvCxnSpPr>
          <p:nvPr/>
        </p:nvCxnSpPr>
        <p:spPr bwMode="auto">
          <a:xfrm>
            <a:off x="2768600" y="1627188"/>
            <a:ext cx="1198563" cy="14811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430" name="AutoShape 14"/>
          <p:cNvCxnSpPr>
            <a:cxnSpLocks noChangeShapeType="1"/>
            <a:stCxn id="188421" idx="3"/>
            <a:endCxn id="188419" idx="0"/>
          </p:cNvCxnSpPr>
          <p:nvPr/>
        </p:nvCxnSpPr>
        <p:spPr bwMode="auto">
          <a:xfrm>
            <a:off x="2757488" y="1381125"/>
            <a:ext cx="1400175" cy="16573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8431" name="AutoShape 15"/>
          <p:cNvSpPr>
            <a:spLocks noChangeArrowheads="1"/>
          </p:cNvSpPr>
          <p:nvPr/>
        </p:nvSpPr>
        <p:spPr bwMode="auto">
          <a:xfrm rot="-1673323">
            <a:off x="4211638" y="3743325"/>
            <a:ext cx="3111500" cy="349250"/>
          </a:xfrm>
          <a:prstGeom prst="leftArrow">
            <a:avLst>
              <a:gd name="adj1" fmla="val 50000"/>
              <a:gd name="adj2" fmla="val 222727"/>
            </a:avLst>
          </a:pr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en-US" sz="1600" b="1">
                <a:solidFill>
                  <a:srgbClr val="000000"/>
                </a:solidFill>
              </a:rPr>
              <a:t>MANAGEMENT</a:t>
            </a:r>
          </a:p>
        </p:txBody>
      </p:sp>
      <p:pic>
        <p:nvPicPr>
          <p:cNvPr id="188432" name="Picture 16" descr="tow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2192338"/>
            <a:ext cx="533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8433" name="AutoShape 17"/>
          <p:cNvCxnSpPr>
            <a:cxnSpLocks noChangeShapeType="1"/>
            <a:stCxn id="188432" idx="2"/>
            <a:endCxn id="188419" idx="7"/>
          </p:cNvCxnSpPr>
          <p:nvPr/>
        </p:nvCxnSpPr>
        <p:spPr bwMode="auto">
          <a:xfrm rot="5400000">
            <a:off x="5534025" y="1654175"/>
            <a:ext cx="266700" cy="2641600"/>
          </a:xfrm>
          <a:prstGeom prst="curvedConnector3">
            <a:avLst>
              <a:gd name="adj1" fmla="val 3690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8434" name="Text Box 18"/>
          <p:cNvSpPr txBox="1">
            <a:spLocks noChangeArrowheads="1"/>
          </p:cNvSpPr>
          <p:nvPr/>
        </p:nvSpPr>
        <p:spPr bwMode="auto">
          <a:xfrm>
            <a:off x="3122613" y="2998788"/>
            <a:ext cx="1963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en-US" sz="2800" b="1">
                <a:solidFill>
                  <a:schemeClr val="bg2"/>
                </a:solidFill>
              </a:rPr>
              <a:t>Eth switch</a:t>
            </a:r>
          </a:p>
        </p:txBody>
      </p:sp>
      <p:sp>
        <p:nvSpPr>
          <p:cNvPr id="188435" name="AutoShape 19"/>
          <p:cNvSpPr>
            <a:spLocks noChangeArrowheads="1"/>
          </p:cNvSpPr>
          <p:nvPr/>
        </p:nvSpPr>
        <p:spPr bwMode="auto">
          <a:xfrm>
            <a:off x="2530475" y="2630488"/>
            <a:ext cx="3152775" cy="1373187"/>
          </a:xfrm>
          <a:prstGeom prst="cloudCallout">
            <a:avLst>
              <a:gd name="adj1" fmla="val -11681"/>
              <a:gd name="adj2" fmla="val -25259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en-US" b="1">
                <a:solidFill>
                  <a:schemeClr val="bg2"/>
                </a:solidFill>
              </a:rPr>
              <a:t>Network</a:t>
            </a:r>
          </a:p>
        </p:txBody>
      </p:sp>
      <p:sp>
        <p:nvSpPr>
          <p:cNvPr id="188436" name="Text Box 20"/>
          <p:cNvSpPr txBox="1">
            <a:spLocks noChangeArrowheads="1"/>
          </p:cNvSpPr>
          <p:nvPr/>
        </p:nvSpPr>
        <p:spPr bwMode="auto">
          <a:xfrm>
            <a:off x="322263" y="1465263"/>
            <a:ext cx="267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 sz="1800" b="1"/>
              <a:t> Clients</a:t>
            </a:r>
          </a:p>
        </p:txBody>
      </p:sp>
      <p:pic>
        <p:nvPicPr>
          <p:cNvPr id="188437" name="Picture 21" descr="stor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4699000"/>
            <a:ext cx="1508125" cy="11572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8" name="Picture 22" descr="towe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2168525"/>
            <a:ext cx="17145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9" name="Picture 23" descr="stor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633913"/>
            <a:ext cx="1508125" cy="1157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8440" name="Group 24"/>
          <p:cNvGrpSpPr>
            <a:grpSpLocks/>
          </p:cNvGrpSpPr>
          <p:nvPr/>
        </p:nvGrpSpPr>
        <p:grpSpPr bwMode="auto">
          <a:xfrm>
            <a:off x="2651125" y="2897188"/>
            <a:ext cx="5624513" cy="2659062"/>
            <a:chOff x="1670" y="1825"/>
            <a:chExt cx="3543" cy="1675"/>
          </a:xfrm>
        </p:grpSpPr>
        <p:sp>
          <p:nvSpPr>
            <p:cNvPr id="188441" name="AutoShape 25"/>
            <p:cNvSpPr>
              <a:spLocks noChangeArrowheads="1"/>
            </p:cNvSpPr>
            <p:nvPr/>
          </p:nvSpPr>
          <p:spPr bwMode="blackWhite">
            <a:xfrm>
              <a:off x="1670" y="3212"/>
              <a:ext cx="480" cy="288"/>
            </a:xfrm>
            <a:prstGeom prst="horizontalScrol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kumimoji="0" lang="en-US" altLang="en-US" sz="80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anose="020B0A04020102020204" pitchFamily="34" charset="0"/>
                </a:rPr>
                <a:t>SECRET</a:t>
              </a:r>
            </a:p>
            <a:p>
              <a:pPr algn="ctr" eaLnBrk="1" hangingPunct="1"/>
              <a:r>
                <a:rPr kumimoji="0" lang="en-US" altLang="en-US" sz="80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anose="020B0A04020102020204" pitchFamily="34" charset="0"/>
                </a:rPr>
                <a:t>KEY</a:t>
              </a:r>
            </a:p>
          </p:txBody>
        </p:sp>
        <p:sp>
          <p:nvSpPr>
            <p:cNvPr id="188442" name="AutoShape 26"/>
            <p:cNvSpPr>
              <a:spLocks noChangeArrowheads="1"/>
            </p:cNvSpPr>
            <p:nvPr/>
          </p:nvSpPr>
          <p:spPr bwMode="blackWhite">
            <a:xfrm>
              <a:off x="4733" y="1825"/>
              <a:ext cx="480" cy="288"/>
            </a:xfrm>
            <a:prstGeom prst="horizontalScrol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kumimoji="0" lang="en-US" altLang="en-US" sz="80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anose="020B0A04020102020204" pitchFamily="34" charset="0"/>
                </a:rPr>
                <a:t>SECRET</a:t>
              </a:r>
            </a:p>
            <a:p>
              <a:pPr algn="ctr" eaLnBrk="1" hangingPunct="1"/>
              <a:r>
                <a:rPr kumimoji="0" lang="en-US" altLang="en-US" sz="80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anose="020B0A04020102020204" pitchFamily="34" charset="0"/>
                </a:rPr>
                <a:t>KEY</a:t>
              </a:r>
            </a:p>
          </p:txBody>
        </p:sp>
        <p:sp>
          <p:nvSpPr>
            <p:cNvPr id="188443" name="AutoShape 27"/>
            <p:cNvSpPr>
              <a:spLocks noChangeArrowheads="1"/>
            </p:cNvSpPr>
            <p:nvPr/>
          </p:nvSpPr>
          <p:spPr bwMode="blackWhite">
            <a:xfrm>
              <a:off x="2486" y="3171"/>
              <a:ext cx="480" cy="288"/>
            </a:xfrm>
            <a:prstGeom prst="horizontalScroll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kumimoji="0" lang="en-US" altLang="en-US" sz="80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anose="020B0A04020102020204" pitchFamily="34" charset="0"/>
                </a:rPr>
                <a:t>SECRET</a:t>
              </a:r>
            </a:p>
            <a:p>
              <a:pPr algn="ctr" eaLnBrk="1" hangingPunct="1"/>
              <a:r>
                <a:rPr kumimoji="0" lang="en-US" altLang="en-US" sz="80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anose="020B0A04020102020204" pitchFamily="34" charset="0"/>
                </a:rPr>
                <a:t>KEY</a:t>
              </a:r>
            </a:p>
          </p:txBody>
        </p:sp>
      </p:grpSp>
      <p:grpSp>
        <p:nvGrpSpPr>
          <p:cNvPr id="188444" name="Group 28"/>
          <p:cNvGrpSpPr>
            <a:grpSpLocks/>
          </p:cNvGrpSpPr>
          <p:nvPr/>
        </p:nvGrpSpPr>
        <p:grpSpPr bwMode="auto">
          <a:xfrm>
            <a:off x="3206750" y="1673225"/>
            <a:ext cx="3492500" cy="679450"/>
            <a:chOff x="2020" y="1054"/>
            <a:chExt cx="2200" cy="428"/>
          </a:xfrm>
        </p:grpSpPr>
        <p:sp>
          <p:nvSpPr>
            <p:cNvPr id="188445" name="AutoShape 29"/>
            <p:cNvSpPr>
              <a:spLocks noChangeArrowheads="1"/>
            </p:cNvSpPr>
            <p:nvPr/>
          </p:nvSpPr>
          <p:spPr bwMode="auto">
            <a:xfrm rot="989377">
              <a:off x="2020" y="1155"/>
              <a:ext cx="2200" cy="327"/>
            </a:xfrm>
            <a:prstGeom prst="leftRightArrow">
              <a:avLst>
                <a:gd name="adj1" fmla="val 50000"/>
                <a:gd name="adj2" fmla="val 134557"/>
              </a:avLst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0" lang="en-US" altLang="en-US" sz="1800" b="1">
                  <a:solidFill>
                    <a:srgbClr val="000000"/>
                  </a:solidFill>
                </a:rPr>
                <a:t>     Access Request</a:t>
              </a:r>
            </a:p>
          </p:txBody>
        </p:sp>
        <p:sp>
          <p:nvSpPr>
            <p:cNvPr id="188446" name="AutoShape 30"/>
            <p:cNvSpPr>
              <a:spLocks noChangeArrowheads="1"/>
            </p:cNvSpPr>
            <p:nvPr/>
          </p:nvSpPr>
          <p:spPr bwMode="blackWhite">
            <a:xfrm rot="883468">
              <a:off x="2238" y="1054"/>
              <a:ext cx="350" cy="112"/>
            </a:xfrm>
            <a:prstGeom prst="ellipseRibbon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0" lang="en-US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188447" name="Group 31"/>
          <p:cNvGrpSpPr>
            <a:grpSpLocks/>
          </p:cNvGrpSpPr>
          <p:nvPr/>
        </p:nvGrpSpPr>
        <p:grpSpPr bwMode="auto">
          <a:xfrm>
            <a:off x="2209800" y="1981200"/>
            <a:ext cx="1317625" cy="2555875"/>
            <a:chOff x="1522" y="1270"/>
            <a:chExt cx="830" cy="1610"/>
          </a:xfrm>
        </p:grpSpPr>
        <p:sp>
          <p:nvSpPr>
            <p:cNvPr id="188448" name="AutoShape 32"/>
            <p:cNvSpPr>
              <a:spLocks noChangeArrowheads="1"/>
            </p:cNvSpPr>
            <p:nvPr/>
          </p:nvSpPr>
          <p:spPr bwMode="auto">
            <a:xfrm rot="4333717">
              <a:off x="1132" y="1660"/>
              <a:ext cx="1610" cy="830"/>
            </a:xfrm>
            <a:prstGeom prst="leftRightArrow">
              <a:avLst>
                <a:gd name="adj1" fmla="val 50000"/>
                <a:gd name="adj2" fmla="val 38795"/>
              </a:avLst>
            </a:prstGeom>
            <a:solidFill>
              <a:srgbClr val="FFFF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0" lang="en-US" altLang="en-US" sz="2800" b="1">
                  <a:solidFill>
                    <a:srgbClr val="000000"/>
                  </a:solidFill>
                </a:rPr>
                <a:t>    DATA</a:t>
              </a:r>
            </a:p>
          </p:txBody>
        </p:sp>
        <p:sp>
          <p:nvSpPr>
            <p:cNvPr id="188449" name="AutoShape 33"/>
            <p:cNvSpPr>
              <a:spLocks noChangeArrowheads="1"/>
            </p:cNvSpPr>
            <p:nvPr/>
          </p:nvSpPr>
          <p:spPr bwMode="blackWhite">
            <a:xfrm rot="-6699691">
              <a:off x="1569" y="1568"/>
              <a:ext cx="432" cy="175"/>
            </a:xfrm>
            <a:prstGeom prst="ellipseRibbon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endParaRPr kumimoji="0" lang="en-US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188450" name="Group 34"/>
          <p:cNvGrpSpPr>
            <a:grpSpLocks/>
          </p:cNvGrpSpPr>
          <p:nvPr/>
        </p:nvGrpSpPr>
        <p:grpSpPr bwMode="auto">
          <a:xfrm>
            <a:off x="5273675" y="4752975"/>
            <a:ext cx="2955925" cy="885825"/>
            <a:chOff x="3322" y="2994"/>
            <a:chExt cx="1862" cy="558"/>
          </a:xfrm>
        </p:grpSpPr>
        <p:sp>
          <p:nvSpPr>
            <p:cNvPr id="188451" name="AutoShape 35"/>
            <p:cNvSpPr>
              <a:spLocks noChangeArrowheads="1"/>
            </p:cNvSpPr>
            <p:nvPr/>
          </p:nvSpPr>
          <p:spPr bwMode="auto">
            <a:xfrm>
              <a:off x="3322" y="2994"/>
              <a:ext cx="1862" cy="558"/>
            </a:xfrm>
            <a:prstGeom prst="wedgeEllipseCallout">
              <a:avLst>
                <a:gd name="adj1" fmla="val -67292"/>
                <a:gd name="adj2" fmla="val -1792"/>
              </a:avLst>
            </a:prstGeom>
            <a:gradFill rotWithShape="0">
              <a:gsLst>
                <a:gs pos="0">
                  <a:srgbClr val="969696"/>
                </a:gs>
                <a:gs pos="100000">
                  <a:srgbClr val="969696">
                    <a:gamma/>
                    <a:shade val="66275"/>
                    <a:invGamma/>
                  </a:srgbClr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>
              <a:lvl1pPr marL="457200" indent="-4572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kumimoji="0" lang="en-US" altLang="en-US" sz="1600" b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Validate Capability</a:t>
              </a:r>
            </a:p>
          </p:txBody>
        </p:sp>
        <p:sp>
          <p:nvSpPr>
            <p:cNvPr id="188452" name="AutoShape 36"/>
            <p:cNvSpPr>
              <a:spLocks noChangeArrowheads="1"/>
            </p:cNvSpPr>
            <p:nvPr/>
          </p:nvSpPr>
          <p:spPr bwMode="blackWhite">
            <a:xfrm>
              <a:off x="4019" y="3321"/>
              <a:ext cx="384" cy="126"/>
            </a:xfrm>
            <a:prstGeom prst="ellipseRibbon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0" lang="en-US" altLang="en-US" sz="16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88453" name="AutoShape 37"/>
          <p:cNvSpPr>
            <a:spLocks/>
          </p:cNvSpPr>
          <p:nvPr/>
        </p:nvSpPr>
        <p:spPr bwMode="auto">
          <a:xfrm>
            <a:off x="2149475" y="4821238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454" name="Picture 38" descr="New SNIA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10" b="50195"/>
          <a:stretch>
            <a:fillRect/>
          </a:stretch>
        </p:blipFill>
        <p:spPr bwMode="auto">
          <a:xfrm>
            <a:off x="8001000" y="6515100"/>
            <a:ext cx="9906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0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FA50-A0C6-452A-9937-657F4B709201}" type="datetime1">
              <a:rPr lang="en-US" altLang="en-US"/>
              <a:pPr/>
              <a:t>9/3/2018</a:t>
            </a:fld>
            <a:endParaRPr lang="en-US" alt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Minnesota </a:t>
            </a:r>
            <a:r>
              <a:rPr lang="en-US" altLang="en-US" i="0"/>
              <a:t> </a:t>
            </a:r>
            <a:r>
              <a:rPr lang="en-US" altLang="en-US" i="0" u="sng"/>
              <a:t>D</a:t>
            </a:r>
            <a:r>
              <a:rPr lang="en-US" altLang="en-US" i="0"/>
              <a:t>igital Technology Center  </a:t>
            </a:r>
            <a:r>
              <a:rPr lang="en-US" altLang="en-US" i="0" u="sng"/>
              <a:t>I</a:t>
            </a:r>
            <a:r>
              <a:rPr lang="en-US" altLang="en-US" i="0"/>
              <a:t>ntelligent </a:t>
            </a:r>
            <a:r>
              <a:rPr lang="en-US" altLang="en-US" i="0" u="sng"/>
              <a:t>S</a:t>
            </a:r>
            <a:r>
              <a:rPr lang="en-US" altLang="en-US" i="0"/>
              <a:t>torage </a:t>
            </a:r>
            <a:r>
              <a:rPr lang="en-US" altLang="en-US" i="0" u="sng"/>
              <a:t>C</a:t>
            </a:r>
            <a:r>
              <a:rPr lang="en-US" altLang="en-US" i="0"/>
              <a:t>onsortium</a:t>
            </a:r>
            <a:endParaRPr lang="en-US" alt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26D2-62AB-4E36-9837-492980CF40D9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OSD - Phase I Architecture</a:t>
            </a:r>
          </a:p>
        </p:txBody>
      </p:sp>
      <p:sp>
        <p:nvSpPr>
          <p:cNvPr id="190467" name="AutoShape 3"/>
          <p:cNvSpPr>
            <a:spLocks noChangeArrowheads="1"/>
          </p:cNvSpPr>
          <p:nvPr/>
        </p:nvSpPr>
        <p:spPr bwMode="auto">
          <a:xfrm>
            <a:off x="3709988" y="2962275"/>
            <a:ext cx="439737" cy="1000125"/>
          </a:xfrm>
          <a:prstGeom prst="upDownArrow">
            <a:avLst>
              <a:gd name="adj1" fmla="val 50000"/>
              <a:gd name="adj2" fmla="val 45487"/>
            </a:avLst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2832100" y="3976688"/>
            <a:ext cx="2414588" cy="379412"/>
          </a:xfrm>
          <a:prstGeom prst="rect">
            <a:avLst/>
          </a:prstGeom>
          <a:solidFill>
            <a:srgbClr val="FFCC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1800">
                <a:solidFill>
                  <a:srgbClr val="000099"/>
                </a:solidFill>
              </a:rPr>
              <a:t>iSCSI Target Driver</a:t>
            </a: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2905125" y="4705350"/>
            <a:ext cx="2200275" cy="323850"/>
          </a:xfrm>
          <a:prstGeom prst="rect">
            <a:avLst/>
          </a:prstGeom>
          <a:solidFill>
            <a:srgbClr val="FFCC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rgbClr val="000099"/>
                </a:solidFill>
              </a:rPr>
              <a:t>OSD Cmd Emulator</a:t>
            </a:r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2973388" y="5375275"/>
            <a:ext cx="2132012" cy="36671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1800">
                <a:solidFill>
                  <a:srgbClr val="000000"/>
                </a:solidFill>
              </a:rPr>
              <a:t>Local File System</a:t>
            </a:r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2759075" y="1957388"/>
            <a:ext cx="2414588" cy="334962"/>
          </a:xfrm>
          <a:prstGeom prst="rect">
            <a:avLst/>
          </a:prstGeom>
          <a:solidFill>
            <a:srgbClr val="99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rgbClr val="FF0000"/>
                </a:solidFill>
              </a:rPr>
              <a:t>OSD Commands</a:t>
            </a:r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2759075" y="2601913"/>
            <a:ext cx="2414588" cy="379412"/>
          </a:xfrm>
          <a:prstGeom prst="rect">
            <a:avLst/>
          </a:prstGeom>
          <a:solidFill>
            <a:srgbClr val="99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1800">
                <a:solidFill>
                  <a:srgbClr val="FF0000"/>
                </a:solidFill>
              </a:rPr>
              <a:t>iSCSI Initiator Driver</a:t>
            </a:r>
          </a:p>
        </p:txBody>
      </p:sp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2759075" y="1620838"/>
            <a:ext cx="2414588" cy="336550"/>
          </a:xfrm>
          <a:prstGeom prst="rect">
            <a:avLst/>
          </a:prstGeom>
          <a:solidFill>
            <a:srgbClr val="99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solidFill>
                  <a:srgbClr val="FF0000"/>
                </a:solidFill>
              </a:rPr>
              <a:t>Application</a:t>
            </a: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2146300" y="3297238"/>
            <a:ext cx="3365500" cy="33655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>
                <a:solidFill>
                  <a:srgbClr val="FF0000"/>
                </a:solidFill>
              </a:rPr>
              <a:t>IP Network- SCSI Commands</a:t>
            </a:r>
          </a:p>
        </p:txBody>
      </p:sp>
      <p:sp>
        <p:nvSpPr>
          <p:cNvPr id="190475" name="AutoShape 11"/>
          <p:cNvSpPr>
            <a:spLocks noChangeArrowheads="1"/>
          </p:cNvSpPr>
          <p:nvPr/>
        </p:nvSpPr>
        <p:spPr bwMode="auto">
          <a:xfrm>
            <a:off x="3709988" y="2292350"/>
            <a:ext cx="439737" cy="334963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6" name="AutoShape 12"/>
          <p:cNvSpPr>
            <a:spLocks noChangeArrowheads="1"/>
          </p:cNvSpPr>
          <p:nvPr/>
        </p:nvSpPr>
        <p:spPr bwMode="auto">
          <a:xfrm>
            <a:off x="3709988" y="4332288"/>
            <a:ext cx="439737" cy="334962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7" name="Rectangle 13"/>
          <p:cNvSpPr>
            <a:spLocks noChangeArrowheads="1"/>
          </p:cNvSpPr>
          <p:nvPr/>
        </p:nvSpPr>
        <p:spPr bwMode="auto">
          <a:xfrm>
            <a:off x="5343525" y="4056063"/>
            <a:ext cx="219075" cy="1811337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altLang="en-US" sz="1800">
                <a:solidFill>
                  <a:srgbClr val="000000"/>
                </a:solidFill>
              </a:rPr>
              <a:t>Local OS</a:t>
            </a:r>
          </a:p>
        </p:txBody>
      </p:sp>
      <p:sp>
        <p:nvSpPr>
          <p:cNvPr id="190478" name="Rectangle 14"/>
          <p:cNvSpPr>
            <a:spLocks noChangeArrowheads="1"/>
          </p:cNvSpPr>
          <p:nvPr/>
        </p:nvSpPr>
        <p:spPr bwMode="auto">
          <a:xfrm>
            <a:off x="5319713" y="1487488"/>
            <a:ext cx="293687" cy="147478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altLang="en-US" sz="1400">
                <a:solidFill>
                  <a:srgbClr val="000000"/>
                </a:solidFill>
              </a:rPr>
              <a:t>Local OS</a:t>
            </a:r>
          </a:p>
        </p:txBody>
      </p:sp>
      <p:sp>
        <p:nvSpPr>
          <p:cNvPr id="190479" name="Rectangle 15"/>
          <p:cNvSpPr>
            <a:spLocks noChangeArrowheads="1"/>
          </p:cNvSpPr>
          <p:nvPr/>
        </p:nvSpPr>
        <p:spPr bwMode="auto">
          <a:xfrm>
            <a:off x="5651500" y="1352550"/>
            <a:ext cx="292100" cy="16764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altLang="en-US" sz="1400">
                <a:solidFill>
                  <a:srgbClr val="000000"/>
                </a:solidFill>
              </a:rPr>
              <a:t>Local File System</a:t>
            </a:r>
          </a:p>
        </p:txBody>
      </p:sp>
      <p:sp>
        <p:nvSpPr>
          <p:cNvPr id="190480" name="Rectangle 16"/>
          <p:cNvSpPr>
            <a:spLocks noChangeArrowheads="1"/>
          </p:cNvSpPr>
          <p:nvPr/>
        </p:nvSpPr>
        <p:spPr bwMode="auto">
          <a:xfrm>
            <a:off x="6564313" y="3633788"/>
            <a:ext cx="2122487" cy="19446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FF00"/>
                </a:solidFill>
                <a:prstDash val="dash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81" name="Rectangle 17"/>
          <p:cNvSpPr>
            <a:spLocks noChangeArrowheads="1"/>
          </p:cNvSpPr>
          <p:nvPr/>
        </p:nvSpPr>
        <p:spPr bwMode="auto">
          <a:xfrm>
            <a:off x="6624638" y="3833813"/>
            <a:ext cx="952500" cy="671512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rgbClr val="0033CC"/>
                </a:solidFill>
              </a:rPr>
              <a:t>Security </a:t>
            </a:r>
          </a:p>
          <a:p>
            <a:pPr algn="ctr"/>
            <a:r>
              <a:rPr lang="en-US" altLang="en-US" sz="1400">
                <a:solidFill>
                  <a:srgbClr val="0033CC"/>
                </a:solidFill>
              </a:rPr>
              <a:t>manager</a:t>
            </a:r>
          </a:p>
        </p:txBody>
      </p:sp>
      <p:sp>
        <p:nvSpPr>
          <p:cNvPr id="190482" name="Rectangle 18"/>
          <p:cNvSpPr>
            <a:spLocks noChangeArrowheads="1"/>
          </p:cNvSpPr>
          <p:nvPr/>
        </p:nvSpPr>
        <p:spPr bwMode="auto">
          <a:xfrm>
            <a:off x="6637338" y="4705350"/>
            <a:ext cx="911225" cy="403225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rgbClr val="0033CC"/>
                </a:solidFill>
              </a:rPr>
              <a:t>Policy</a:t>
            </a:r>
          </a:p>
          <a:p>
            <a:pPr algn="ctr"/>
            <a:r>
              <a:rPr lang="en-US" altLang="en-US" sz="1400">
                <a:solidFill>
                  <a:srgbClr val="0033CC"/>
                </a:solidFill>
              </a:rPr>
              <a:t>Manager</a:t>
            </a:r>
          </a:p>
        </p:txBody>
      </p:sp>
      <p:sp>
        <p:nvSpPr>
          <p:cNvPr id="190483" name="AutoShape 19"/>
          <p:cNvSpPr>
            <a:spLocks noChangeArrowheads="1"/>
          </p:cNvSpPr>
          <p:nvPr/>
        </p:nvSpPr>
        <p:spPr bwMode="auto">
          <a:xfrm>
            <a:off x="7808913" y="3767138"/>
            <a:ext cx="798512" cy="1139825"/>
          </a:xfrm>
          <a:prstGeom prst="flowChartMagneticDisk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chemeClr val="accent2"/>
                </a:solidFill>
              </a:rPr>
              <a:t>MySQL</a:t>
            </a:r>
            <a:br>
              <a:rPr lang="en-US" altLang="en-US" sz="1400">
                <a:solidFill>
                  <a:schemeClr val="accent2"/>
                </a:solidFill>
              </a:rPr>
            </a:br>
            <a:r>
              <a:rPr lang="en-US" altLang="en-US" sz="1400">
                <a:solidFill>
                  <a:schemeClr val="accent2"/>
                </a:solidFill>
              </a:rPr>
              <a:t>ACL</a:t>
            </a:r>
          </a:p>
          <a:p>
            <a:pPr algn="ctr"/>
            <a:r>
              <a:rPr lang="en-US" altLang="en-US" sz="1400">
                <a:solidFill>
                  <a:schemeClr val="accent2"/>
                </a:solidFill>
              </a:rPr>
              <a:t>Data</a:t>
            </a:r>
          </a:p>
        </p:txBody>
      </p:sp>
      <p:cxnSp>
        <p:nvCxnSpPr>
          <p:cNvPr id="190484" name="AutoShape 20"/>
          <p:cNvCxnSpPr>
            <a:cxnSpLocks noChangeShapeType="1"/>
            <a:stCxn id="190481" idx="3"/>
            <a:endCxn id="190482" idx="3"/>
          </p:cNvCxnSpPr>
          <p:nvPr/>
        </p:nvCxnSpPr>
        <p:spPr bwMode="auto">
          <a:xfrm flipH="1">
            <a:off x="7548563" y="4170363"/>
            <a:ext cx="28575" cy="736600"/>
          </a:xfrm>
          <a:prstGeom prst="bentConnector3">
            <a:avLst>
              <a:gd name="adj1" fmla="val -800000"/>
            </a:avLst>
          </a:prstGeom>
          <a:noFill/>
          <a:ln w="19050" cap="sq">
            <a:solidFill>
              <a:schemeClr val="tx1"/>
            </a:solidFill>
            <a:miter lim="800000"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85" name="AutoShape 21"/>
          <p:cNvCxnSpPr>
            <a:cxnSpLocks noChangeShapeType="1"/>
            <a:stCxn id="190482" idx="2"/>
            <a:endCxn id="190483" idx="3"/>
          </p:cNvCxnSpPr>
          <p:nvPr/>
        </p:nvCxnSpPr>
        <p:spPr bwMode="auto">
          <a:xfrm rot="5400000" flipH="1" flipV="1">
            <a:off x="7549357" y="4450556"/>
            <a:ext cx="201612" cy="1114425"/>
          </a:xfrm>
          <a:prstGeom prst="bentConnector3">
            <a:avLst>
              <a:gd name="adj1" fmla="val -100000"/>
            </a:avLst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486" name="AutoShape 22"/>
          <p:cNvSpPr>
            <a:spLocks noChangeArrowheads="1"/>
          </p:cNvSpPr>
          <p:nvPr/>
        </p:nvSpPr>
        <p:spPr bwMode="auto">
          <a:xfrm>
            <a:off x="3636963" y="5913438"/>
            <a:ext cx="658812" cy="401637"/>
          </a:xfrm>
          <a:prstGeom prst="flowChartMagneticDisk">
            <a:avLst/>
          </a:prstGeom>
          <a:solidFill>
            <a:srgbClr val="80808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en-US" sz="1800">
                <a:solidFill>
                  <a:schemeClr val="bg2"/>
                </a:solidFill>
              </a:rPr>
              <a:t>Disk</a:t>
            </a:r>
          </a:p>
        </p:txBody>
      </p:sp>
      <p:sp>
        <p:nvSpPr>
          <p:cNvPr id="190487" name="Text Box 23"/>
          <p:cNvSpPr txBox="1">
            <a:spLocks noChangeArrowheads="1"/>
          </p:cNvSpPr>
          <p:nvPr/>
        </p:nvSpPr>
        <p:spPr bwMode="auto">
          <a:xfrm>
            <a:off x="1295400" y="5562600"/>
            <a:ext cx="168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33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Linux-based </a:t>
            </a:r>
            <a:br>
              <a:rPr lang="en-US" altLang="en-US" sz="1800"/>
            </a:br>
            <a:r>
              <a:rPr lang="en-US" altLang="en-US" sz="1800"/>
              <a:t>Host</a:t>
            </a:r>
          </a:p>
        </p:txBody>
      </p:sp>
      <p:sp>
        <p:nvSpPr>
          <p:cNvPr id="190488" name="AutoShape 24"/>
          <p:cNvSpPr>
            <a:spLocks noChangeArrowheads="1"/>
          </p:cNvSpPr>
          <p:nvPr/>
        </p:nvSpPr>
        <p:spPr bwMode="auto">
          <a:xfrm>
            <a:off x="3709988" y="5002213"/>
            <a:ext cx="439737" cy="334962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89" name="Text Box 25"/>
          <p:cNvSpPr txBox="1">
            <a:spLocks noChangeArrowheads="1"/>
          </p:cNvSpPr>
          <p:nvPr/>
        </p:nvSpPr>
        <p:spPr bwMode="auto">
          <a:xfrm>
            <a:off x="1385888" y="2090738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Initiator</a:t>
            </a:r>
          </a:p>
        </p:txBody>
      </p:sp>
      <p:sp>
        <p:nvSpPr>
          <p:cNvPr id="190490" name="Text Box 26"/>
          <p:cNvSpPr txBox="1">
            <a:spLocks noChangeArrowheads="1"/>
          </p:cNvSpPr>
          <p:nvPr/>
        </p:nvSpPr>
        <p:spPr bwMode="auto">
          <a:xfrm>
            <a:off x="1373188" y="4419600"/>
            <a:ext cx="10652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OSD</a:t>
            </a:r>
          </a:p>
          <a:p>
            <a:r>
              <a:rPr lang="en-US" altLang="en-US"/>
              <a:t>Target</a:t>
            </a:r>
          </a:p>
        </p:txBody>
      </p:sp>
      <p:sp>
        <p:nvSpPr>
          <p:cNvPr id="190491" name="Rectangle 27"/>
          <p:cNvSpPr>
            <a:spLocks noChangeArrowheads="1"/>
          </p:cNvSpPr>
          <p:nvPr/>
        </p:nvSpPr>
        <p:spPr bwMode="auto">
          <a:xfrm>
            <a:off x="1368425" y="1219200"/>
            <a:ext cx="6073775" cy="19446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92" name="Rectangle 28"/>
          <p:cNvSpPr>
            <a:spLocks noChangeArrowheads="1"/>
          </p:cNvSpPr>
          <p:nvPr/>
        </p:nvSpPr>
        <p:spPr bwMode="auto">
          <a:xfrm>
            <a:off x="1441450" y="3833813"/>
            <a:ext cx="4610100" cy="24812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93" name="Rectangle 29"/>
          <p:cNvSpPr>
            <a:spLocks noChangeArrowheads="1"/>
          </p:cNvSpPr>
          <p:nvPr/>
        </p:nvSpPr>
        <p:spPr bwMode="auto">
          <a:xfrm>
            <a:off x="6564313" y="1352550"/>
            <a:ext cx="293687" cy="16764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altLang="en-US" sz="1400">
                <a:solidFill>
                  <a:srgbClr val="000000"/>
                </a:solidFill>
              </a:rPr>
              <a:t>Security Agent</a:t>
            </a:r>
          </a:p>
        </p:txBody>
      </p:sp>
      <p:sp>
        <p:nvSpPr>
          <p:cNvPr id="190494" name="Line 30"/>
          <p:cNvSpPr>
            <a:spLocks noChangeShapeType="1"/>
          </p:cNvSpPr>
          <p:nvPr/>
        </p:nvSpPr>
        <p:spPr bwMode="auto">
          <a:xfrm>
            <a:off x="5832475" y="2090738"/>
            <a:ext cx="7318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0495" name="Freeform 31"/>
          <p:cNvSpPr>
            <a:spLocks/>
          </p:cNvSpPr>
          <p:nvPr/>
        </p:nvSpPr>
        <p:spPr bwMode="auto">
          <a:xfrm>
            <a:off x="6858000" y="2090738"/>
            <a:ext cx="1096963" cy="1543050"/>
          </a:xfrm>
          <a:custGeom>
            <a:avLst/>
            <a:gdLst>
              <a:gd name="T0" fmla="*/ 0 w 720"/>
              <a:gd name="T1" fmla="*/ 0 h 1104"/>
              <a:gd name="T2" fmla="*/ 720 w 720"/>
              <a:gd name="T3" fmla="*/ 0 h 1104"/>
              <a:gd name="T4" fmla="*/ 720 w 720"/>
              <a:gd name="T5" fmla="*/ 110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1104">
                <a:moveTo>
                  <a:pt x="0" y="0"/>
                </a:moveTo>
                <a:lnTo>
                  <a:pt x="720" y="0"/>
                </a:lnTo>
                <a:lnTo>
                  <a:pt x="720" y="1104"/>
                </a:ln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CBA-7254-4122-9212-0CE1DB79BF11}" type="datetime1">
              <a:rPr lang="en-US" altLang="en-US"/>
              <a:pPr/>
              <a:t>9/3/2018</a:t>
            </a:fld>
            <a:endParaRPr lang="en-US" altLang="en-US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Minnesota </a:t>
            </a:r>
            <a:r>
              <a:rPr lang="en-US" altLang="en-US" i="0"/>
              <a:t> </a:t>
            </a:r>
            <a:r>
              <a:rPr lang="en-US" altLang="en-US" i="0" u="sng"/>
              <a:t>D</a:t>
            </a:r>
            <a:r>
              <a:rPr lang="en-US" altLang="en-US" i="0"/>
              <a:t>igital Technology Center  </a:t>
            </a:r>
            <a:r>
              <a:rPr lang="en-US" altLang="en-US" i="0" u="sng"/>
              <a:t>I</a:t>
            </a:r>
            <a:r>
              <a:rPr lang="en-US" altLang="en-US" i="0"/>
              <a:t>ntelligent </a:t>
            </a:r>
            <a:r>
              <a:rPr lang="en-US" altLang="en-US" i="0" u="sng"/>
              <a:t>S</a:t>
            </a:r>
            <a:r>
              <a:rPr lang="en-US" altLang="en-US" i="0"/>
              <a:t>torage </a:t>
            </a:r>
            <a:r>
              <a:rPr lang="en-US" altLang="en-US" i="0" u="sng"/>
              <a:t>C</a:t>
            </a:r>
            <a:r>
              <a:rPr lang="en-US" altLang="en-US" i="0"/>
              <a:t>onsortium</a:t>
            </a:r>
            <a:endParaRPr lang="en-US" altLang="en-US"/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1AF82-4B0B-447E-8939-6EA502EC083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91490" name="Line 2"/>
          <p:cNvSpPr>
            <a:spLocks noChangeShapeType="1"/>
          </p:cNvSpPr>
          <p:nvPr/>
        </p:nvSpPr>
        <p:spPr bwMode="auto">
          <a:xfrm>
            <a:off x="2971800" y="3886200"/>
            <a:ext cx="0" cy="2286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491" name="Line 3"/>
          <p:cNvSpPr>
            <a:spLocks noChangeShapeType="1"/>
          </p:cNvSpPr>
          <p:nvPr/>
        </p:nvSpPr>
        <p:spPr bwMode="auto">
          <a:xfrm>
            <a:off x="7467600" y="3581400"/>
            <a:ext cx="0" cy="1524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492" name="Line 4"/>
          <p:cNvSpPr>
            <a:spLocks noChangeShapeType="1"/>
          </p:cNvSpPr>
          <p:nvPr/>
        </p:nvSpPr>
        <p:spPr bwMode="auto">
          <a:xfrm>
            <a:off x="6019800" y="3886200"/>
            <a:ext cx="0" cy="2286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4267200" y="3581400"/>
            <a:ext cx="0" cy="15240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473075"/>
            <a:ext cx="6781800" cy="669925"/>
          </a:xfrm>
        </p:spPr>
        <p:txBody>
          <a:bodyPr/>
          <a:lstStyle/>
          <a:p>
            <a:r>
              <a:rPr lang="en-US" altLang="en-US"/>
              <a:t>DISC OSD Reference Architecture</a:t>
            </a:r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1676400" y="4114800"/>
            <a:ext cx="2667000" cy="2057400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 u="sng">
                <a:solidFill>
                  <a:srgbClr val="000000"/>
                </a:solidFill>
              </a:rPr>
              <a:t>OSD Target - Phase I</a:t>
            </a: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4724400" y="4114800"/>
            <a:ext cx="2667000" cy="2057400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 u="sng">
                <a:solidFill>
                  <a:srgbClr val="000000"/>
                </a:solidFill>
              </a:rPr>
              <a:t>OSD Target – Phase II / III</a:t>
            </a:r>
          </a:p>
          <a:p>
            <a:pPr algn="ctr"/>
            <a:endParaRPr lang="en-US" altLang="en-US" sz="1600" u="sng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6324600" y="1524000"/>
            <a:ext cx="2209800" cy="2057400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 u="sng">
                <a:solidFill>
                  <a:srgbClr val="000000"/>
                </a:solidFill>
              </a:rPr>
              <a:t>Meta Data Server</a:t>
            </a: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2514600" y="1524000"/>
            <a:ext cx="3505200" cy="2057400"/>
          </a:xfrm>
          <a:prstGeom prst="rect">
            <a:avLst/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 u="sng">
                <a:solidFill>
                  <a:srgbClr val="000000"/>
                </a:solidFill>
              </a:rPr>
              <a:t>OSD Client</a:t>
            </a: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  <a:p>
            <a:pPr algn="ctr"/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191499" name="AutoShape 11"/>
          <p:cNvSpPr>
            <a:spLocks noChangeArrowheads="1"/>
          </p:cNvSpPr>
          <p:nvPr/>
        </p:nvSpPr>
        <p:spPr bwMode="auto">
          <a:xfrm>
            <a:off x="1676400" y="4648200"/>
            <a:ext cx="5715000" cy="228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Linux TCP/IP Stack</a:t>
            </a:r>
          </a:p>
        </p:txBody>
      </p:sp>
      <p:sp>
        <p:nvSpPr>
          <p:cNvPr id="191500" name="AutoShape 12"/>
          <p:cNvSpPr>
            <a:spLocks noChangeArrowheads="1"/>
          </p:cNvSpPr>
          <p:nvPr/>
        </p:nvSpPr>
        <p:spPr bwMode="auto">
          <a:xfrm>
            <a:off x="1676400" y="4876800"/>
            <a:ext cx="5715000" cy="2286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rgbClr val="000000"/>
                </a:solidFill>
              </a:rPr>
              <a:t>Intel iSCSI Target</a:t>
            </a:r>
          </a:p>
        </p:txBody>
      </p:sp>
      <p:sp>
        <p:nvSpPr>
          <p:cNvPr id="191501" name="AutoShape 13"/>
          <p:cNvSpPr>
            <a:spLocks noChangeArrowheads="1"/>
          </p:cNvSpPr>
          <p:nvPr/>
        </p:nvSpPr>
        <p:spPr bwMode="auto">
          <a:xfrm>
            <a:off x="1676400" y="5105400"/>
            <a:ext cx="5715000" cy="228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T10 OSD Command Parser</a:t>
            </a:r>
          </a:p>
        </p:txBody>
      </p:sp>
      <p:sp>
        <p:nvSpPr>
          <p:cNvPr id="191502" name="AutoShape 14"/>
          <p:cNvSpPr>
            <a:spLocks noChangeArrowheads="1"/>
          </p:cNvSpPr>
          <p:nvPr/>
        </p:nvSpPr>
        <p:spPr bwMode="auto">
          <a:xfrm>
            <a:off x="2514600" y="3276600"/>
            <a:ext cx="6019800" cy="228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Linux TCP/IP Stack</a:t>
            </a:r>
          </a:p>
        </p:txBody>
      </p:sp>
      <p:sp>
        <p:nvSpPr>
          <p:cNvPr id="191503" name="AutoShape 15"/>
          <p:cNvSpPr>
            <a:spLocks noChangeArrowheads="1"/>
          </p:cNvSpPr>
          <p:nvPr/>
        </p:nvSpPr>
        <p:spPr bwMode="auto">
          <a:xfrm>
            <a:off x="1676400" y="5562600"/>
            <a:ext cx="2667000" cy="228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/>
              <a:t>Linux File System</a:t>
            </a:r>
          </a:p>
        </p:txBody>
      </p:sp>
      <p:sp>
        <p:nvSpPr>
          <p:cNvPr id="191504" name="AutoShape 16"/>
          <p:cNvSpPr>
            <a:spLocks noChangeArrowheads="1"/>
          </p:cNvSpPr>
          <p:nvPr/>
        </p:nvSpPr>
        <p:spPr bwMode="auto">
          <a:xfrm>
            <a:off x="1676400" y="5791200"/>
            <a:ext cx="5715000" cy="228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Linux Disk Driver</a:t>
            </a:r>
          </a:p>
        </p:txBody>
      </p:sp>
      <p:sp>
        <p:nvSpPr>
          <p:cNvPr id="191505" name="AutoShape 17"/>
          <p:cNvSpPr>
            <a:spLocks noChangeArrowheads="1"/>
          </p:cNvSpPr>
          <p:nvPr/>
        </p:nvSpPr>
        <p:spPr bwMode="auto">
          <a:xfrm>
            <a:off x="4724400" y="5334000"/>
            <a:ext cx="2667000" cy="457200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00"/>
                </a:solidFill>
              </a:rPr>
              <a:t>OSD File System / </a:t>
            </a:r>
          </a:p>
          <a:p>
            <a:pPr algn="ctr"/>
            <a:r>
              <a:rPr lang="en-US" altLang="en-US" sz="1400" b="1">
                <a:solidFill>
                  <a:srgbClr val="000000"/>
                </a:solidFill>
              </a:rPr>
              <a:t>Command Processor </a:t>
            </a:r>
          </a:p>
        </p:txBody>
      </p:sp>
      <p:sp>
        <p:nvSpPr>
          <p:cNvPr id="191506" name="AutoShape 18"/>
          <p:cNvSpPr>
            <a:spLocks noChangeArrowheads="1"/>
          </p:cNvSpPr>
          <p:nvPr/>
        </p:nvSpPr>
        <p:spPr bwMode="auto">
          <a:xfrm>
            <a:off x="1676400" y="5334000"/>
            <a:ext cx="2667000" cy="228600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00"/>
                </a:solidFill>
              </a:rPr>
              <a:t>Simple OSD</a:t>
            </a:r>
          </a:p>
        </p:txBody>
      </p:sp>
      <p:sp>
        <p:nvSpPr>
          <p:cNvPr id="191507" name="AutoShape 19"/>
          <p:cNvSpPr>
            <a:spLocks noChangeArrowheads="1"/>
          </p:cNvSpPr>
          <p:nvPr/>
        </p:nvSpPr>
        <p:spPr bwMode="auto">
          <a:xfrm>
            <a:off x="2514600" y="3048000"/>
            <a:ext cx="6019800" cy="2286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rgbClr val="000000"/>
                </a:solidFill>
              </a:rPr>
              <a:t>Intel iSCSI Initiator / Driver</a:t>
            </a:r>
          </a:p>
        </p:txBody>
      </p:sp>
      <p:sp>
        <p:nvSpPr>
          <p:cNvPr id="191508" name="AutoShape 20"/>
          <p:cNvSpPr>
            <a:spLocks noChangeArrowheads="1"/>
          </p:cNvSpPr>
          <p:nvPr/>
        </p:nvSpPr>
        <p:spPr bwMode="auto">
          <a:xfrm>
            <a:off x="2514600" y="2819400"/>
            <a:ext cx="6019800" cy="228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9" name="AutoShape 21"/>
          <p:cNvSpPr>
            <a:spLocks noChangeArrowheads="1"/>
          </p:cNvSpPr>
          <p:nvPr/>
        </p:nvSpPr>
        <p:spPr bwMode="auto">
          <a:xfrm>
            <a:off x="2514600" y="2590800"/>
            <a:ext cx="6019800" cy="228600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00"/>
                </a:solidFill>
              </a:rPr>
              <a:t>OSD Initiator</a:t>
            </a:r>
          </a:p>
        </p:txBody>
      </p:sp>
      <p:sp>
        <p:nvSpPr>
          <p:cNvPr id="191510" name="AutoShape 22"/>
          <p:cNvSpPr>
            <a:spLocks noChangeArrowheads="1"/>
          </p:cNvSpPr>
          <p:nvPr/>
        </p:nvSpPr>
        <p:spPr bwMode="auto">
          <a:xfrm>
            <a:off x="6324600" y="2286000"/>
            <a:ext cx="2209800" cy="228600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>
                <a:solidFill>
                  <a:srgbClr val="000000"/>
                </a:solidFill>
              </a:rPr>
              <a:t>Security</a:t>
            </a:r>
          </a:p>
        </p:txBody>
      </p:sp>
      <p:sp>
        <p:nvSpPr>
          <p:cNvPr id="191511" name="AutoShape 23"/>
          <p:cNvSpPr>
            <a:spLocks noChangeArrowheads="1"/>
          </p:cNvSpPr>
          <p:nvPr/>
        </p:nvSpPr>
        <p:spPr bwMode="auto">
          <a:xfrm>
            <a:off x="2514600" y="2286000"/>
            <a:ext cx="3505200" cy="228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OSD API / I/O Path</a:t>
            </a:r>
          </a:p>
        </p:txBody>
      </p:sp>
      <p:sp>
        <p:nvSpPr>
          <p:cNvPr id="191512" name="AutoShape 24"/>
          <p:cNvSpPr>
            <a:spLocks noChangeArrowheads="1"/>
          </p:cNvSpPr>
          <p:nvPr/>
        </p:nvSpPr>
        <p:spPr bwMode="auto">
          <a:xfrm>
            <a:off x="2514600" y="2057400"/>
            <a:ext cx="3505200" cy="228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File System Clients</a:t>
            </a:r>
          </a:p>
        </p:txBody>
      </p:sp>
      <p:sp>
        <p:nvSpPr>
          <p:cNvPr id="191513" name="AutoShape 25"/>
          <p:cNvSpPr>
            <a:spLocks noChangeArrowheads="1"/>
          </p:cNvSpPr>
          <p:nvPr/>
        </p:nvSpPr>
        <p:spPr bwMode="auto">
          <a:xfrm>
            <a:off x="6324600" y="2057400"/>
            <a:ext cx="2209800" cy="228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Meta Data Manger</a:t>
            </a:r>
          </a:p>
        </p:txBody>
      </p:sp>
      <p:sp>
        <p:nvSpPr>
          <p:cNvPr id="191514" name="Line 26"/>
          <p:cNvSpPr>
            <a:spLocks noChangeShapeType="1"/>
          </p:cNvSpPr>
          <p:nvPr/>
        </p:nvSpPr>
        <p:spPr bwMode="auto">
          <a:xfrm>
            <a:off x="1295400" y="3810000"/>
            <a:ext cx="76200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043-6641-4D91-9772-89C23119822D}" type="datetime1">
              <a:rPr lang="en-US" altLang="en-US"/>
              <a:pPr/>
              <a:t>9/3/2018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Minnesota </a:t>
            </a:r>
            <a:r>
              <a:rPr lang="en-US" altLang="en-US" i="0"/>
              <a:t> </a:t>
            </a:r>
            <a:r>
              <a:rPr lang="en-US" altLang="en-US" i="0" u="sng"/>
              <a:t>D</a:t>
            </a:r>
            <a:r>
              <a:rPr lang="en-US" altLang="en-US" i="0"/>
              <a:t>igital Technology Center  </a:t>
            </a:r>
            <a:r>
              <a:rPr lang="en-US" altLang="en-US" i="0" u="sng"/>
              <a:t>I</a:t>
            </a:r>
            <a:r>
              <a:rPr lang="en-US" altLang="en-US" i="0"/>
              <a:t>ntelligent </a:t>
            </a:r>
            <a:r>
              <a:rPr lang="en-US" altLang="en-US" i="0" u="sng"/>
              <a:t>S</a:t>
            </a:r>
            <a:r>
              <a:rPr lang="en-US" altLang="en-US" i="0"/>
              <a:t>torage </a:t>
            </a:r>
            <a:r>
              <a:rPr lang="en-US" altLang="en-US" i="0" u="sng"/>
              <a:t>C</a:t>
            </a:r>
            <a:r>
              <a:rPr lang="en-US" altLang="en-US" i="0"/>
              <a:t>onsortium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2122-5F5B-465C-8D40-93DD87366945}" type="slidenum">
              <a:rPr lang="en-US" altLang="en-US"/>
              <a:pPr/>
              <a:t>24</a:t>
            </a:fld>
            <a:endParaRPr lang="en-US" altLang="en-US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650"/>
            <a:ext cx="9144000" cy="5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5" name="Rectangle 3"/>
          <p:cNvSpPr>
            <a:spLocks noGrp="1" noChangeArrowheads="1"/>
          </p:cNvSpPr>
          <p:nvPr>
            <p:ph type="title"/>
          </p:nvPr>
        </p:nvSpPr>
        <p:spPr>
          <a:xfrm>
            <a:off x="889000" y="277813"/>
            <a:ext cx="7569200" cy="641350"/>
          </a:xfrm>
        </p:spPr>
        <p:txBody>
          <a:bodyPr/>
          <a:lstStyle/>
          <a:p>
            <a:r>
              <a:rPr lang="en-US" altLang="en-US" sz="2800"/>
              <a:t>Future Global File System Architecture </a:t>
            </a:r>
          </a:p>
        </p:txBody>
      </p:sp>
    </p:spTree>
    <p:extLst>
      <p:ext uri="{BB962C8B-B14F-4D97-AF65-F5344CB8AC3E}">
        <p14:creationId xmlns:p14="http://schemas.microsoft.com/office/powerpoint/2010/main" val="7308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AB12-4261-46A1-8D8B-72D913DCC55F}" type="datetime1">
              <a:rPr lang="en-US" altLang="en-US"/>
              <a:pPr/>
              <a:t>9/3/2018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Minnesota </a:t>
            </a:r>
            <a:r>
              <a:rPr lang="en-US" altLang="en-US" i="0"/>
              <a:t> </a:t>
            </a:r>
            <a:r>
              <a:rPr lang="en-US" altLang="en-US" i="0" u="sng"/>
              <a:t>D</a:t>
            </a:r>
            <a:r>
              <a:rPr lang="en-US" altLang="en-US" i="0"/>
              <a:t>igital Technology Center  </a:t>
            </a:r>
            <a:r>
              <a:rPr lang="en-US" altLang="en-US" i="0" u="sng"/>
              <a:t>I</a:t>
            </a:r>
            <a:r>
              <a:rPr lang="en-US" altLang="en-US" i="0"/>
              <a:t>ntelligent </a:t>
            </a:r>
            <a:r>
              <a:rPr lang="en-US" altLang="en-US" i="0" u="sng"/>
              <a:t>S</a:t>
            </a:r>
            <a:r>
              <a:rPr lang="en-US" altLang="en-US" i="0"/>
              <a:t>torage </a:t>
            </a:r>
            <a:r>
              <a:rPr lang="en-US" altLang="en-US" i="0" u="sng"/>
              <a:t>C</a:t>
            </a:r>
            <a:r>
              <a:rPr lang="en-US" altLang="en-US" i="0"/>
              <a:t>onsortium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11A1-5BEC-4C61-BE5E-E6898FACB56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4175"/>
            <a:ext cx="7772400" cy="762000"/>
          </a:xfrm>
        </p:spPr>
        <p:txBody>
          <a:bodyPr/>
          <a:lstStyle/>
          <a:p>
            <a:r>
              <a:rPr lang="en-US" altLang="en-US" sz="3600"/>
              <a:t> Our View of Intelligent Storage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55700"/>
            <a:ext cx="7848600" cy="5132388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marL="227013" indent="-227013">
              <a:lnSpc>
                <a:spcPct val="90000"/>
              </a:lnSpc>
            </a:pPr>
            <a:r>
              <a:rPr lang="en-US" altLang="en-US" b="1"/>
              <a:t>Storage that:</a:t>
            </a:r>
          </a:p>
          <a:p>
            <a:pPr marL="227013" indent="-227013">
              <a:lnSpc>
                <a:spcPct val="90000"/>
              </a:lnSpc>
            </a:pPr>
            <a:endParaRPr lang="en-US" altLang="en-US" sz="2400" b="1"/>
          </a:p>
          <a:p>
            <a:pPr marL="569913" lvl="1" indent="-225425">
              <a:lnSpc>
                <a:spcPct val="90000"/>
              </a:lnSpc>
              <a:spcBef>
                <a:spcPct val="40000"/>
              </a:spcBef>
            </a:pPr>
            <a:r>
              <a:rPr lang="en-US" altLang="en-US"/>
              <a:t>Is </a:t>
            </a:r>
            <a:r>
              <a:rPr lang="en-US" altLang="en-US" i="1"/>
              <a:t>aware</a:t>
            </a:r>
            <a:r>
              <a:rPr lang="en-US" altLang="en-US"/>
              <a:t> of the data </a:t>
            </a:r>
            <a:r>
              <a:rPr lang="en-US" altLang="en-US" i="1"/>
              <a:t>objects</a:t>
            </a:r>
            <a:r>
              <a:rPr lang="en-US" altLang="en-US"/>
              <a:t> that it stores</a:t>
            </a:r>
          </a:p>
          <a:p>
            <a:pPr marL="569913" lvl="1" indent="-225425">
              <a:lnSpc>
                <a:spcPct val="90000"/>
              </a:lnSpc>
              <a:spcBef>
                <a:spcPct val="40000"/>
              </a:spcBef>
            </a:pPr>
            <a:r>
              <a:rPr lang="en-US" altLang="en-US"/>
              <a:t>Can </a:t>
            </a:r>
            <a:r>
              <a:rPr lang="en-US" altLang="en-US" i="1"/>
              <a:t>interpret</a:t>
            </a:r>
            <a:r>
              <a:rPr lang="en-US" altLang="en-US"/>
              <a:t> the </a:t>
            </a:r>
            <a:r>
              <a:rPr lang="en-US" altLang="en-US" i="1"/>
              <a:t>attributes</a:t>
            </a:r>
            <a:r>
              <a:rPr lang="en-US" altLang="en-US"/>
              <a:t> of the data </a:t>
            </a:r>
            <a:r>
              <a:rPr lang="en-US" altLang="en-US" i="1"/>
              <a:t>objects</a:t>
            </a:r>
          </a:p>
          <a:p>
            <a:pPr marL="569913" lvl="1" indent="-225425">
              <a:lnSpc>
                <a:spcPct val="90000"/>
              </a:lnSpc>
              <a:spcBef>
                <a:spcPct val="40000"/>
              </a:spcBef>
            </a:pPr>
            <a:r>
              <a:rPr lang="en-US" altLang="en-US"/>
              <a:t>Can independently </a:t>
            </a:r>
            <a:r>
              <a:rPr lang="en-US" altLang="en-US" i="1"/>
              <a:t>manipulate</a:t>
            </a:r>
            <a:r>
              <a:rPr lang="en-US" altLang="en-US"/>
              <a:t> the </a:t>
            </a:r>
            <a:r>
              <a:rPr lang="en-US" altLang="en-US" i="1"/>
              <a:t>objects</a:t>
            </a:r>
            <a:endParaRPr lang="en-US" altLang="en-US"/>
          </a:p>
          <a:p>
            <a:pPr marL="569913" lvl="1" indent="-225425">
              <a:lnSpc>
                <a:spcPct val="90000"/>
              </a:lnSpc>
              <a:spcBef>
                <a:spcPct val="40000"/>
              </a:spcBef>
            </a:pPr>
            <a:r>
              <a:rPr lang="en-US" altLang="en-US"/>
              <a:t>Can independently build a search and indexing mechanism based on the </a:t>
            </a:r>
            <a:r>
              <a:rPr lang="en-US" altLang="en-US" i="1"/>
              <a:t>objects</a:t>
            </a:r>
            <a:r>
              <a:rPr lang="en-US" altLang="en-US"/>
              <a:t> </a:t>
            </a:r>
            <a:r>
              <a:rPr lang="en-US" altLang="en-US" i="1"/>
              <a:t>contents</a:t>
            </a:r>
            <a:endParaRPr lang="en-US" altLang="en-US"/>
          </a:p>
          <a:p>
            <a:pPr marL="569913" lvl="1" indent="-225425">
              <a:lnSpc>
                <a:spcPct val="90000"/>
              </a:lnSpc>
              <a:spcBef>
                <a:spcPct val="40000"/>
              </a:spcBef>
            </a:pPr>
            <a:r>
              <a:rPr lang="en-US" altLang="en-US"/>
              <a:t>Can be (dynamically) </a:t>
            </a:r>
            <a:r>
              <a:rPr lang="en-US" altLang="en-US" i="1"/>
              <a:t>taught</a:t>
            </a:r>
            <a:r>
              <a:rPr lang="en-US" altLang="en-US"/>
              <a:t> new methods for understanding and manipulating objects, attributes and their content</a:t>
            </a:r>
          </a:p>
        </p:txBody>
      </p:sp>
    </p:spTree>
    <p:extLst>
      <p:ext uri="{BB962C8B-B14F-4D97-AF65-F5344CB8AC3E}">
        <p14:creationId xmlns:p14="http://schemas.microsoft.com/office/powerpoint/2010/main" val="569707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56A6-35F6-4AE6-8D26-24178254D0EA}" type="datetime1">
              <a:rPr lang="en-US" altLang="en-US"/>
              <a:pPr/>
              <a:t>9/3/2018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Minnesota </a:t>
            </a:r>
            <a:r>
              <a:rPr lang="en-US" altLang="en-US" i="0"/>
              <a:t> </a:t>
            </a:r>
            <a:r>
              <a:rPr lang="en-US" altLang="en-US" i="0" u="sng"/>
              <a:t>D</a:t>
            </a:r>
            <a:r>
              <a:rPr lang="en-US" altLang="en-US" i="0"/>
              <a:t>igital Technology Center  </a:t>
            </a:r>
            <a:r>
              <a:rPr lang="en-US" altLang="en-US" i="0" u="sng"/>
              <a:t>I</a:t>
            </a:r>
            <a:r>
              <a:rPr lang="en-US" altLang="en-US" i="0"/>
              <a:t>ntelligent </a:t>
            </a:r>
            <a:r>
              <a:rPr lang="en-US" altLang="en-US" i="0" u="sng"/>
              <a:t>S</a:t>
            </a:r>
            <a:r>
              <a:rPr lang="en-US" altLang="en-US" i="0"/>
              <a:t>torage </a:t>
            </a:r>
            <a:r>
              <a:rPr lang="en-US" altLang="en-US" i="0" u="sng"/>
              <a:t>C</a:t>
            </a:r>
            <a:r>
              <a:rPr lang="en-US" altLang="en-US" i="0"/>
              <a:t>onsortium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20FAC-2494-42BF-9269-ADC0A2CCBCB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8938"/>
            <a:ext cx="6781800" cy="754062"/>
          </a:xfrm>
        </p:spPr>
        <p:txBody>
          <a:bodyPr/>
          <a:lstStyle/>
          <a:p>
            <a:r>
              <a:rPr lang="en-US" altLang="en-US"/>
              <a:t>Active Data Objects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20000" cy="40894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altLang="en-US" sz="2400"/>
              <a:t>Problem:  How can the OSD environment be extended to be even more flexible?</a:t>
            </a:r>
          </a:p>
          <a:p>
            <a:pPr>
              <a:spcBef>
                <a:spcPct val="40000"/>
              </a:spcBef>
            </a:pPr>
            <a:r>
              <a:rPr lang="en-US" altLang="en-US" sz="2400"/>
              <a:t>Approach:  Allow objects to include executable methods in addition to the data, attributes and metadata. These methods can be invoked when a pre-set condition is met.</a:t>
            </a:r>
          </a:p>
          <a:p>
            <a:pPr>
              <a:spcBef>
                <a:spcPct val="40000"/>
              </a:spcBef>
            </a:pPr>
            <a:r>
              <a:rPr lang="en-US" altLang="en-US" sz="2400"/>
              <a:t>Uniqueness: Data objects are truly autonomic. Intelligent storage devices have to designed to provide such a capability.</a:t>
            </a:r>
          </a:p>
        </p:txBody>
      </p:sp>
    </p:spTree>
    <p:extLst>
      <p:ext uri="{BB962C8B-B14F-4D97-AF65-F5344CB8AC3E}">
        <p14:creationId xmlns:p14="http://schemas.microsoft.com/office/powerpoint/2010/main" val="344618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23F5-2C63-4FC6-B269-9B38F952A37D}" type="datetime1">
              <a:rPr lang="en-US" altLang="en-US"/>
              <a:pPr/>
              <a:t>9/3/2018</a:t>
            </a:fld>
            <a:endParaRPr lang="en-US" altLang="en-US"/>
          </a:p>
        </p:txBody>
      </p:sp>
      <p:sp>
        <p:nvSpPr>
          <p:cNvPr id="6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Minnesota </a:t>
            </a:r>
            <a:r>
              <a:rPr lang="en-US" altLang="en-US" i="0"/>
              <a:t> </a:t>
            </a:r>
            <a:r>
              <a:rPr lang="en-US" altLang="en-US" i="0" u="sng"/>
              <a:t>D</a:t>
            </a:r>
            <a:r>
              <a:rPr lang="en-US" altLang="en-US" i="0"/>
              <a:t>igital Technology Center  </a:t>
            </a:r>
            <a:r>
              <a:rPr lang="en-US" altLang="en-US" i="0" u="sng"/>
              <a:t>I</a:t>
            </a:r>
            <a:r>
              <a:rPr lang="en-US" altLang="en-US" i="0"/>
              <a:t>ntelligent </a:t>
            </a:r>
            <a:r>
              <a:rPr lang="en-US" altLang="en-US" i="0" u="sng"/>
              <a:t>S</a:t>
            </a:r>
            <a:r>
              <a:rPr lang="en-US" altLang="en-US" i="0"/>
              <a:t>torage </a:t>
            </a:r>
            <a:r>
              <a:rPr lang="en-US" altLang="en-US" i="0" u="sng"/>
              <a:t>C</a:t>
            </a:r>
            <a:r>
              <a:rPr lang="en-US" altLang="en-US" i="0"/>
              <a:t>onsortium</a:t>
            </a:r>
            <a:endParaRPr lang="en-US" altLang="en-US"/>
          </a:p>
        </p:txBody>
      </p:sp>
      <p:sp>
        <p:nvSpPr>
          <p:cNvPr id="6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2F51-35EF-43E8-885A-8DFB60BFFC1C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14400" y="304800"/>
            <a:ext cx="6477000" cy="7112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OSD Implementation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194563" name="AutoShape 3"/>
          <p:cNvSpPr>
            <a:spLocks noChangeArrowheads="1"/>
          </p:cNvSpPr>
          <p:nvPr/>
        </p:nvSpPr>
        <p:spPr bwMode="auto">
          <a:xfrm>
            <a:off x="3657600" y="5410200"/>
            <a:ext cx="685800" cy="609600"/>
          </a:xfrm>
          <a:prstGeom prst="can">
            <a:avLst>
              <a:gd name="adj" fmla="val 23440"/>
            </a:avLst>
          </a:prstGeom>
          <a:solidFill>
            <a:srgbClr val="CC99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64" name="AutoShape 4"/>
          <p:cNvSpPr>
            <a:spLocks noChangeArrowheads="1"/>
          </p:cNvSpPr>
          <p:nvPr/>
        </p:nvSpPr>
        <p:spPr bwMode="auto">
          <a:xfrm>
            <a:off x="6781800" y="5410200"/>
            <a:ext cx="914400" cy="609600"/>
          </a:xfrm>
          <a:prstGeom prst="can">
            <a:avLst>
              <a:gd name="adj" fmla="val 23440"/>
            </a:avLst>
          </a:prstGeom>
          <a:solidFill>
            <a:srgbClr val="CC99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565" name="AutoShape 5"/>
          <p:cNvSpPr>
            <a:spLocks noChangeArrowheads="1"/>
          </p:cNvSpPr>
          <p:nvPr/>
        </p:nvSpPr>
        <p:spPr bwMode="auto">
          <a:xfrm>
            <a:off x="4419600" y="5410200"/>
            <a:ext cx="685800" cy="609600"/>
          </a:xfrm>
          <a:prstGeom prst="can">
            <a:avLst>
              <a:gd name="adj" fmla="val 23440"/>
            </a:avLst>
          </a:prstGeom>
          <a:solidFill>
            <a:srgbClr val="CC99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94566" name="Group 6"/>
          <p:cNvGrpSpPr>
            <a:grpSpLocks/>
          </p:cNvGrpSpPr>
          <p:nvPr/>
        </p:nvGrpSpPr>
        <p:grpSpPr bwMode="auto">
          <a:xfrm>
            <a:off x="6172200" y="3962400"/>
            <a:ext cx="2460625" cy="1317625"/>
            <a:chOff x="1776" y="2112"/>
            <a:chExt cx="1550" cy="830"/>
          </a:xfrm>
        </p:grpSpPr>
        <p:sp>
          <p:nvSpPr>
            <p:cNvPr id="194567" name="AutoShape 7"/>
            <p:cNvSpPr>
              <a:spLocks noChangeArrowheads="1"/>
            </p:cNvSpPr>
            <p:nvPr/>
          </p:nvSpPr>
          <p:spPr bwMode="auto">
            <a:xfrm>
              <a:off x="1776" y="2112"/>
              <a:ext cx="1344" cy="158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Networking</a:t>
              </a:r>
            </a:p>
          </p:txBody>
        </p:sp>
        <p:sp>
          <p:nvSpPr>
            <p:cNvPr id="194568" name="AutoShape 8"/>
            <p:cNvSpPr>
              <a:spLocks noChangeArrowheads="1"/>
            </p:cNvSpPr>
            <p:nvPr/>
          </p:nvSpPr>
          <p:spPr bwMode="auto">
            <a:xfrm>
              <a:off x="1776" y="2496"/>
              <a:ext cx="432" cy="250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MDS</a:t>
              </a:r>
            </a:p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Server</a:t>
              </a:r>
            </a:p>
          </p:txBody>
        </p:sp>
        <p:sp>
          <p:nvSpPr>
            <p:cNvPr id="194569" name="AutoShape 9"/>
            <p:cNvSpPr>
              <a:spLocks noChangeArrowheads="1"/>
            </p:cNvSpPr>
            <p:nvPr/>
          </p:nvSpPr>
          <p:spPr bwMode="auto">
            <a:xfrm>
              <a:off x="2689" y="2496"/>
              <a:ext cx="430" cy="250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Lock</a:t>
              </a:r>
            </a:p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Client</a:t>
              </a:r>
            </a:p>
          </p:txBody>
        </p:sp>
        <p:sp>
          <p:nvSpPr>
            <p:cNvPr id="194570" name="AutoShape 10"/>
            <p:cNvSpPr>
              <a:spLocks noChangeArrowheads="1"/>
            </p:cNvSpPr>
            <p:nvPr/>
          </p:nvSpPr>
          <p:spPr bwMode="auto">
            <a:xfrm>
              <a:off x="1776" y="2784"/>
              <a:ext cx="1344" cy="158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MDS Backend</a:t>
              </a:r>
            </a:p>
          </p:txBody>
        </p:sp>
        <p:sp>
          <p:nvSpPr>
            <p:cNvPr id="194571" name="AutoShape 11"/>
            <p:cNvSpPr>
              <a:spLocks noChangeArrowheads="1"/>
            </p:cNvSpPr>
            <p:nvPr/>
          </p:nvSpPr>
          <p:spPr bwMode="auto">
            <a:xfrm rot="-5400000">
              <a:off x="2839" y="2441"/>
              <a:ext cx="816" cy="158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Recovery</a:t>
              </a:r>
            </a:p>
          </p:txBody>
        </p:sp>
        <p:sp>
          <p:nvSpPr>
            <p:cNvPr id="194572" name="AutoShape 12"/>
            <p:cNvSpPr>
              <a:spLocks noChangeArrowheads="1"/>
            </p:cNvSpPr>
            <p:nvPr/>
          </p:nvSpPr>
          <p:spPr bwMode="auto">
            <a:xfrm>
              <a:off x="2256" y="2496"/>
              <a:ext cx="384" cy="250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Lock</a:t>
              </a:r>
            </a:p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Server</a:t>
              </a:r>
            </a:p>
          </p:txBody>
        </p:sp>
        <p:sp>
          <p:nvSpPr>
            <p:cNvPr id="194573" name="AutoShape 13"/>
            <p:cNvSpPr>
              <a:spLocks noChangeArrowheads="1"/>
            </p:cNvSpPr>
            <p:nvPr/>
          </p:nvSpPr>
          <p:spPr bwMode="auto">
            <a:xfrm>
              <a:off x="1776" y="2304"/>
              <a:ext cx="1344" cy="158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Load Balancing</a:t>
              </a:r>
            </a:p>
          </p:txBody>
        </p:sp>
      </p:grpSp>
      <p:grpSp>
        <p:nvGrpSpPr>
          <p:cNvPr id="194574" name="Group 14"/>
          <p:cNvGrpSpPr>
            <a:grpSpLocks/>
          </p:cNvGrpSpPr>
          <p:nvPr/>
        </p:nvGrpSpPr>
        <p:grpSpPr bwMode="auto">
          <a:xfrm>
            <a:off x="6324600" y="1219200"/>
            <a:ext cx="2155825" cy="2079625"/>
            <a:chOff x="3744" y="768"/>
            <a:chExt cx="1358" cy="1310"/>
          </a:xfrm>
        </p:grpSpPr>
        <p:sp>
          <p:nvSpPr>
            <p:cNvPr id="194575" name="AutoShape 15"/>
            <p:cNvSpPr>
              <a:spLocks noChangeArrowheads="1"/>
            </p:cNvSpPr>
            <p:nvPr/>
          </p:nvSpPr>
          <p:spPr bwMode="auto">
            <a:xfrm>
              <a:off x="3744" y="1629"/>
              <a:ext cx="384" cy="250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OBD</a:t>
              </a:r>
            </a:p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Client</a:t>
              </a:r>
            </a:p>
          </p:txBody>
        </p:sp>
        <p:sp>
          <p:nvSpPr>
            <p:cNvPr id="194576" name="AutoShape 16"/>
            <p:cNvSpPr>
              <a:spLocks noChangeArrowheads="1"/>
            </p:cNvSpPr>
            <p:nvPr/>
          </p:nvSpPr>
          <p:spPr bwMode="auto">
            <a:xfrm>
              <a:off x="4176" y="1632"/>
              <a:ext cx="340" cy="250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MDS</a:t>
              </a:r>
            </a:p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Client</a:t>
              </a:r>
            </a:p>
          </p:txBody>
        </p:sp>
        <p:sp>
          <p:nvSpPr>
            <p:cNvPr id="194577" name="AutoShape 17"/>
            <p:cNvSpPr>
              <a:spLocks noChangeArrowheads="1"/>
            </p:cNvSpPr>
            <p:nvPr/>
          </p:nvSpPr>
          <p:spPr bwMode="auto">
            <a:xfrm>
              <a:off x="4560" y="1632"/>
              <a:ext cx="340" cy="250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Lock</a:t>
              </a:r>
            </a:p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Client</a:t>
              </a:r>
            </a:p>
          </p:txBody>
        </p:sp>
        <p:sp>
          <p:nvSpPr>
            <p:cNvPr id="194578" name="AutoShape 18"/>
            <p:cNvSpPr>
              <a:spLocks noChangeArrowheads="1"/>
            </p:cNvSpPr>
            <p:nvPr/>
          </p:nvSpPr>
          <p:spPr bwMode="auto">
            <a:xfrm>
              <a:off x="3744" y="1344"/>
              <a:ext cx="576" cy="250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Lustre client</a:t>
              </a:r>
            </a:p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filesystem</a:t>
              </a:r>
            </a:p>
          </p:txBody>
        </p:sp>
        <p:sp>
          <p:nvSpPr>
            <p:cNvPr id="194579" name="AutoShape 19"/>
            <p:cNvSpPr>
              <a:spLocks noChangeArrowheads="1"/>
            </p:cNvSpPr>
            <p:nvPr/>
          </p:nvSpPr>
          <p:spPr bwMode="auto">
            <a:xfrm>
              <a:off x="4320" y="1152"/>
              <a:ext cx="570" cy="158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Run-time</a:t>
              </a:r>
            </a:p>
          </p:txBody>
        </p:sp>
        <p:sp>
          <p:nvSpPr>
            <p:cNvPr id="194580" name="AutoShape 20"/>
            <p:cNvSpPr>
              <a:spLocks noChangeArrowheads="1"/>
            </p:cNvSpPr>
            <p:nvPr/>
          </p:nvSpPr>
          <p:spPr bwMode="auto">
            <a:xfrm>
              <a:off x="3750" y="980"/>
              <a:ext cx="522" cy="250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OS bypass</a:t>
              </a:r>
            </a:p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file I/O</a:t>
              </a:r>
            </a:p>
          </p:txBody>
        </p:sp>
        <p:sp>
          <p:nvSpPr>
            <p:cNvPr id="194581" name="AutoShape 21"/>
            <p:cNvSpPr>
              <a:spLocks noChangeArrowheads="1"/>
            </p:cNvSpPr>
            <p:nvPr/>
          </p:nvSpPr>
          <p:spPr bwMode="auto">
            <a:xfrm>
              <a:off x="4368" y="1344"/>
              <a:ext cx="528" cy="250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Meta-data</a:t>
              </a:r>
            </a:p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WB cache</a:t>
              </a:r>
            </a:p>
          </p:txBody>
        </p:sp>
        <p:sp>
          <p:nvSpPr>
            <p:cNvPr id="194582" name="AutoShape 22"/>
            <p:cNvSpPr>
              <a:spLocks noChangeArrowheads="1"/>
            </p:cNvSpPr>
            <p:nvPr/>
          </p:nvSpPr>
          <p:spPr bwMode="auto">
            <a:xfrm>
              <a:off x="4320" y="960"/>
              <a:ext cx="570" cy="158"/>
            </a:xfrm>
            <a:prstGeom prst="flowChartAlternateProcess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Method API</a:t>
              </a:r>
            </a:p>
          </p:txBody>
        </p:sp>
        <p:sp>
          <p:nvSpPr>
            <p:cNvPr id="194583" name="AutoShape 23"/>
            <p:cNvSpPr>
              <a:spLocks noChangeArrowheads="1"/>
            </p:cNvSpPr>
            <p:nvPr/>
          </p:nvSpPr>
          <p:spPr bwMode="auto">
            <a:xfrm>
              <a:off x="3744" y="768"/>
              <a:ext cx="1149" cy="158"/>
            </a:xfrm>
            <a:prstGeom prst="flowChartAlternateProcess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Application (distributed grep)</a:t>
              </a:r>
            </a:p>
          </p:txBody>
        </p:sp>
        <p:sp>
          <p:nvSpPr>
            <p:cNvPr id="194584" name="AutoShape 24"/>
            <p:cNvSpPr>
              <a:spLocks noChangeArrowheads="1"/>
            </p:cNvSpPr>
            <p:nvPr/>
          </p:nvSpPr>
          <p:spPr bwMode="auto">
            <a:xfrm>
              <a:off x="3744" y="1920"/>
              <a:ext cx="1152" cy="158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Networking</a:t>
              </a:r>
            </a:p>
          </p:txBody>
        </p:sp>
        <p:sp>
          <p:nvSpPr>
            <p:cNvPr id="194585" name="AutoShape 25"/>
            <p:cNvSpPr>
              <a:spLocks noChangeArrowheads="1"/>
            </p:cNvSpPr>
            <p:nvPr/>
          </p:nvSpPr>
          <p:spPr bwMode="auto">
            <a:xfrm rot="-5400000">
              <a:off x="4663" y="1625"/>
              <a:ext cx="720" cy="158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Recovery</a:t>
              </a:r>
            </a:p>
          </p:txBody>
        </p:sp>
      </p:grpSp>
      <p:grpSp>
        <p:nvGrpSpPr>
          <p:cNvPr id="194586" name="Group 26"/>
          <p:cNvGrpSpPr>
            <a:grpSpLocks/>
          </p:cNvGrpSpPr>
          <p:nvPr/>
        </p:nvGrpSpPr>
        <p:grpSpPr bwMode="auto">
          <a:xfrm>
            <a:off x="3429000" y="3962400"/>
            <a:ext cx="2460625" cy="1317625"/>
            <a:chOff x="816" y="912"/>
            <a:chExt cx="1550" cy="830"/>
          </a:xfrm>
        </p:grpSpPr>
        <p:sp>
          <p:nvSpPr>
            <p:cNvPr id="194587" name="AutoShape 27"/>
            <p:cNvSpPr>
              <a:spLocks noChangeArrowheads="1"/>
            </p:cNvSpPr>
            <p:nvPr/>
          </p:nvSpPr>
          <p:spPr bwMode="auto">
            <a:xfrm>
              <a:off x="816" y="912"/>
              <a:ext cx="1344" cy="158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Networking</a:t>
              </a:r>
            </a:p>
          </p:txBody>
        </p:sp>
        <p:sp>
          <p:nvSpPr>
            <p:cNvPr id="194588" name="AutoShape 28"/>
            <p:cNvSpPr>
              <a:spLocks noChangeArrowheads="1"/>
            </p:cNvSpPr>
            <p:nvPr/>
          </p:nvSpPr>
          <p:spPr bwMode="auto">
            <a:xfrm>
              <a:off x="816" y="1296"/>
              <a:ext cx="864" cy="250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Object-Based Disk</a:t>
              </a:r>
            </a:p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(OBD) server</a:t>
              </a:r>
            </a:p>
          </p:txBody>
        </p:sp>
        <p:sp>
          <p:nvSpPr>
            <p:cNvPr id="194589" name="AutoShape 29"/>
            <p:cNvSpPr>
              <a:spLocks noChangeArrowheads="1"/>
            </p:cNvSpPr>
            <p:nvPr/>
          </p:nvSpPr>
          <p:spPr bwMode="auto">
            <a:xfrm>
              <a:off x="1729" y="1296"/>
              <a:ext cx="430" cy="250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Lock</a:t>
              </a:r>
            </a:p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server</a:t>
              </a:r>
            </a:p>
          </p:txBody>
        </p:sp>
        <p:sp>
          <p:nvSpPr>
            <p:cNvPr id="194590" name="AutoShape 30"/>
            <p:cNvSpPr>
              <a:spLocks noChangeArrowheads="1"/>
            </p:cNvSpPr>
            <p:nvPr/>
          </p:nvSpPr>
          <p:spPr bwMode="auto">
            <a:xfrm>
              <a:off x="816" y="1584"/>
              <a:ext cx="1344" cy="158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Object-Based Disk (OBD)</a:t>
              </a:r>
            </a:p>
          </p:txBody>
        </p:sp>
        <p:sp>
          <p:nvSpPr>
            <p:cNvPr id="194591" name="AutoShape 31"/>
            <p:cNvSpPr>
              <a:spLocks noChangeArrowheads="1"/>
            </p:cNvSpPr>
            <p:nvPr/>
          </p:nvSpPr>
          <p:spPr bwMode="auto">
            <a:xfrm>
              <a:off x="816" y="1104"/>
              <a:ext cx="720" cy="158"/>
            </a:xfrm>
            <a:prstGeom prst="flowChartAlternateProcess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Methods</a:t>
              </a:r>
            </a:p>
          </p:txBody>
        </p:sp>
        <p:sp>
          <p:nvSpPr>
            <p:cNvPr id="194592" name="AutoShape 32"/>
            <p:cNvSpPr>
              <a:spLocks noChangeArrowheads="1"/>
            </p:cNvSpPr>
            <p:nvPr/>
          </p:nvSpPr>
          <p:spPr bwMode="auto">
            <a:xfrm>
              <a:off x="1584" y="1104"/>
              <a:ext cx="576" cy="158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Run-time</a:t>
              </a:r>
            </a:p>
          </p:txBody>
        </p:sp>
        <p:sp>
          <p:nvSpPr>
            <p:cNvPr id="194593" name="AutoShape 33"/>
            <p:cNvSpPr>
              <a:spLocks noChangeArrowheads="1"/>
            </p:cNvSpPr>
            <p:nvPr/>
          </p:nvSpPr>
          <p:spPr bwMode="auto">
            <a:xfrm rot="-5400000">
              <a:off x="1879" y="1241"/>
              <a:ext cx="816" cy="158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Recovery</a:t>
              </a:r>
            </a:p>
          </p:txBody>
        </p:sp>
      </p:grpSp>
      <p:sp>
        <p:nvSpPr>
          <p:cNvPr id="194594" name="AutoShape 34"/>
          <p:cNvSpPr>
            <a:spLocks noChangeArrowheads="1"/>
          </p:cNvSpPr>
          <p:nvPr/>
        </p:nvSpPr>
        <p:spPr bwMode="auto">
          <a:xfrm>
            <a:off x="914400" y="5410200"/>
            <a:ext cx="685800" cy="609600"/>
          </a:xfrm>
          <a:prstGeom prst="can">
            <a:avLst>
              <a:gd name="adj" fmla="val 23440"/>
            </a:avLst>
          </a:prstGeom>
          <a:solidFill>
            <a:srgbClr val="CC99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95" name="AutoShape 35"/>
          <p:cNvSpPr>
            <a:spLocks noChangeArrowheads="1"/>
          </p:cNvSpPr>
          <p:nvPr/>
        </p:nvSpPr>
        <p:spPr bwMode="auto">
          <a:xfrm>
            <a:off x="1676400" y="5410200"/>
            <a:ext cx="685800" cy="609600"/>
          </a:xfrm>
          <a:prstGeom prst="can">
            <a:avLst>
              <a:gd name="adj" fmla="val 23440"/>
            </a:avLst>
          </a:prstGeom>
          <a:solidFill>
            <a:srgbClr val="CC99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94596" name="Group 36"/>
          <p:cNvGrpSpPr>
            <a:grpSpLocks/>
          </p:cNvGrpSpPr>
          <p:nvPr/>
        </p:nvGrpSpPr>
        <p:grpSpPr bwMode="auto">
          <a:xfrm>
            <a:off x="609600" y="3959225"/>
            <a:ext cx="2460625" cy="1320800"/>
            <a:chOff x="816" y="910"/>
            <a:chExt cx="1550" cy="832"/>
          </a:xfrm>
        </p:grpSpPr>
        <p:sp>
          <p:nvSpPr>
            <p:cNvPr id="194597" name="AutoShape 37"/>
            <p:cNvSpPr>
              <a:spLocks noChangeArrowheads="1"/>
            </p:cNvSpPr>
            <p:nvPr/>
          </p:nvSpPr>
          <p:spPr bwMode="auto">
            <a:xfrm>
              <a:off x="816" y="912"/>
              <a:ext cx="1344" cy="158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Networking</a:t>
              </a:r>
            </a:p>
          </p:txBody>
        </p:sp>
        <p:sp>
          <p:nvSpPr>
            <p:cNvPr id="194598" name="AutoShape 38"/>
            <p:cNvSpPr>
              <a:spLocks noChangeArrowheads="1"/>
            </p:cNvSpPr>
            <p:nvPr/>
          </p:nvSpPr>
          <p:spPr bwMode="auto">
            <a:xfrm>
              <a:off x="816" y="1296"/>
              <a:ext cx="864" cy="250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Object-Based Disk</a:t>
              </a:r>
            </a:p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(OBD) server</a:t>
              </a:r>
            </a:p>
          </p:txBody>
        </p:sp>
        <p:sp>
          <p:nvSpPr>
            <p:cNvPr id="194599" name="AutoShape 39"/>
            <p:cNvSpPr>
              <a:spLocks noChangeArrowheads="1"/>
            </p:cNvSpPr>
            <p:nvPr/>
          </p:nvSpPr>
          <p:spPr bwMode="auto">
            <a:xfrm>
              <a:off x="1729" y="1296"/>
              <a:ext cx="430" cy="250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Lock</a:t>
              </a:r>
            </a:p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server</a:t>
              </a:r>
            </a:p>
          </p:txBody>
        </p:sp>
        <p:sp>
          <p:nvSpPr>
            <p:cNvPr id="194600" name="AutoShape 40"/>
            <p:cNvSpPr>
              <a:spLocks noChangeArrowheads="1"/>
            </p:cNvSpPr>
            <p:nvPr/>
          </p:nvSpPr>
          <p:spPr bwMode="auto">
            <a:xfrm>
              <a:off x="816" y="1584"/>
              <a:ext cx="1344" cy="158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Object-Based Disk (OBD)</a:t>
              </a:r>
            </a:p>
          </p:txBody>
        </p:sp>
        <p:sp>
          <p:nvSpPr>
            <p:cNvPr id="194601" name="AutoShape 41"/>
            <p:cNvSpPr>
              <a:spLocks noChangeArrowheads="1"/>
            </p:cNvSpPr>
            <p:nvPr/>
          </p:nvSpPr>
          <p:spPr bwMode="auto">
            <a:xfrm>
              <a:off x="816" y="1104"/>
              <a:ext cx="720" cy="158"/>
            </a:xfrm>
            <a:prstGeom prst="flowChartAlternateProcess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Methods</a:t>
              </a:r>
            </a:p>
          </p:txBody>
        </p:sp>
        <p:sp>
          <p:nvSpPr>
            <p:cNvPr id="194602" name="AutoShape 42"/>
            <p:cNvSpPr>
              <a:spLocks noChangeArrowheads="1"/>
            </p:cNvSpPr>
            <p:nvPr/>
          </p:nvSpPr>
          <p:spPr bwMode="auto">
            <a:xfrm>
              <a:off x="1584" y="1104"/>
              <a:ext cx="576" cy="158"/>
            </a:xfrm>
            <a:prstGeom prst="flowChartAlternateProcess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Run-time</a:t>
              </a:r>
            </a:p>
          </p:txBody>
        </p:sp>
        <p:sp>
          <p:nvSpPr>
            <p:cNvPr id="194603" name="AutoShape 43"/>
            <p:cNvSpPr>
              <a:spLocks noChangeArrowheads="1"/>
            </p:cNvSpPr>
            <p:nvPr/>
          </p:nvSpPr>
          <p:spPr bwMode="auto">
            <a:xfrm rot="-5400000">
              <a:off x="1879" y="1239"/>
              <a:ext cx="816" cy="158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kumimoji="0" lang="en-US" altLang="en-US" sz="900" b="1">
                  <a:latin typeface="Helvetica" panose="020B0604020202020204" pitchFamily="34" charset="0"/>
                </a:rPr>
                <a:t>Recovery</a:t>
              </a:r>
            </a:p>
          </p:txBody>
        </p:sp>
      </p:grpSp>
      <p:sp>
        <p:nvSpPr>
          <p:cNvPr id="194604" name="AutoShape 44"/>
          <p:cNvSpPr>
            <a:spLocks noChangeArrowheads="1"/>
          </p:cNvSpPr>
          <p:nvPr/>
        </p:nvSpPr>
        <p:spPr bwMode="auto">
          <a:xfrm>
            <a:off x="457200" y="4665663"/>
            <a:ext cx="2667000" cy="422275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endParaRPr kumimoji="0" lang="en-US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194605" name="Text Box 45"/>
          <p:cNvSpPr txBox="1">
            <a:spLocks noChangeArrowheads="1"/>
          </p:cNvSpPr>
          <p:nvPr/>
        </p:nvSpPr>
        <p:spPr bwMode="auto">
          <a:xfrm>
            <a:off x="1062038" y="3657600"/>
            <a:ext cx="1516062" cy="254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en-US" sz="1000" b="1">
                <a:latin typeface="Helvetica" panose="020B0604020202020204" pitchFamily="34" charset="0"/>
              </a:rPr>
              <a:t>Object</a:t>
            </a:r>
            <a:r>
              <a:rPr kumimoji="0" lang="en-US" altLang="en-US" sz="1000" b="1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r>
              <a:rPr kumimoji="0" lang="en-US" altLang="en-US" sz="1000" b="1">
                <a:latin typeface="Helvetica" panose="020B0604020202020204" pitchFamily="34" charset="0"/>
              </a:rPr>
              <a:t>Storage Target</a:t>
            </a:r>
          </a:p>
        </p:txBody>
      </p:sp>
      <p:sp>
        <p:nvSpPr>
          <p:cNvPr id="194606" name="AutoShape 46"/>
          <p:cNvSpPr>
            <a:spLocks noChangeArrowheads="1"/>
          </p:cNvSpPr>
          <p:nvPr/>
        </p:nvSpPr>
        <p:spPr bwMode="auto">
          <a:xfrm>
            <a:off x="3422650" y="4660900"/>
            <a:ext cx="2451100" cy="431800"/>
          </a:xfrm>
          <a:prstGeom prst="flowChartAlternateProcess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endParaRPr kumimoji="0" lang="en-US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194607" name="Text Box 47"/>
          <p:cNvSpPr txBox="1">
            <a:spLocks noChangeArrowheads="1"/>
          </p:cNvSpPr>
          <p:nvPr/>
        </p:nvSpPr>
        <p:spPr bwMode="auto">
          <a:xfrm>
            <a:off x="3805238" y="3657600"/>
            <a:ext cx="1516062" cy="254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en-US" sz="1000" b="1">
                <a:latin typeface="Helvetica" panose="020B0604020202020204" pitchFamily="34" charset="0"/>
              </a:rPr>
              <a:t>Object Storage Target</a:t>
            </a:r>
          </a:p>
        </p:txBody>
      </p:sp>
      <p:sp>
        <p:nvSpPr>
          <p:cNvPr id="194608" name="AutoShape 48"/>
          <p:cNvSpPr>
            <a:spLocks noChangeArrowheads="1"/>
          </p:cNvSpPr>
          <p:nvPr/>
        </p:nvSpPr>
        <p:spPr bwMode="auto">
          <a:xfrm>
            <a:off x="6096000" y="3657600"/>
            <a:ext cx="2590800" cy="24384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609" name="Text Box 49"/>
          <p:cNvSpPr txBox="1">
            <a:spLocks noChangeArrowheads="1"/>
          </p:cNvSpPr>
          <p:nvPr/>
        </p:nvSpPr>
        <p:spPr bwMode="auto">
          <a:xfrm>
            <a:off x="6691313" y="3657600"/>
            <a:ext cx="1225550" cy="254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en-US" sz="1000" b="1">
                <a:latin typeface="Helvetica" panose="020B0604020202020204" pitchFamily="34" charset="0"/>
              </a:rPr>
              <a:t>Meta-Data Server</a:t>
            </a:r>
          </a:p>
        </p:txBody>
      </p:sp>
      <p:sp>
        <p:nvSpPr>
          <p:cNvPr id="194610" name="AutoShape 50"/>
          <p:cNvSpPr>
            <a:spLocks noChangeArrowheads="1"/>
          </p:cNvSpPr>
          <p:nvPr/>
        </p:nvSpPr>
        <p:spPr bwMode="auto">
          <a:xfrm>
            <a:off x="6096000" y="914400"/>
            <a:ext cx="2590800" cy="24384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611" name="Text Box 51"/>
          <p:cNvSpPr txBox="1">
            <a:spLocks noChangeArrowheads="1"/>
          </p:cNvSpPr>
          <p:nvPr/>
        </p:nvSpPr>
        <p:spPr bwMode="auto">
          <a:xfrm>
            <a:off x="6838950" y="914400"/>
            <a:ext cx="788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en-US" sz="1000" b="1">
                <a:solidFill>
                  <a:schemeClr val="bg1"/>
                </a:solidFill>
                <a:latin typeface="Helvetica" panose="020B0604020202020204" pitchFamily="34" charset="0"/>
              </a:rPr>
              <a:t>File Client</a:t>
            </a:r>
          </a:p>
        </p:txBody>
      </p:sp>
      <p:sp>
        <p:nvSpPr>
          <p:cNvPr id="194612" name="Line 52"/>
          <p:cNvSpPr>
            <a:spLocks noChangeShapeType="1"/>
          </p:cNvSpPr>
          <p:nvPr/>
        </p:nvSpPr>
        <p:spPr bwMode="auto">
          <a:xfrm flipV="1">
            <a:off x="1752600" y="3505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613" name="Line 53"/>
          <p:cNvSpPr>
            <a:spLocks noChangeShapeType="1"/>
          </p:cNvSpPr>
          <p:nvPr/>
        </p:nvSpPr>
        <p:spPr bwMode="auto">
          <a:xfrm flipH="1">
            <a:off x="1752600" y="35052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14" name="Line 54"/>
          <p:cNvSpPr>
            <a:spLocks noChangeShapeType="1"/>
          </p:cNvSpPr>
          <p:nvPr/>
        </p:nvSpPr>
        <p:spPr bwMode="auto">
          <a:xfrm>
            <a:off x="4648200" y="35052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15" name="Line 55"/>
          <p:cNvSpPr>
            <a:spLocks noChangeShapeType="1"/>
          </p:cNvSpPr>
          <p:nvPr/>
        </p:nvSpPr>
        <p:spPr bwMode="auto">
          <a:xfrm>
            <a:off x="72390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16" name="Text Box 56"/>
          <p:cNvSpPr txBox="1">
            <a:spLocks noChangeArrowheads="1"/>
          </p:cNvSpPr>
          <p:nvPr/>
        </p:nvSpPr>
        <p:spPr bwMode="auto">
          <a:xfrm>
            <a:off x="990600" y="1219200"/>
            <a:ext cx="467836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en-US" sz="1600" b="1">
                <a:latin typeface="Helvetica" panose="020B0604020202020204" pitchFamily="34" charset="0"/>
              </a:rPr>
              <a:t>System Configuration</a:t>
            </a:r>
          </a:p>
          <a:p>
            <a:pPr eaLnBrk="1" hangingPunct="1"/>
            <a:r>
              <a:rPr kumimoji="0" lang="en-US" altLang="en-US" sz="1600" b="1">
                <a:latin typeface="Helvetica" panose="020B0604020202020204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kumimoji="0" lang="en-US" altLang="en-US" sz="1600" b="1">
                <a:latin typeface="Helvetica" panose="020B0604020202020204" pitchFamily="34" charset="0"/>
              </a:rPr>
              <a:t> 1 file client: Blade server node (linux)</a:t>
            </a:r>
          </a:p>
          <a:p>
            <a:pPr eaLnBrk="1" hangingPunct="1">
              <a:buFontTx/>
              <a:buChar char="-"/>
            </a:pPr>
            <a:r>
              <a:rPr kumimoji="0" lang="en-US" altLang="en-US" sz="1600" b="1">
                <a:latin typeface="Helvetica" panose="020B0604020202020204" pitchFamily="34" charset="0"/>
              </a:rPr>
              <a:t> 2 or more OST: Blade node (linux)</a:t>
            </a:r>
          </a:p>
          <a:p>
            <a:pPr eaLnBrk="1" hangingPunct="1">
              <a:buFontTx/>
              <a:buChar char="-"/>
            </a:pPr>
            <a:r>
              <a:rPr kumimoji="0" lang="en-US" altLang="en-US" sz="1600" b="1">
                <a:latin typeface="Helvetica" panose="020B0604020202020204" pitchFamily="34" charset="0"/>
              </a:rPr>
              <a:t> 1 MDS: Blade node (linux)</a:t>
            </a:r>
          </a:p>
          <a:p>
            <a:pPr eaLnBrk="1" hangingPunct="1"/>
            <a:endParaRPr kumimoji="0" lang="en-US" altLang="en-US" sz="1600" b="1">
              <a:latin typeface="Helvetica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kumimoji="0" lang="en-US" altLang="en-US" sz="1600" b="1">
                <a:latin typeface="Helvetica" panose="020B0604020202020204" pitchFamily="34" charset="0"/>
              </a:rPr>
              <a:t> Integrates method API into Lustre file system</a:t>
            </a:r>
          </a:p>
          <a:p>
            <a:pPr eaLnBrk="1" hangingPunct="1">
              <a:buFontTx/>
              <a:buChar char="-"/>
            </a:pPr>
            <a:r>
              <a:rPr kumimoji="0" lang="en-US" altLang="en-US" sz="1600" b="1">
                <a:latin typeface="Helvetica" panose="020B0604020202020204" pitchFamily="34" charset="0"/>
              </a:rPr>
              <a:t> Develops new distributed grep program</a:t>
            </a:r>
          </a:p>
        </p:txBody>
      </p:sp>
      <p:sp>
        <p:nvSpPr>
          <p:cNvPr id="194617" name="AutoShape 57"/>
          <p:cNvSpPr>
            <a:spLocks noChangeArrowheads="1"/>
          </p:cNvSpPr>
          <p:nvPr/>
        </p:nvSpPr>
        <p:spPr bwMode="auto">
          <a:xfrm>
            <a:off x="3289300" y="3683000"/>
            <a:ext cx="2590800" cy="24384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618" name="AutoShape 58"/>
          <p:cNvSpPr>
            <a:spLocks noChangeArrowheads="1"/>
          </p:cNvSpPr>
          <p:nvPr/>
        </p:nvSpPr>
        <p:spPr bwMode="auto">
          <a:xfrm>
            <a:off x="609600" y="3670300"/>
            <a:ext cx="2590800" cy="24384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80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10A7-ACC5-4391-824C-3B02909C34E2}" type="datetime1">
              <a:rPr lang="en-US" altLang="en-US"/>
              <a:pPr/>
              <a:t>9/3/2018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Minnesota </a:t>
            </a:r>
            <a:r>
              <a:rPr lang="en-US" altLang="en-US" i="0"/>
              <a:t> </a:t>
            </a:r>
            <a:r>
              <a:rPr lang="en-US" altLang="en-US" i="0" u="sng"/>
              <a:t>D</a:t>
            </a:r>
            <a:r>
              <a:rPr lang="en-US" altLang="en-US" i="0"/>
              <a:t>igital Technology Center  </a:t>
            </a:r>
            <a:r>
              <a:rPr lang="en-US" altLang="en-US" i="0" u="sng"/>
              <a:t>I</a:t>
            </a:r>
            <a:r>
              <a:rPr lang="en-US" altLang="en-US" i="0"/>
              <a:t>ntelligent </a:t>
            </a:r>
            <a:r>
              <a:rPr lang="en-US" altLang="en-US" i="0" u="sng"/>
              <a:t>S</a:t>
            </a:r>
            <a:r>
              <a:rPr lang="en-US" altLang="en-US" i="0"/>
              <a:t>torage </a:t>
            </a:r>
            <a:r>
              <a:rPr lang="en-US" altLang="en-US" i="0" u="sng"/>
              <a:t>C</a:t>
            </a:r>
            <a:r>
              <a:rPr lang="en-US" altLang="en-US" i="0"/>
              <a:t>onsortium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EAE2-CE43-47F4-95D7-25A70C59601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1138"/>
            <a:ext cx="7772400" cy="701675"/>
          </a:xfrm>
        </p:spPr>
        <p:txBody>
          <a:bodyPr/>
          <a:lstStyle/>
          <a:p>
            <a:r>
              <a:rPr lang="en-US" altLang="en-US"/>
              <a:t>Semantic Gulf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77900"/>
            <a:ext cx="77724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Data is organized based on data characteristics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Efficiency and scalability are primary</a:t>
            </a:r>
          </a:p>
          <a:p>
            <a:pPr>
              <a:lnSpc>
                <a:spcPct val="90000"/>
              </a:lnSpc>
            </a:pPr>
            <a:r>
              <a:rPr lang="en-US" altLang="en-US"/>
              <a:t>User intentions and context are not considered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Query environment does not maintain the state of the user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736600" y="4152900"/>
            <a:ext cx="7734300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altLang="en-US" sz="3600" b="1">
                <a:latin typeface="Times New Roman" panose="02020603050405020304" pitchFamily="18" charset="0"/>
              </a:rPr>
              <a:t>Possible Solutions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0" lang="en-US" altLang="en-US" sz="2800">
                <a:latin typeface="Times New Roman" panose="02020603050405020304" pitchFamily="18" charset="0"/>
              </a:rPr>
              <a:t>Keywords, Ontology, Query by Example, Relevance Feedback, Event-based Indexing</a:t>
            </a:r>
          </a:p>
        </p:txBody>
      </p:sp>
    </p:spTree>
    <p:extLst>
      <p:ext uri="{BB962C8B-B14F-4D97-AF65-F5344CB8AC3E}">
        <p14:creationId xmlns:p14="http://schemas.microsoft.com/office/powerpoint/2010/main" val="1624419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C4C7-3DAD-401A-9576-841CBF8AEC5B}" type="datetime1">
              <a:rPr lang="en-US" altLang="en-US"/>
              <a:pPr/>
              <a:t>9/3/2018</a:t>
            </a:fld>
            <a:endParaRPr lang="en-US" altLang="en-US"/>
          </a:p>
        </p:txBody>
      </p:sp>
      <p:sp>
        <p:nvSpPr>
          <p:cNvPr id="3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Minnesota </a:t>
            </a:r>
            <a:r>
              <a:rPr lang="en-US" altLang="en-US" i="0"/>
              <a:t> </a:t>
            </a:r>
            <a:r>
              <a:rPr lang="en-US" altLang="en-US" i="0" u="sng"/>
              <a:t>D</a:t>
            </a:r>
            <a:r>
              <a:rPr lang="en-US" altLang="en-US" i="0"/>
              <a:t>igital Technology Center  </a:t>
            </a:r>
            <a:r>
              <a:rPr lang="en-US" altLang="en-US" i="0" u="sng"/>
              <a:t>I</a:t>
            </a:r>
            <a:r>
              <a:rPr lang="en-US" altLang="en-US" i="0"/>
              <a:t>ntelligent </a:t>
            </a:r>
            <a:r>
              <a:rPr lang="en-US" altLang="en-US" i="0" u="sng"/>
              <a:t>S</a:t>
            </a:r>
            <a:r>
              <a:rPr lang="en-US" altLang="en-US" i="0"/>
              <a:t>torage </a:t>
            </a:r>
            <a:r>
              <a:rPr lang="en-US" altLang="en-US" i="0" u="sng"/>
              <a:t>C</a:t>
            </a:r>
            <a:r>
              <a:rPr lang="en-US" altLang="en-US" i="0"/>
              <a:t>onsortium</a:t>
            </a:r>
            <a:endParaRPr lang="en-US" altLang="en-US"/>
          </a:p>
        </p:txBody>
      </p:sp>
      <p:sp>
        <p:nvSpPr>
          <p:cNvPr id="3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06A7-41D2-4BF1-8BFF-44E6A2C4718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469188" cy="533400"/>
          </a:xfrm>
        </p:spPr>
        <p:txBody>
          <a:bodyPr/>
          <a:lstStyle/>
          <a:p>
            <a:r>
              <a:rPr lang="en-US" altLang="ko-KR" sz="2800">
                <a:ea typeface="굴림" panose="020B0600000101010101" pitchFamily="34" charset="-127"/>
              </a:rPr>
              <a:t>Two-Level Search &amp; Indexing 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1522413" y="3057525"/>
            <a:ext cx="36512" cy="6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7154863" y="3021013"/>
            <a:ext cx="36512" cy="6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1522413" y="4772025"/>
            <a:ext cx="36512" cy="6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38" name="Freeform 6"/>
          <p:cNvSpPr>
            <a:spLocks/>
          </p:cNvSpPr>
          <p:nvPr/>
        </p:nvSpPr>
        <p:spPr bwMode="auto">
          <a:xfrm>
            <a:off x="5921375" y="2073275"/>
            <a:ext cx="1311275" cy="885825"/>
          </a:xfrm>
          <a:custGeom>
            <a:avLst/>
            <a:gdLst>
              <a:gd name="T0" fmla="*/ 204 w 1226"/>
              <a:gd name="T1" fmla="*/ 492 h 608"/>
              <a:gd name="T2" fmla="*/ 272 w 1226"/>
              <a:gd name="T3" fmla="*/ 557 h 608"/>
              <a:gd name="T4" fmla="*/ 354 w 1226"/>
              <a:gd name="T5" fmla="*/ 597 h 608"/>
              <a:gd name="T6" fmla="*/ 445 w 1226"/>
              <a:gd name="T7" fmla="*/ 608 h 608"/>
              <a:gd name="T8" fmla="*/ 533 w 1226"/>
              <a:gd name="T9" fmla="*/ 589 h 608"/>
              <a:gd name="T10" fmla="*/ 612 w 1226"/>
              <a:gd name="T11" fmla="*/ 541 h 608"/>
              <a:gd name="T12" fmla="*/ 691 w 1226"/>
              <a:gd name="T13" fmla="*/ 589 h 608"/>
              <a:gd name="T14" fmla="*/ 781 w 1226"/>
              <a:gd name="T15" fmla="*/ 608 h 608"/>
              <a:gd name="T16" fmla="*/ 872 w 1226"/>
              <a:gd name="T17" fmla="*/ 597 h 608"/>
              <a:gd name="T18" fmla="*/ 954 w 1226"/>
              <a:gd name="T19" fmla="*/ 557 h 608"/>
              <a:gd name="T20" fmla="*/ 1020 w 1226"/>
              <a:gd name="T21" fmla="*/ 492 h 608"/>
              <a:gd name="T22" fmla="*/ 1074 w 1226"/>
              <a:gd name="T23" fmla="*/ 456 h 608"/>
              <a:gd name="T24" fmla="*/ 1131 w 1226"/>
              <a:gd name="T25" fmla="*/ 446 h 608"/>
              <a:gd name="T26" fmla="*/ 1182 w 1226"/>
              <a:gd name="T27" fmla="*/ 414 h 608"/>
              <a:gd name="T28" fmla="*/ 1214 w 1226"/>
              <a:gd name="T29" fmla="*/ 364 h 608"/>
              <a:gd name="T30" fmla="*/ 1226 w 1226"/>
              <a:gd name="T31" fmla="*/ 305 h 608"/>
              <a:gd name="T32" fmla="*/ 1214 w 1226"/>
              <a:gd name="T33" fmla="*/ 244 h 608"/>
              <a:gd name="T34" fmla="*/ 1182 w 1226"/>
              <a:gd name="T35" fmla="*/ 195 h 608"/>
              <a:gd name="T36" fmla="*/ 1131 w 1226"/>
              <a:gd name="T37" fmla="*/ 162 h 608"/>
              <a:gd name="T38" fmla="*/ 1074 w 1226"/>
              <a:gd name="T39" fmla="*/ 153 h 608"/>
              <a:gd name="T40" fmla="*/ 1020 w 1226"/>
              <a:gd name="T41" fmla="*/ 117 h 608"/>
              <a:gd name="T42" fmla="*/ 954 w 1226"/>
              <a:gd name="T43" fmla="*/ 52 h 608"/>
              <a:gd name="T44" fmla="*/ 872 w 1226"/>
              <a:gd name="T45" fmla="*/ 12 h 608"/>
              <a:gd name="T46" fmla="*/ 781 w 1226"/>
              <a:gd name="T47" fmla="*/ 0 h 608"/>
              <a:gd name="T48" fmla="*/ 691 w 1226"/>
              <a:gd name="T49" fmla="*/ 19 h 608"/>
              <a:gd name="T50" fmla="*/ 612 w 1226"/>
              <a:gd name="T51" fmla="*/ 67 h 608"/>
              <a:gd name="T52" fmla="*/ 533 w 1226"/>
              <a:gd name="T53" fmla="*/ 19 h 608"/>
              <a:gd name="T54" fmla="*/ 445 w 1226"/>
              <a:gd name="T55" fmla="*/ 0 h 608"/>
              <a:gd name="T56" fmla="*/ 354 w 1226"/>
              <a:gd name="T57" fmla="*/ 12 h 608"/>
              <a:gd name="T58" fmla="*/ 272 w 1226"/>
              <a:gd name="T59" fmla="*/ 52 h 608"/>
              <a:gd name="T60" fmla="*/ 204 w 1226"/>
              <a:gd name="T61" fmla="*/ 117 h 608"/>
              <a:gd name="T62" fmla="*/ 150 w 1226"/>
              <a:gd name="T63" fmla="*/ 153 h 608"/>
              <a:gd name="T64" fmla="*/ 93 w 1226"/>
              <a:gd name="T65" fmla="*/ 162 h 608"/>
              <a:gd name="T66" fmla="*/ 44 w 1226"/>
              <a:gd name="T67" fmla="*/ 195 h 608"/>
              <a:gd name="T68" fmla="*/ 12 w 1226"/>
              <a:gd name="T69" fmla="*/ 244 h 608"/>
              <a:gd name="T70" fmla="*/ 0 w 1226"/>
              <a:gd name="T71" fmla="*/ 305 h 608"/>
              <a:gd name="T72" fmla="*/ 12 w 1226"/>
              <a:gd name="T73" fmla="*/ 364 h 608"/>
              <a:gd name="T74" fmla="*/ 44 w 1226"/>
              <a:gd name="T75" fmla="*/ 414 h 608"/>
              <a:gd name="T76" fmla="*/ 93 w 1226"/>
              <a:gd name="T77" fmla="*/ 446 h 608"/>
              <a:gd name="T78" fmla="*/ 150 w 1226"/>
              <a:gd name="T79" fmla="*/ 456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26" h="608">
                <a:moveTo>
                  <a:pt x="179" y="452"/>
                </a:moveTo>
                <a:lnTo>
                  <a:pt x="204" y="492"/>
                </a:lnTo>
                <a:lnTo>
                  <a:pt x="235" y="526"/>
                </a:lnTo>
                <a:lnTo>
                  <a:pt x="272" y="557"/>
                </a:lnTo>
                <a:lnTo>
                  <a:pt x="312" y="579"/>
                </a:lnTo>
                <a:lnTo>
                  <a:pt x="354" y="597"/>
                </a:lnTo>
                <a:lnTo>
                  <a:pt x="398" y="606"/>
                </a:lnTo>
                <a:lnTo>
                  <a:pt x="445" y="608"/>
                </a:lnTo>
                <a:lnTo>
                  <a:pt x="489" y="602"/>
                </a:lnTo>
                <a:lnTo>
                  <a:pt x="533" y="589"/>
                </a:lnTo>
                <a:lnTo>
                  <a:pt x="575" y="568"/>
                </a:lnTo>
                <a:lnTo>
                  <a:pt x="612" y="541"/>
                </a:lnTo>
                <a:lnTo>
                  <a:pt x="651" y="568"/>
                </a:lnTo>
                <a:lnTo>
                  <a:pt x="691" y="589"/>
                </a:lnTo>
                <a:lnTo>
                  <a:pt x="735" y="602"/>
                </a:lnTo>
                <a:lnTo>
                  <a:pt x="781" y="608"/>
                </a:lnTo>
                <a:lnTo>
                  <a:pt x="826" y="606"/>
                </a:lnTo>
                <a:lnTo>
                  <a:pt x="872" y="597"/>
                </a:lnTo>
                <a:lnTo>
                  <a:pt x="914" y="579"/>
                </a:lnTo>
                <a:lnTo>
                  <a:pt x="954" y="557"/>
                </a:lnTo>
                <a:lnTo>
                  <a:pt x="989" y="526"/>
                </a:lnTo>
                <a:lnTo>
                  <a:pt x="1020" y="492"/>
                </a:lnTo>
                <a:lnTo>
                  <a:pt x="1045" y="452"/>
                </a:lnTo>
                <a:lnTo>
                  <a:pt x="1074" y="456"/>
                </a:lnTo>
                <a:lnTo>
                  <a:pt x="1103" y="454"/>
                </a:lnTo>
                <a:lnTo>
                  <a:pt x="1131" y="446"/>
                </a:lnTo>
                <a:lnTo>
                  <a:pt x="1158" y="433"/>
                </a:lnTo>
                <a:lnTo>
                  <a:pt x="1182" y="414"/>
                </a:lnTo>
                <a:lnTo>
                  <a:pt x="1201" y="391"/>
                </a:lnTo>
                <a:lnTo>
                  <a:pt x="1214" y="364"/>
                </a:lnTo>
                <a:lnTo>
                  <a:pt x="1224" y="336"/>
                </a:lnTo>
                <a:lnTo>
                  <a:pt x="1226" y="305"/>
                </a:lnTo>
                <a:lnTo>
                  <a:pt x="1224" y="273"/>
                </a:lnTo>
                <a:lnTo>
                  <a:pt x="1214" y="244"/>
                </a:lnTo>
                <a:lnTo>
                  <a:pt x="1201" y="218"/>
                </a:lnTo>
                <a:lnTo>
                  <a:pt x="1182" y="195"/>
                </a:lnTo>
                <a:lnTo>
                  <a:pt x="1158" y="176"/>
                </a:lnTo>
                <a:lnTo>
                  <a:pt x="1131" y="162"/>
                </a:lnTo>
                <a:lnTo>
                  <a:pt x="1103" y="155"/>
                </a:lnTo>
                <a:lnTo>
                  <a:pt x="1074" y="153"/>
                </a:lnTo>
                <a:lnTo>
                  <a:pt x="1045" y="157"/>
                </a:lnTo>
                <a:lnTo>
                  <a:pt x="1020" y="117"/>
                </a:lnTo>
                <a:lnTo>
                  <a:pt x="989" y="82"/>
                </a:lnTo>
                <a:lnTo>
                  <a:pt x="954" y="52"/>
                </a:lnTo>
                <a:lnTo>
                  <a:pt x="914" y="29"/>
                </a:lnTo>
                <a:lnTo>
                  <a:pt x="872" y="12"/>
                </a:lnTo>
                <a:lnTo>
                  <a:pt x="826" y="2"/>
                </a:lnTo>
                <a:lnTo>
                  <a:pt x="781" y="0"/>
                </a:lnTo>
                <a:lnTo>
                  <a:pt x="735" y="6"/>
                </a:lnTo>
                <a:lnTo>
                  <a:pt x="691" y="19"/>
                </a:lnTo>
                <a:lnTo>
                  <a:pt x="651" y="40"/>
                </a:lnTo>
                <a:lnTo>
                  <a:pt x="612" y="67"/>
                </a:lnTo>
                <a:lnTo>
                  <a:pt x="575" y="40"/>
                </a:lnTo>
                <a:lnTo>
                  <a:pt x="533" y="19"/>
                </a:lnTo>
                <a:lnTo>
                  <a:pt x="489" y="6"/>
                </a:lnTo>
                <a:lnTo>
                  <a:pt x="445" y="0"/>
                </a:lnTo>
                <a:lnTo>
                  <a:pt x="398" y="2"/>
                </a:lnTo>
                <a:lnTo>
                  <a:pt x="354" y="12"/>
                </a:lnTo>
                <a:lnTo>
                  <a:pt x="312" y="29"/>
                </a:lnTo>
                <a:lnTo>
                  <a:pt x="272" y="52"/>
                </a:lnTo>
                <a:lnTo>
                  <a:pt x="235" y="82"/>
                </a:lnTo>
                <a:lnTo>
                  <a:pt x="204" y="117"/>
                </a:lnTo>
                <a:lnTo>
                  <a:pt x="179" y="157"/>
                </a:lnTo>
                <a:lnTo>
                  <a:pt x="150" y="153"/>
                </a:lnTo>
                <a:lnTo>
                  <a:pt x="121" y="155"/>
                </a:lnTo>
                <a:lnTo>
                  <a:pt x="93" y="162"/>
                </a:lnTo>
                <a:lnTo>
                  <a:pt x="68" y="176"/>
                </a:lnTo>
                <a:lnTo>
                  <a:pt x="44" y="195"/>
                </a:lnTo>
                <a:lnTo>
                  <a:pt x="25" y="218"/>
                </a:lnTo>
                <a:lnTo>
                  <a:pt x="12" y="244"/>
                </a:lnTo>
                <a:lnTo>
                  <a:pt x="2" y="273"/>
                </a:lnTo>
                <a:lnTo>
                  <a:pt x="0" y="305"/>
                </a:lnTo>
                <a:lnTo>
                  <a:pt x="2" y="336"/>
                </a:lnTo>
                <a:lnTo>
                  <a:pt x="12" y="364"/>
                </a:lnTo>
                <a:lnTo>
                  <a:pt x="25" y="391"/>
                </a:lnTo>
                <a:lnTo>
                  <a:pt x="44" y="414"/>
                </a:lnTo>
                <a:lnTo>
                  <a:pt x="68" y="433"/>
                </a:lnTo>
                <a:lnTo>
                  <a:pt x="93" y="446"/>
                </a:lnTo>
                <a:lnTo>
                  <a:pt x="121" y="454"/>
                </a:lnTo>
                <a:lnTo>
                  <a:pt x="150" y="456"/>
                </a:lnTo>
                <a:lnTo>
                  <a:pt x="179" y="45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6203950" y="2420938"/>
            <a:ext cx="7445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en-US" altLang="ko-KR" sz="1200">
                <a:solidFill>
                  <a:srgbClr val="000000"/>
                </a:solidFill>
                <a:ea typeface="굴림" panose="020B0600000101010101" pitchFamily="34" charset="-127"/>
              </a:rPr>
              <a:t>IP Network</a:t>
            </a:r>
            <a:endParaRPr kumimoji="0" lang="en-US" altLang="ko-KR" sz="1200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7169150" y="1501775"/>
            <a:ext cx="38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ko-KR" altLang="en-US" sz="12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endParaRPr kumimoji="0" lang="ko-KR" altLang="en-US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641" name="Freeform 9"/>
          <p:cNvSpPr>
            <a:spLocks noEditPoints="1"/>
          </p:cNvSpPr>
          <p:nvPr/>
        </p:nvSpPr>
        <p:spPr bwMode="auto">
          <a:xfrm>
            <a:off x="5991225" y="1058863"/>
            <a:ext cx="577850" cy="623887"/>
          </a:xfrm>
          <a:custGeom>
            <a:avLst/>
            <a:gdLst>
              <a:gd name="T0" fmla="*/ 0 w 540"/>
              <a:gd name="T1" fmla="*/ 429 h 429"/>
              <a:gd name="T2" fmla="*/ 0 w 540"/>
              <a:gd name="T3" fmla="*/ 421 h 429"/>
              <a:gd name="T4" fmla="*/ 54 w 540"/>
              <a:gd name="T5" fmla="*/ 394 h 429"/>
              <a:gd name="T6" fmla="*/ 54 w 540"/>
              <a:gd name="T7" fmla="*/ 0 h 429"/>
              <a:gd name="T8" fmla="*/ 198 w 540"/>
              <a:gd name="T9" fmla="*/ 0 h 429"/>
              <a:gd name="T10" fmla="*/ 198 w 540"/>
              <a:gd name="T11" fmla="*/ 394 h 429"/>
              <a:gd name="T12" fmla="*/ 257 w 540"/>
              <a:gd name="T13" fmla="*/ 421 h 429"/>
              <a:gd name="T14" fmla="*/ 257 w 540"/>
              <a:gd name="T15" fmla="*/ 429 h 429"/>
              <a:gd name="T16" fmla="*/ 0 w 540"/>
              <a:gd name="T17" fmla="*/ 429 h 429"/>
              <a:gd name="T18" fmla="*/ 215 w 540"/>
              <a:gd name="T19" fmla="*/ 370 h 429"/>
              <a:gd name="T20" fmla="*/ 267 w 540"/>
              <a:gd name="T21" fmla="*/ 370 h 429"/>
              <a:gd name="T22" fmla="*/ 321 w 540"/>
              <a:gd name="T23" fmla="*/ 383 h 429"/>
              <a:gd name="T24" fmla="*/ 321 w 540"/>
              <a:gd name="T25" fmla="*/ 415 h 429"/>
              <a:gd name="T26" fmla="*/ 267 w 540"/>
              <a:gd name="T27" fmla="*/ 415 h 429"/>
              <a:gd name="T28" fmla="*/ 267 w 540"/>
              <a:gd name="T29" fmla="*/ 429 h 429"/>
              <a:gd name="T30" fmla="*/ 488 w 540"/>
              <a:gd name="T31" fmla="*/ 429 h 429"/>
              <a:gd name="T32" fmla="*/ 488 w 540"/>
              <a:gd name="T33" fmla="*/ 415 h 429"/>
              <a:gd name="T34" fmla="*/ 434 w 540"/>
              <a:gd name="T35" fmla="*/ 415 h 429"/>
              <a:gd name="T36" fmla="*/ 434 w 540"/>
              <a:gd name="T37" fmla="*/ 383 h 429"/>
              <a:gd name="T38" fmla="*/ 488 w 540"/>
              <a:gd name="T39" fmla="*/ 370 h 429"/>
              <a:gd name="T40" fmla="*/ 540 w 540"/>
              <a:gd name="T41" fmla="*/ 370 h 429"/>
              <a:gd name="T42" fmla="*/ 540 w 540"/>
              <a:gd name="T43" fmla="*/ 109 h 429"/>
              <a:gd name="T44" fmla="*/ 215 w 540"/>
              <a:gd name="T45" fmla="*/ 109 h 429"/>
              <a:gd name="T46" fmla="*/ 215 w 540"/>
              <a:gd name="T47" fmla="*/ 37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40" h="429">
                <a:moveTo>
                  <a:pt x="0" y="429"/>
                </a:moveTo>
                <a:lnTo>
                  <a:pt x="0" y="421"/>
                </a:lnTo>
                <a:lnTo>
                  <a:pt x="54" y="394"/>
                </a:lnTo>
                <a:lnTo>
                  <a:pt x="54" y="0"/>
                </a:lnTo>
                <a:lnTo>
                  <a:pt x="198" y="0"/>
                </a:lnTo>
                <a:lnTo>
                  <a:pt x="198" y="394"/>
                </a:lnTo>
                <a:lnTo>
                  <a:pt x="257" y="421"/>
                </a:lnTo>
                <a:lnTo>
                  <a:pt x="257" y="429"/>
                </a:lnTo>
                <a:lnTo>
                  <a:pt x="0" y="429"/>
                </a:lnTo>
                <a:close/>
                <a:moveTo>
                  <a:pt x="215" y="370"/>
                </a:moveTo>
                <a:lnTo>
                  <a:pt x="267" y="370"/>
                </a:lnTo>
                <a:lnTo>
                  <a:pt x="321" y="383"/>
                </a:lnTo>
                <a:lnTo>
                  <a:pt x="321" y="415"/>
                </a:lnTo>
                <a:lnTo>
                  <a:pt x="267" y="415"/>
                </a:lnTo>
                <a:lnTo>
                  <a:pt x="267" y="429"/>
                </a:lnTo>
                <a:lnTo>
                  <a:pt x="488" y="429"/>
                </a:lnTo>
                <a:lnTo>
                  <a:pt x="488" y="415"/>
                </a:lnTo>
                <a:lnTo>
                  <a:pt x="434" y="415"/>
                </a:lnTo>
                <a:lnTo>
                  <a:pt x="434" y="383"/>
                </a:lnTo>
                <a:lnTo>
                  <a:pt x="488" y="370"/>
                </a:lnTo>
                <a:lnTo>
                  <a:pt x="540" y="370"/>
                </a:lnTo>
                <a:lnTo>
                  <a:pt x="540" y="109"/>
                </a:lnTo>
                <a:lnTo>
                  <a:pt x="215" y="109"/>
                </a:lnTo>
                <a:lnTo>
                  <a:pt x="215" y="3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2" name="Line 10"/>
          <p:cNvSpPr>
            <a:spLocks noChangeShapeType="1"/>
          </p:cNvSpPr>
          <p:nvPr/>
        </p:nvSpPr>
        <p:spPr bwMode="auto">
          <a:xfrm>
            <a:off x="6049963" y="1633538"/>
            <a:ext cx="1587" cy="4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3" name="Line 11"/>
          <p:cNvSpPr>
            <a:spLocks noChangeShapeType="1"/>
          </p:cNvSpPr>
          <p:nvPr/>
        </p:nvSpPr>
        <p:spPr bwMode="auto">
          <a:xfrm>
            <a:off x="6203950" y="1633538"/>
            <a:ext cx="1588" cy="49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4" name="Line 12"/>
          <p:cNvSpPr>
            <a:spLocks noChangeShapeType="1"/>
          </p:cNvSpPr>
          <p:nvPr/>
        </p:nvSpPr>
        <p:spPr bwMode="auto">
          <a:xfrm>
            <a:off x="6099175" y="1257300"/>
            <a:ext cx="57150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5" name="Line 13"/>
          <p:cNvSpPr>
            <a:spLocks noChangeShapeType="1"/>
          </p:cNvSpPr>
          <p:nvPr/>
        </p:nvSpPr>
        <p:spPr bwMode="auto">
          <a:xfrm>
            <a:off x="6088063" y="1190625"/>
            <a:ext cx="777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6067425" y="1085850"/>
            <a:ext cx="114300" cy="36353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7" name="Freeform 15"/>
          <p:cNvSpPr>
            <a:spLocks/>
          </p:cNvSpPr>
          <p:nvPr/>
        </p:nvSpPr>
        <p:spPr bwMode="auto">
          <a:xfrm>
            <a:off x="5991225" y="1058863"/>
            <a:ext cx="276225" cy="623887"/>
          </a:xfrm>
          <a:custGeom>
            <a:avLst/>
            <a:gdLst>
              <a:gd name="T0" fmla="*/ 0 w 257"/>
              <a:gd name="T1" fmla="*/ 429 h 429"/>
              <a:gd name="T2" fmla="*/ 0 w 257"/>
              <a:gd name="T3" fmla="*/ 421 h 429"/>
              <a:gd name="T4" fmla="*/ 54 w 257"/>
              <a:gd name="T5" fmla="*/ 394 h 429"/>
              <a:gd name="T6" fmla="*/ 54 w 257"/>
              <a:gd name="T7" fmla="*/ 0 h 429"/>
              <a:gd name="T8" fmla="*/ 198 w 257"/>
              <a:gd name="T9" fmla="*/ 0 h 429"/>
              <a:gd name="T10" fmla="*/ 198 w 257"/>
              <a:gd name="T11" fmla="*/ 394 h 429"/>
              <a:gd name="T12" fmla="*/ 257 w 257"/>
              <a:gd name="T13" fmla="*/ 421 h 429"/>
              <a:gd name="T14" fmla="*/ 257 w 257"/>
              <a:gd name="T15" fmla="*/ 429 h 429"/>
              <a:gd name="T16" fmla="*/ 0 w 257"/>
              <a:gd name="T17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7" h="429">
                <a:moveTo>
                  <a:pt x="0" y="429"/>
                </a:moveTo>
                <a:lnTo>
                  <a:pt x="0" y="421"/>
                </a:lnTo>
                <a:lnTo>
                  <a:pt x="54" y="394"/>
                </a:lnTo>
                <a:lnTo>
                  <a:pt x="54" y="0"/>
                </a:lnTo>
                <a:lnTo>
                  <a:pt x="198" y="0"/>
                </a:lnTo>
                <a:lnTo>
                  <a:pt x="198" y="394"/>
                </a:lnTo>
                <a:lnTo>
                  <a:pt x="257" y="421"/>
                </a:lnTo>
                <a:lnTo>
                  <a:pt x="257" y="429"/>
                </a:lnTo>
                <a:lnTo>
                  <a:pt x="0" y="42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8" name="Freeform 16"/>
          <p:cNvSpPr>
            <a:spLocks/>
          </p:cNvSpPr>
          <p:nvPr/>
        </p:nvSpPr>
        <p:spPr bwMode="auto">
          <a:xfrm>
            <a:off x="6223000" y="1216025"/>
            <a:ext cx="346075" cy="466725"/>
          </a:xfrm>
          <a:custGeom>
            <a:avLst/>
            <a:gdLst>
              <a:gd name="T0" fmla="*/ 0 w 325"/>
              <a:gd name="T1" fmla="*/ 261 h 320"/>
              <a:gd name="T2" fmla="*/ 52 w 325"/>
              <a:gd name="T3" fmla="*/ 261 h 320"/>
              <a:gd name="T4" fmla="*/ 106 w 325"/>
              <a:gd name="T5" fmla="*/ 274 h 320"/>
              <a:gd name="T6" fmla="*/ 106 w 325"/>
              <a:gd name="T7" fmla="*/ 306 h 320"/>
              <a:gd name="T8" fmla="*/ 52 w 325"/>
              <a:gd name="T9" fmla="*/ 306 h 320"/>
              <a:gd name="T10" fmla="*/ 52 w 325"/>
              <a:gd name="T11" fmla="*/ 320 h 320"/>
              <a:gd name="T12" fmla="*/ 273 w 325"/>
              <a:gd name="T13" fmla="*/ 320 h 320"/>
              <a:gd name="T14" fmla="*/ 273 w 325"/>
              <a:gd name="T15" fmla="*/ 306 h 320"/>
              <a:gd name="T16" fmla="*/ 219 w 325"/>
              <a:gd name="T17" fmla="*/ 306 h 320"/>
              <a:gd name="T18" fmla="*/ 219 w 325"/>
              <a:gd name="T19" fmla="*/ 274 h 320"/>
              <a:gd name="T20" fmla="*/ 273 w 325"/>
              <a:gd name="T21" fmla="*/ 261 h 320"/>
              <a:gd name="T22" fmla="*/ 325 w 325"/>
              <a:gd name="T23" fmla="*/ 261 h 320"/>
              <a:gd name="T24" fmla="*/ 325 w 325"/>
              <a:gd name="T25" fmla="*/ 0 h 320"/>
              <a:gd name="T26" fmla="*/ 0 w 325"/>
              <a:gd name="T27" fmla="*/ 0 h 320"/>
              <a:gd name="T28" fmla="*/ 0 w 325"/>
              <a:gd name="T29" fmla="*/ 261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5" h="320">
                <a:moveTo>
                  <a:pt x="0" y="261"/>
                </a:moveTo>
                <a:lnTo>
                  <a:pt x="52" y="261"/>
                </a:lnTo>
                <a:lnTo>
                  <a:pt x="106" y="274"/>
                </a:lnTo>
                <a:lnTo>
                  <a:pt x="106" y="306"/>
                </a:lnTo>
                <a:lnTo>
                  <a:pt x="52" y="306"/>
                </a:lnTo>
                <a:lnTo>
                  <a:pt x="52" y="320"/>
                </a:lnTo>
                <a:lnTo>
                  <a:pt x="273" y="320"/>
                </a:lnTo>
                <a:lnTo>
                  <a:pt x="273" y="306"/>
                </a:lnTo>
                <a:lnTo>
                  <a:pt x="219" y="306"/>
                </a:lnTo>
                <a:lnTo>
                  <a:pt x="219" y="274"/>
                </a:lnTo>
                <a:lnTo>
                  <a:pt x="273" y="261"/>
                </a:lnTo>
                <a:lnTo>
                  <a:pt x="325" y="261"/>
                </a:lnTo>
                <a:lnTo>
                  <a:pt x="325" y="0"/>
                </a:lnTo>
                <a:lnTo>
                  <a:pt x="0" y="0"/>
                </a:lnTo>
                <a:lnTo>
                  <a:pt x="0" y="26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9" name="Line 17"/>
          <p:cNvSpPr>
            <a:spLocks noChangeShapeType="1"/>
          </p:cNvSpPr>
          <p:nvPr/>
        </p:nvSpPr>
        <p:spPr bwMode="auto">
          <a:xfrm>
            <a:off x="6334125" y="1665288"/>
            <a:ext cx="12223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0" name="Line 18"/>
          <p:cNvSpPr>
            <a:spLocks noChangeShapeType="1"/>
          </p:cNvSpPr>
          <p:nvPr/>
        </p:nvSpPr>
        <p:spPr bwMode="auto">
          <a:xfrm>
            <a:off x="6334125" y="1617663"/>
            <a:ext cx="12223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1" name="Line 19"/>
          <p:cNvSpPr>
            <a:spLocks noChangeShapeType="1"/>
          </p:cNvSpPr>
          <p:nvPr/>
        </p:nvSpPr>
        <p:spPr bwMode="auto">
          <a:xfrm>
            <a:off x="6278563" y="1598613"/>
            <a:ext cx="2349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2" name="Freeform 20"/>
          <p:cNvSpPr>
            <a:spLocks noEditPoints="1"/>
          </p:cNvSpPr>
          <p:nvPr/>
        </p:nvSpPr>
        <p:spPr bwMode="auto">
          <a:xfrm>
            <a:off x="6062663" y="1474788"/>
            <a:ext cx="125412" cy="169862"/>
          </a:xfrm>
          <a:custGeom>
            <a:avLst/>
            <a:gdLst>
              <a:gd name="T0" fmla="*/ 10 w 117"/>
              <a:gd name="T1" fmla="*/ 72 h 116"/>
              <a:gd name="T2" fmla="*/ 0 w 117"/>
              <a:gd name="T3" fmla="*/ 0 h 116"/>
              <a:gd name="T4" fmla="*/ 19 w 117"/>
              <a:gd name="T5" fmla="*/ 72 h 116"/>
              <a:gd name="T6" fmla="*/ 27 w 117"/>
              <a:gd name="T7" fmla="*/ 0 h 116"/>
              <a:gd name="T8" fmla="*/ 19 w 117"/>
              <a:gd name="T9" fmla="*/ 72 h 116"/>
              <a:gd name="T10" fmla="*/ 46 w 117"/>
              <a:gd name="T11" fmla="*/ 72 h 116"/>
              <a:gd name="T12" fmla="*/ 37 w 117"/>
              <a:gd name="T13" fmla="*/ 0 h 116"/>
              <a:gd name="T14" fmla="*/ 54 w 117"/>
              <a:gd name="T15" fmla="*/ 72 h 116"/>
              <a:gd name="T16" fmla="*/ 63 w 117"/>
              <a:gd name="T17" fmla="*/ 0 h 116"/>
              <a:gd name="T18" fmla="*/ 54 w 117"/>
              <a:gd name="T19" fmla="*/ 72 h 116"/>
              <a:gd name="T20" fmla="*/ 83 w 117"/>
              <a:gd name="T21" fmla="*/ 72 h 116"/>
              <a:gd name="T22" fmla="*/ 71 w 117"/>
              <a:gd name="T23" fmla="*/ 0 h 116"/>
              <a:gd name="T24" fmla="*/ 90 w 117"/>
              <a:gd name="T25" fmla="*/ 72 h 116"/>
              <a:gd name="T26" fmla="*/ 100 w 117"/>
              <a:gd name="T27" fmla="*/ 0 h 116"/>
              <a:gd name="T28" fmla="*/ 90 w 117"/>
              <a:gd name="T29" fmla="*/ 72 h 116"/>
              <a:gd name="T30" fmla="*/ 117 w 117"/>
              <a:gd name="T31" fmla="*/ 72 h 116"/>
              <a:gd name="T32" fmla="*/ 108 w 117"/>
              <a:gd name="T33" fmla="*/ 0 h 116"/>
              <a:gd name="T34" fmla="*/ 108 w 117"/>
              <a:gd name="T35" fmla="*/ 116 h 116"/>
              <a:gd name="T36" fmla="*/ 117 w 117"/>
              <a:gd name="T37" fmla="*/ 80 h 116"/>
              <a:gd name="T38" fmla="*/ 108 w 117"/>
              <a:gd name="T39" fmla="*/ 116 h 116"/>
              <a:gd name="T40" fmla="*/ 100 w 117"/>
              <a:gd name="T41" fmla="*/ 116 h 116"/>
              <a:gd name="T42" fmla="*/ 90 w 117"/>
              <a:gd name="T43" fmla="*/ 80 h 116"/>
              <a:gd name="T44" fmla="*/ 71 w 117"/>
              <a:gd name="T45" fmla="*/ 116 h 116"/>
              <a:gd name="T46" fmla="*/ 83 w 117"/>
              <a:gd name="T47" fmla="*/ 80 h 116"/>
              <a:gd name="T48" fmla="*/ 71 w 117"/>
              <a:gd name="T49" fmla="*/ 116 h 116"/>
              <a:gd name="T50" fmla="*/ 63 w 117"/>
              <a:gd name="T51" fmla="*/ 116 h 116"/>
              <a:gd name="T52" fmla="*/ 54 w 117"/>
              <a:gd name="T53" fmla="*/ 80 h 116"/>
              <a:gd name="T54" fmla="*/ 37 w 117"/>
              <a:gd name="T55" fmla="*/ 116 h 116"/>
              <a:gd name="T56" fmla="*/ 46 w 117"/>
              <a:gd name="T57" fmla="*/ 80 h 116"/>
              <a:gd name="T58" fmla="*/ 37 w 117"/>
              <a:gd name="T59" fmla="*/ 116 h 116"/>
              <a:gd name="T60" fmla="*/ 27 w 117"/>
              <a:gd name="T61" fmla="*/ 116 h 116"/>
              <a:gd name="T62" fmla="*/ 19 w 117"/>
              <a:gd name="T63" fmla="*/ 80 h 116"/>
              <a:gd name="T64" fmla="*/ 0 w 117"/>
              <a:gd name="T65" fmla="*/ 116 h 116"/>
              <a:gd name="T66" fmla="*/ 10 w 117"/>
              <a:gd name="T67" fmla="*/ 80 h 116"/>
              <a:gd name="T68" fmla="*/ 0 w 117"/>
              <a:gd name="T6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7" h="116">
                <a:moveTo>
                  <a:pt x="0" y="72"/>
                </a:moveTo>
                <a:lnTo>
                  <a:pt x="10" y="72"/>
                </a:lnTo>
                <a:lnTo>
                  <a:pt x="10" y="0"/>
                </a:lnTo>
                <a:lnTo>
                  <a:pt x="0" y="0"/>
                </a:lnTo>
                <a:lnTo>
                  <a:pt x="0" y="72"/>
                </a:lnTo>
                <a:close/>
                <a:moveTo>
                  <a:pt x="19" y="72"/>
                </a:moveTo>
                <a:lnTo>
                  <a:pt x="27" y="72"/>
                </a:lnTo>
                <a:lnTo>
                  <a:pt x="27" y="0"/>
                </a:lnTo>
                <a:lnTo>
                  <a:pt x="19" y="0"/>
                </a:lnTo>
                <a:lnTo>
                  <a:pt x="19" y="72"/>
                </a:lnTo>
                <a:close/>
                <a:moveTo>
                  <a:pt x="37" y="72"/>
                </a:moveTo>
                <a:lnTo>
                  <a:pt x="46" y="72"/>
                </a:lnTo>
                <a:lnTo>
                  <a:pt x="46" y="0"/>
                </a:lnTo>
                <a:lnTo>
                  <a:pt x="37" y="0"/>
                </a:lnTo>
                <a:lnTo>
                  <a:pt x="37" y="72"/>
                </a:lnTo>
                <a:close/>
                <a:moveTo>
                  <a:pt x="54" y="72"/>
                </a:moveTo>
                <a:lnTo>
                  <a:pt x="63" y="72"/>
                </a:lnTo>
                <a:lnTo>
                  <a:pt x="63" y="0"/>
                </a:lnTo>
                <a:lnTo>
                  <a:pt x="54" y="0"/>
                </a:lnTo>
                <a:lnTo>
                  <a:pt x="54" y="72"/>
                </a:lnTo>
                <a:close/>
                <a:moveTo>
                  <a:pt x="71" y="72"/>
                </a:moveTo>
                <a:lnTo>
                  <a:pt x="83" y="72"/>
                </a:lnTo>
                <a:lnTo>
                  <a:pt x="83" y="0"/>
                </a:lnTo>
                <a:lnTo>
                  <a:pt x="71" y="0"/>
                </a:lnTo>
                <a:lnTo>
                  <a:pt x="71" y="72"/>
                </a:lnTo>
                <a:close/>
                <a:moveTo>
                  <a:pt x="90" y="72"/>
                </a:moveTo>
                <a:lnTo>
                  <a:pt x="100" y="72"/>
                </a:lnTo>
                <a:lnTo>
                  <a:pt x="100" y="0"/>
                </a:lnTo>
                <a:lnTo>
                  <a:pt x="90" y="0"/>
                </a:lnTo>
                <a:lnTo>
                  <a:pt x="90" y="72"/>
                </a:lnTo>
                <a:close/>
                <a:moveTo>
                  <a:pt x="108" y="72"/>
                </a:moveTo>
                <a:lnTo>
                  <a:pt x="117" y="72"/>
                </a:lnTo>
                <a:lnTo>
                  <a:pt x="117" y="0"/>
                </a:lnTo>
                <a:lnTo>
                  <a:pt x="108" y="0"/>
                </a:lnTo>
                <a:lnTo>
                  <a:pt x="108" y="72"/>
                </a:lnTo>
                <a:close/>
                <a:moveTo>
                  <a:pt x="108" y="116"/>
                </a:moveTo>
                <a:lnTo>
                  <a:pt x="117" y="116"/>
                </a:lnTo>
                <a:lnTo>
                  <a:pt x="117" y="80"/>
                </a:lnTo>
                <a:lnTo>
                  <a:pt x="108" y="80"/>
                </a:lnTo>
                <a:lnTo>
                  <a:pt x="108" y="116"/>
                </a:lnTo>
                <a:close/>
                <a:moveTo>
                  <a:pt x="90" y="116"/>
                </a:moveTo>
                <a:lnTo>
                  <a:pt x="100" y="116"/>
                </a:lnTo>
                <a:lnTo>
                  <a:pt x="100" y="80"/>
                </a:lnTo>
                <a:lnTo>
                  <a:pt x="90" y="80"/>
                </a:lnTo>
                <a:lnTo>
                  <a:pt x="90" y="116"/>
                </a:lnTo>
                <a:close/>
                <a:moveTo>
                  <a:pt x="71" y="116"/>
                </a:moveTo>
                <a:lnTo>
                  <a:pt x="83" y="116"/>
                </a:lnTo>
                <a:lnTo>
                  <a:pt x="83" y="80"/>
                </a:lnTo>
                <a:lnTo>
                  <a:pt x="71" y="80"/>
                </a:lnTo>
                <a:lnTo>
                  <a:pt x="71" y="116"/>
                </a:lnTo>
                <a:close/>
                <a:moveTo>
                  <a:pt x="54" y="116"/>
                </a:moveTo>
                <a:lnTo>
                  <a:pt x="63" y="116"/>
                </a:lnTo>
                <a:lnTo>
                  <a:pt x="63" y="80"/>
                </a:lnTo>
                <a:lnTo>
                  <a:pt x="54" y="80"/>
                </a:lnTo>
                <a:lnTo>
                  <a:pt x="54" y="116"/>
                </a:lnTo>
                <a:close/>
                <a:moveTo>
                  <a:pt x="37" y="116"/>
                </a:moveTo>
                <a:lnTo>
                  <a:pt x="46" y="116"/>
                </a:lnTo>
                <a:lnTo>
                  <a:pt x="46" y="80"/>
                </a:lnTo>
                <a:lnTo>
                  <a:pt x="37" y="80"/>
                </a:lnTo>
                <a:lnTo>
                  <a:pt x="37" y="116"/>
                </a:lnTo>
                <a:close/>
                <a:moveTo>
                  <a:pt x="19" y="116"/>
                </a:moveTo>
                <a:lnTo>
                  <a:pt x="27" y="116"/>
                </a:lnTo>
                <a:lnTo>
                  <a:pt x="27" y="80"/>
                </a:lnTo>
                <a:lnTo>
                  <a:pt x="19" y="80"/>
                </a:lnTo>
                <a:lnTo>
                  <a:pt x="19" y="116"/>
                </a:lnTo>
                <a:close/>
                <a:moveTo>
                  <a:pt x="0" y="116"/>
                </a:moveTo>
                <a:lnTo>
                  <a:pt x="10" y="116"/>
                </a:lnTo>
                <a:lnTo>
                  <a:pt x="10" y="80"/>
                </a:lnTo>
                <a:lnTo>
                  <a:pt x="0" y="80"/>
                </a:lnTo>
                <a:lnTo>
                  <a:pt x="0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3" name="Rectangle 21"/>
          <p:cNvSpPr>
            <a:spLocks noChangeArrowheads="1"/>
          </p:cNvSpPr>
          <p:nvPr/>
        </p:nvSpPr>
        <p:spPr bwMode="auto">
          <a:xfrm>
            <a:off x="6080125" y="1100138"/>
            <a:ext cx="93663" cy="52387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4" name="Freeform 22"/>
          <p:cNvSpPr>
            <a:spLocks/>
          </p:cNvSpPr>
          <p:nvPr/>
        </p:nvSpPr>
        <p:spPr bwMode="auto">
          <a:xfrm>
            <a:off x="6080125" y="1100138"/>
            <a:ext cx="93663" cy="11112"/>
          </a:xfrm>
          <a:custGeom>
            <a:avLst/>
            <a:gdLst>
              <a:gd name="T0" fmla="*/ 0 w 89"/>
              <a:gd name="T1" fmla="*/ 0 h 7"/>
              <a:gd name="T2" fmla="*/ 8 w 89"/>
              <a:gd name="T3" fmla="*/ 7 h 7"/>
              <a:gd name="T4" fmla="*/ 79 w 89"/>
              <a:gd name="T5" fmla="*/ 7 h 7"/>
              <a:gd name="T6" fmla="*/ 89 w 89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7">
                <a:moveTo>
                  <a:pt x="0" y="0"/>
                </a:moveTo>
                <a:lnTo>
                  <a:pt x="8" y="7"/>
                </a:lnTo>
                <a:lnTo>
                  <a:pt x="79" y="7"/>
                </a:lnTo>
                <a:lnTo>
                  <a:pt x="89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5" name="Rectangle 23"/>
          <p:cNvSpPr>
            <a:spLocks noChangeArrowheads="1"/>
          </p:cNvSpPr>
          <p:nvPr/>
        </p:nvSpPr>
        <p:spPr bwMode="auto">
          <a:xfrm>
            <a:off x="6080125" y="1163638"/>
            <a:ext cx="93663" cy="52387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6" name="Rectangle 24"/>
          <p:cNvSpPr>
            <a:spLocks noChangeArrowheads="1"/>
          </p:cNvSpPr>
          <p:nvPr/>
        </p:nvSpPr>
        <p:spPr bwMode="auto">
          <a:xfrm>
            <a:off x="6080125" y="1227138"/>
            <a:ext cx="93663" cy="52387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7" name="Rectangle 25"/>
          <p:cNvSpPr>
            <a:spLocks noChangeArrowheads="1"/>
          </p:cNvSpPr>
          <p:nvPr/>
        </p:nvSpPr>
        <p:spPr bwMode="auto">
          <a:xfrm>
            <a:off x="6080125" y="1292225"/>
            <a:ext cx="93663" cy="523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8" name="Rectangle 26"/>
          <p:cNvSpPr>
            <a:spLocks noChangeArrowheads="1"/>
          </p:cNvSpPr>
          <p:nvPr/>
        </p:nvSpPr>
        <p:spPr bwMode="auto">
          <a:xfrm>
            <a:off x="6080125" y="1358900"/>
            <a:ext cx="93663" cy="523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9" name="Rectangle 27"/>
          <p:cNvSpPr>
            <a:spLocks noChangeArrowheads="1"/>
          </p:cNvSpPr>
          <p:nvPr/>
        </p:nvSpPr>
        <p:spPr bwMode="auto">
          <a:xfrm>
            <a:off x="6062663" y="1474788"/>
            <a:ext cx="11112" cy="10636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60" name="Rectangle 28"/>
          <p:cNvSpPr>
            <a:spLocks noChangeArrowheads="1"/>
          </p:cNvSpPr>
          <p:nvPr/>
        </p:nvSpPr>
        <p:spPr bwMode="auto">
          <a:xfrm>
            <a:off x="6083300" y="1474788"/>
            <a:ext cx="9525" cy="10636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61" name="Rectangle 29"/>
          <p:cNvSpPr>
            <a:spLocks noChangeArrowheads="1"/>
          </p:cNvSpPr>
          <p:nvPr/>
        </p:nvSpPr>
        <p:spPr bwMode="auto">
          <a:xfrm>
            <a:off x="6102350" y="1474788"/>
            <a:ext cx="11113" cy="10636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62" name="Rectangle 30"/>
          <p:cNvSpPr>
            <a:spLocks noChangeArrowheads="1"/>
          </p:cNvSpPr>
          <p:nvPr/>
        </p:nvSpPr>
        <p:spPr bwMode="auto">
          <a:xfrm>
            <a:off x="6119813" y="1474788"/>
            <a:ext cx="11112" cy="10636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63" name="Rectangle 31"/>
          <p:cNvSpPr>
            <a:spLocks noChangeArrowheads="1"/>
          </p:cNvSpPr>
          <p:nvPr/>
        </p:nvSpPr>
        <p:spPr bwMode="auto">
          <a:xfrm>
            <a:off x="6138863" y="1474788"/>
            <a:ext cx="12700" cy="10636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64" name="Rectangle 32"/>
          <p:cNvSpPr>
            <a:spLocks noChangeArrowheads="1"/>
          </p:cNvSpPr>
          <p:nvPr/>
        </p:nvSpPr>
        <p:spPr bwMode="auto">
          <a:xfrm>
            <a:off x="6161088" y="1474788"/>
            <a:ext cx="11112" cy="10636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65" name="Rectangle 33"/>
          <p:cNvSpPr>
            <a:spLocks noChangeArrowheads="1"/>
          </p:cNvSpPr>
          <p:nvPr/>
        </p:nvSpPr>
        <p:spPr bwMode="auto">
          <a:xfrm>
            <a:off x="6178550" y="1474788"/>
            <a:ext cx="9525" cy="10636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66" name="Rectangle 34"/>
          <p:cNvSpPr>
            <a:spLocks noChangeArrowheads="1"/>
          </p:cNvSpPr>
          <p:nvPr/>
        </p:nvSpPr>
        <p:spPr bwMode="auto">
          <a:xfrm>
            <a:off x="6178550" y="1592263"/>
            <a:ext cx="9525" cy="52387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67" name="Rectangle 35"/>
          <p:cNvSpPr>
            <a:spLocks noChangeArrowheads="1"/>
          </p:cNvSpPr>
          <p:nvPr/>
        </p:nvSpPr>
        <p:spPr bwMode="auto">
          <a:xfrm>
            <a:off x="6161088" y="1592263"/>
            <a:ext cx="11112" cy="52387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68" name="Rectangle 36"/>
          <p:cNvSpPr>
            <a:spLocks noChangeArrowheads="1"/>
          </p:cNvSpPr>
          <p:nvPr/>
        </p:nvSpPr>
        <p:spPr bwMode="auto">
          <a:xfrm>
            <a:off x="6138863" y="1592263"/>
            <a:ext cx="12700" cy="52387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69" name="Rectangle 37"/>
          <p:cNvSpPr>
            <a:spLocks noChangeArrowheads="1"/>
          </p:cNvSpPr>
          <p:nvPr/>
        </p:nvSpPr>
        <p:spPr bwMode="auto">
          <a:xfrm>
            <a:off x="6119813" y="1592263"/>
            <a:ext cx="11112" cy="52387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70" name="Rectangle 38"/>
          <p:cNvSpPr>
            <a:spLocks noChangeArrowheads="1"/>
          </p:cNvSpPr>
          <p:nvPr/>
        </p:nvSpPr>
        <p:spPr bwMode="auto">
          <a:xfrm>
            <a:off x="6102350" y="1592263"/>
            <a:ext cx="11113" cy="52387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71" name="Rectangle 39"/>
          <p:cNvSpPr>
            <a:spLocks noChangeArrowheads="1"/>
          </p:cNvSpPr>
          <p:nvPr/>
        </p:nvSpPr>
        <p:spPr bwMode="auto">
          <a:xfrm>
            <a:off x="6083300" y="1592263"/>
            <a:ext cx="9525" cy="52387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72" name="Rectangle 40"/>
          <p:cNvSpPr>
            <a:spLocks noChangeArrowheads="1"/>
          </p:cNvSpPr>
          <p:nvPr/>
        </p:nvSpPr>
        <p:spPr bwMode="auto">
          <a:xfrm>
            <a:off x="6062663" y="1592263"/>
            <a:ext cx="11112" cy="52387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73" name="Line 41"/>
          <p:cNvSpPr>
            <a:spLocks noChangeShapeType="1"/>
          </p:cNvSpPr>
          <p:nvPr/>
        </p:nvSpPr>
        <p:spPr bwMode="auto">
          <a:xfrm flipV="1">
            <a:off x="6080125" y="1111250"/>
            <a:ext cx="7938" cy="412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74" name="Line 42"/>
          <p:cNvSpPr>
            <a:spLocks noChangeShapeType="1"/>
          </p:cNvSpPr>
          <p:nvPr/>
        </p:nvSpPr>
        <p:spPr bwMode="auto">
          <a:xfrm>
            <a:off x="6165850" y="1111250"/>
            <a:ext cx="7938" cy="412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75" name="Line 43"/>
          <p:cNvSpPr>
            <a:spLocks noChangeShapeType="1"/>
          </p:cNvSpPr>
          <p:nvPr/>
        </p:nvSpPr>
        <p:spPr bwMode="auto">
          <a:xfrm>
            <a:off x="6083300" y="1338263"/>
            <a:ext cx="61913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76" name="Line 44"/>
          <p:cNvSpPr>
            <a:spLocks noChangeShapeType="1"/>
          </p:cNvSpPr>
          <p:nvPr/>
        </p:nvSpPr>
        <p:spPr bwMode="auto">
          <a:xfrm>
            <a:off x="6083300" y="1330325"/>
            <a:ext cx="61913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77" name="Line 45"/>
          <p:cNvSpPr>
            <a:spLocks noChangeShapeType="1"/>
          </p:cNvSpPr>
          <p:nvPr/>
        </p:nvSpPr>
        <p:spPr bwMode="auto">
          <a:xfrm>
            <a:off x="6083300" y="1320800"/>
            <a:ext cx="61913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78" name="Line 46"/>
          <p:cNvSpPr>
            <a:spLocks noChangeShapeType="1"/>
          </p:cNvSpPr>
          <p:nvPr/>
        </p:nvSpPr>
        <p:spPr bwMode="auto">
          <a:xfrm>
            <a:off x="6083300" y="1309688"/>
            <a:ext cx="61913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79" name="Line 47"/>
          <p:cNvSpPr>
            <a:spLocks noChangeShapeType="1"/>
          </p:cNvSpPr>
          <p:nvPr/>
        </p:nvSpPr>
        <p:spPr bwMode="auto">
          <a:xfrm>
            <a:off x="6083300" y="1300163"/>
            <a:ext cx="61913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80" name="Rectangle 48"/>
          <p:cNvSpPr>
            <a:spLocks noChangeArrowheads="1"/>
          </p:cNvSpPr>
          <p:nvPr/>
        </p:nvSpPr>
        <p:spPr bwMode="auto">
          <a:xfrm>
            <a:off x="6126163" y="1174750"/>
            <a:ext cx="30162" cy="3016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81" name="Rectangle 49"/>
          <p:cNvSpPr>
            <a:spLocks noChangeArrowheads="1"/>
          </p:cNvSpPr>
          <p:nvPr/>
        </p:nvSpPr>
        <p:spPr bwMode="auto">
          <a:xfrm>
            <a:off x="6151563" y="1265238"/>
            <a:ext cx="17462" cy="635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82" name="Rectangle 50"/>
          <p:cNvSpPr>
            <a:spLocks noChangeArrowheads="1"/>
          </p:cNvSpPr>
          <p:nvPr/>
        </p:nvSpPr>
        <p:spPr bwMode="auto">
          <a:xfrm>
            <a:off x="6151563" y="1300163"/>
            <a:ext cx="17462" cy="95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83" name="Rectangle 51"/>
          <p:cNvSpPr>
            <a:spLocks noChangeArrowheads="1"/>
          </p:cNvSpPr>
          <p:nvPr/>
        </p:nvSpPr>
        <p:spPr bwMode="auto">
          <a:xfrm>
            <a:off x="6151563" y="1316038"/>
            <a:ext cx="17462" cy="476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84" name="Freeform 52"/>
          <p:cNvSpPr>
            <a:spLocks noEditPoints="1"/>
          </p:cNvSpPr>
          <p:nvPr/>
        </p:nvSpPr>
        <p:spPr bwMode="auto">
          <a:xfrm>
            <a:off x="6113463" y="1250950"/>
            <a:ext cx="446087" cy="331788"/>
          </a:xfrm>
          <a:custGeom>
            <a:avLst/>
            <a:gdLst>
              <a:gd name="T0" fmla="*/ 0 w 418"/>
              <a:gd name="T1" fmla="*/ 7 h 228"/>
              <a:gd name="T2" fmla="*/ 25 w 418"/>
              <a:gd name="T3" fmla="*/ 7 h 228"/>
              <a:gd name="T4" fmla="*/ 25 w 418"/>
              <a:gd name="T5" fmla="*/ 0 h 228"/>
              <a:gd name="T6" fmla="*/ 0 w 418"/>
              <a:gd name="T7" fmla="*/ 0 h 228"/>
              <a:gd name="T8" fmla="*/ 0 w 418"/>
              <a:gd name="T9" fmla="*/ 7 h 228"/>
              <a:gd name="T10" fmla="*/ 402 w 418"/>
              <a:gd name="T11" fmla="*/ 228 h 228"/>
              <a:gd name="T12" fmla="*/ 418 w 418"/>
              <a:gd name="T13" fmla="*/ 228 h 228"/>
              <a:gd name="T14" fmla="*/ 418 w 418"/>
              <a:gd name="T15" fmla="*/ 222 h 228"/>
              <a:gd name="T16" fmla="*/ 402 w 418"/>
              <a:gd name="T17" fmla="*/ 222 h 228"/>
              <a:gd name="T18" fmla="*/ 402 w 418"/>
              <a:gd name="T19" fmla="*/ 228 h 228"/>
              <a:gd name="T20" fmla="*/ 154 w 418"/>
              <a:gd name="T21" fmla="*/ 177 h 228"/>
              <a:gd name="T22" fmla="*/ 154 w 418"/>
              <a:gd name="T23" fmla="*/ 26 h 228"/>
              <a:gd name="T24" fmla="*/ 375 w 418"/>
              <a:gd name="T25" fmla="*/ 26 h 228"/>
              <a:gd name="T26" fmla="*/ 375 w 418"/>
              <a:gd name="T27" fmla="*/ 177 h 228"/>
              <a:gd name="T28" fmla="*/ 154 w 418"/>
              <a:gd name="T29" fmla="*/ 177 h 228"/>
              <a:gd name="T30" fmla="*/ 144 w 418"/>
              <a:gd name="T31" fmla="*/ 188 h 228"/>
              <a:gd name="T32" fmla="*/ 387 w 418"/>
              <a:gd name="T33" fmla="*/ 188 h 228"/>
              <a:gd name="T34" fmla="*/ 387 w 418"/>
              <a:gd name="T35" fmla="*/ 17 h 228"/>
              <a:gd name="T36" fmla="*/ 396 w 418"/>
              <a:gd name="T37" fmla="*/ 17 h 228"/>
              <a:gd name="T38" fmla="*/ 396 w 418"/>
              <a:gd name="T39" fmla="*/ 5 h 228"/>
              <a:gd name="T40" fmla="*/ 135 w 418"/>
              <a:gd name="T41" fmla="*/ 5 h 228"/>
              <a:gd name="T42" fmla="*/ 135 w 418"/>
              <a:gd name="T43" fmla="*/ 198 h 228"/>
              <a:gd name="T44" fmla="*/ 144 w 418"/>
              <a:gd name="T45" fmla="*/ 198 h 228"/>
              <a:gd name="T46" fmla="*/ 144 w 418"/>
              <a:gd name="T47" fmla="*/ 18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8" h="228">
                <a:moveTo>
                  <a:pt x="0" y="7"/>
                </a:moveTo>
                <a:lnTo>
                  <a:pt x="25" y="7"/>
                </a:lnTo>
                <a:lnTo>
                  <a:pt x="25" y="0"/>
                </a:lnTo>
                <a:lnTo>
                  <a:pt x="0" y="0"/>
                </a:lnTo>
                <a:lnTo>
                  <a:pt x="0" y="7"/>
                </a:lnTo>
                <a:close/>
                <a:moveTo>
                  <a:pt x="402" y="228"/>
                </a:moveTo>
                <a:lnTo>
                  <a:pt x="418" y="228"/>
                </a:lnTo>
                <a:lnTo>
                  <a:pt x="418" y="222"/>
                </a:lnTo>
                <a:lnTo>
                  <a:pt x="402" y="222"/>
                </a:lnTo>
                <a:lnTo>
                  <a:pt x="402" y="228"/>
                </a:lnTo>
                <a:close/>
                <a:moveTo>
                  <a:pt x="154" y="177"/>
                </a:moveTo>
                <a:lnTo>
                  <a:pt x="154" y="26"/>
                </a:lnTo>
                <a:lnTo>
                  <a:pt x="375" y="26"/>
                </a:lnTo>
                <a:lnTo>
                  <a:pt x="375" y="177"/>
                </a:lnTo>
                <a:lnTo>
                  <a:pt x="154" y="177"/>
                </a:lnTo>
                <a:close/>
                <a:moveTo>
                  <a:pt x="144" y="188"/>
                </a:moveTo>
                <a:lnTo>
                  <a:pt x="387" y="188"/>
                </a:lnTo>
                <a:lnTo>
                  <a:pt x="387" y="17"/>
                </a:lnTo>
                <a:lnTo>
                  <a:pt x="396" y="17"/>
                </a:lnTo>
                <a:lnTo>
                  <a:pt x="396" y="5"/>
                </a:lnTo>
                <a:lnTo>
                  <a:pt x="135" y="5"/>
                </a:lnTo>
                <a:lnTo>
                  <a:pt x="135" y="198"/>
                </a:lnTo>
                <a:lnTo>
                  <a:pt x="144" y="198"/>
                </a:lnTo>
                <a:lnTo>
                  <a:pt x="144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85" name="Rectangle 53"/>
          <p:cNvSpPr>
            <a:spLocks noChangeArrowheads="1"/>
          </p:cNvSpPr>
          <p:nvPr/>
        </p:nvSpPr>
        <p:spPr bwMode="auto">
          <a:xfrm>
            <a:off x="6113463" y="1250950"/>
            <a:ext cx="25400" cy="1111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86" name="Rectangle 54"/>
          <p:cNvSpPr>
            <a:spLocks noChangeArrowheads="1"/>
          </p:cNvSpPr>
          <p:nvPr/>
        </p:nvSpPr>
        <p:spPr bwMode="auto">
          <a:xfrm>
            <a:off x="6543675" y="1574800"/>
            <a:ext cx="15875" cy="793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87" name="Rectangle 55"/>
          <p:cNvSpPr>
            <a:spLocks noChangeArrowheads="1"/>
          </p:cNvSpPr>
          <p:nvPr/>
        </p:nvSpPr>
        <p:spPr bwMode="auto">
          <a:xfrm>
            <a:off x="6278563" y="1289050"/>
            <a:ext cx="234950" cy="21907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88" name="Freeform 56"/>
          <p:cNvSpPr>
            <a:spLocks/>
          </p:cNvSpPr>
          <p:nvPr/>
        </p:nvSpPr>
        <p:spPr bwMode="auto">
          <a:xfrm>
            <a:off x="6257925" y="1260475"/>
            <a:ext cx="279400" cy="279400"/>
          </a:xfrm>
          <a:custGeom>
            <a:avLst/>
            <a:gdLst>
              <a:gd name="T0" fmla="*/ 9 w 261"/>
              <a:gd name="T1" fmla="*/ 183 h 193"/>
              <a:gd name="T2" fmla="*/ 252 w 261"/>
              <a:gd name="T3" fmla="*/ 183 h 193"/>
              <a:gd name="T4" fmla="*/ 252 w 261"/>
              <a:gd name="T5" fmla="*/ 12 h 193"/>
              <a:gd name="T6" fmla="*/ 261 w 261"/>
              <a:gd name="T7" fmla="*/ 12 h 193"/>
              <a:gd name="T8" fmla="*/ 261 w 261"/>
              <a:gd name="T9" fmla="*/ 0 h 193"/>
              <a:gd name="T10" fmla="*/ 0 w 261"/>
              <a:gd name="T11" fmla="*/ 0 h 193"/>
              <a:gd name="T12" fmla="*/ 0 w 261"/>
              <a:gd name="T13" fmla="*/ 193 h 193"/>
              <a:gd name="T14" fmla="*/ 9 w 261"/>
              <a:gd name="T15" fmla="*/ 193 h 193"/>
              <a:gd name="T16" fmla="*/ 9 w 261"/>
              <a:gd name="T17" fmla="*/ 18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193">
                <a:moveTo>
                  <a:pt x="9" y="183"/>
                </a:moveTo>
                <a:lnTo>
                  <a:pt x="252" y="183"/>
                </a:lnTo>
                <a:lnTo>
                  <a:pt x="252" y="12"/>
                </a:lnTo>
                <a:lnTo>
                  <a:pt x="261" y="12"/>
                </a:lnTo>
                <a:lnTo>
                  <a:pt x="261" y="0"/>
                </a:lnTo>
                <a:lnTo>
                  <a:pt x="0" y="0"/>
                </a:lnTo>
                <a:lnTo>
                  <a:pt x="0" y="193"/>
                </a:lnTo>
                <a:lnTo>
                  <a:pt x="9" y="193"/>
                </a:lnTo>
                <a:lnTo>
                  <a:pt x="9" y="183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89" name="Freeform 57"/>
          <p:cNvSpPr>
            <a:spLocks/>
          </p:cNvSpPr>
          <p:nvPr/>
        </p:nvSpPr>
        <p:spPr bwMode="auto">
          <a:xfrm>
            <a:off x="6223000" y="1574800"/>
            <a:ext cx="173038" cy="23813"/>
          </a:xfrm>
          <a:custGeom>
            <a:avLst/>
            <a:gdLst>
              <a:gd name="T0" fmla="*/ 0 w 164"/>
              <a:gd name="T1" fmla="*/ 0 h 16"/>
              <a:gd name="T2" fmla="*/ 164 w 164"/>
              <a:gd name="T3" fmla="*/ 0 h 16"/>
              <a:gd name="T4" fmla="*/ 164 w 164"/>
              <a:gd name="T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" h="16">
                <a:moveTo>
                  <a:pt x="0" y="0"/>
                </a:moveTo>
                <a:lnTo>
                  <a:pt x="164" y="0"/>
                </a:lnTo>
                <a:lnTo>
                  <a:pt x="164" y="1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90" name="Line 58"/>
          <p:cNvSpPr>
            <a:spLocks noChangeShapeType="1"/>
          </p:cNvSpPr>
          <p:nvPr/>
        </p:nvSpPr>
        <p:spPr bwMode="auto">
          <a:xfrm flipV="1">
            <a:off x="6310313" y="1574800"/>
            <a:ext cx="3175" cy="238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91" name="Rectangle 59"/>
          <p:cNvSpPr>
            <a:spLocks noChangeArrowheads="1"/>
          </p:cNvSpPr>
          <p:nvPr/>
        </p:nvSpPr>
        <p:spPr bwMode="auto">
          <a:xfrm>
            <a:off x="6973888" y="2959100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ko-KR" altLang="en-US" sz="12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endParaRPr kumimoji="0" lang="ko-KR" altLang="en-US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692" name="Freeform 60"/>
          <p:cNvSpPr>
            <a:spLocks/>
          </p:cNvSpPr>
          <p:nvPr/>
        </p:nvSpPr>
        <p:spPr bwMode="auto">
          <a:xfrm>
            <a:off x="6983413" y="2963863"/>
            <a:ext cx="268287" cy="403225"/>
          </a:xfrm>
          <a:custGeom>
            <a:avLst/>
            <a:gdLst>
              <a:gd name="T0" fmla="*/ 125 w 252"/>
              <a:gd name="T1" fmla="*/ 0 h 274"/>
              <a:gd name="T2" fmla="*/ 100 w 252"/>
              <a:gd name="T3" fmla="*/ 0 h 274"/>
              <a:gd name="T4" fmla="*/ 77 w 252"/>
              <a:gd name="T5" fmla="*/ 2 h 274"/>
              <a:gd name="T6" fmla="*/ 56 w 252"/>
              <a:gd name="T7" fmla="*/ 5 h 274"/>
              <a:gd name="T8" fmla="*/ 37 w 252"/>
              <a:gd name="T9" fmla="*/ 9 h 274"/>
              <a:gd name="T10" fmla="*/ 21 w 252"/>
              <a:gd name="T11" fmla="*/ 15 h 274"/>
              <a:gd name="T12" fmla="*/ 10 w 252"/>
              <a:gd name="T13" fmla="*/ 21 h 274"/>
              <a:gd name="T14" fmla="*/ 2 w 252"/>
              <a:gd name="T15" fmla="*/ 26 h 274"/>
              <a:gd name="T16" fmla="*/ 0 w 252"/>
              <a:gd name="T17" fmla="*/ 34 h 274"/>
              <a:gd name="T18" fmla="*/ 0 w 252"/>
              <a:gd name="T19" fmla="*/ 240 h 274"/>
              <a:gd name="T20" fmla="*/ 2 w 252"/>
              <a:gd name="T21" fmla="*/ 245 h 274"/>
              <a:gd name="T22" fmla="*/ 10 w 252"/>
              <a:gd name="T23" fmla="*/ 253 h 274"/>
              <a:gd name="T24" fmla="*/ 21 w 252"/>
              <a:gd name="T25" fmla="*/ 259 h 274"/>
              <a:gd name="T26" fmla="*/ 37 w 252"/>
              <a:gd name="T27" fmla="*/ 263 h 274"/>
              <a:gd name="T28" fmla="*/ 56 w 252"/>
              <a:gd name="T29" fmla="*/ 268 h 274"/>
              <a:gd name="T30" fmla="*/ 77 w 252"/>
              <a:gd name="T31" fmla="*/ 270 h 274"/>
              <a:gd name="T32" fmla="*/ 100 w 252"/>
              <a:gd name="T33" fmla="*/ 272 h 274"/>
              <a:gd name="T34" fmla="*/ 125 w 252"/>
              <a:gd name="T35" fmla="*/ 274 h 274"/>
              <a:gd name="T36" fmla="*/ 152 w 252"/>
              <a:gd name="T37" fmla="*/ 272 h 274"/>
              <a:gd name="T38" fmla="*/ 175 w 252"/>
              <a:gd name="T39" fmla="*/ 270 h 274"/>
              <a:gd name="T40" fmla="*/ 196 w 252"/>
              <a:gd name="T41" fmla="*/ 268 h 274"/>
              <a:gd name="T42" fmla="*/ 216 w 252"/>
              <a:gd name="T43" fmla="*/ 263 h 274"/>
              <a:gd name="T44" fmla="*/ 231 w 252"/>
              <a:gd name="T45" fmla="*/ 259 h 274"/>
              <a:gd name="T46" fmla="*/ 242 w 252"/>
              <a:gd name="T47" fmla="*/ 253 h 274"/>
              <a:gd name="T48" fmla="*/ 250 w 252"/>
              <a:gd name="T49" fmla="*/ 245 h 274"/>
              <a:gd name="T50" fmla="*/ 252 w 252"/>
              <a:gd name="T51" fmla="*/ 240 h 274"/>
              <a:gd name="T52" fmla="*/ 252 w 252"/>
              <a:gd name="T53" fmla="*/ 34 h 274"/>
              <a:gd name="T54" fmla="*/ 250 w 252"/>
              <a:gd name="T55" fmla="*/ 26 h 274"/>
              <a:gd name="T56" fmla="*/ 242 w 252"/>
              <a:gd name="T57" fmla="*/ 21 h 274"/>
              <a:gd name="T58" fmla="*/ 231 w 252"/>
              <a:gd name="T59" fmla="*/ 15 h 274"/>
              <a:gd name="T60" fmla="*/ 216 w 252"/>
              <a:gd name="T61" fmla="*/ 9 h 274"/>
              <a:gd name="T62" fmla="*/ 196 w 252"/>
              <a:gd name="T63" fmla="*/ 5 h 274"/>
              <a:gd name="T64" fmla="*/ 175 w 252"/>
              <a:gd name="T65" fmla="*/ 2 h 274"/>
              <a:gd name="T66" fmla="*/ 152 w 252"/>
              <a:gd name="T67" fmla="*/ 0 h 274"/>
              <a:gd name="T68" fmla="*/ 125 w 252"/>
              <a:gd name="T69" fmla="*/ 0 h 274"/>
              <a:gd name="T70" fmla="*/ 125 w 252"/>
              <a:gd name="T7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2" h="274">
                <a:moveTo>
                  <a:pt x="125" y="0"/>
                </a:moveTo>
                <a:lnTo>
                  <a:pt x="100" y="0"/>
                </a:lnTo>
                <a:lnTo>
                  <a:pt x="77" y="2"/>
                </a:lnTo>
                <a:lnTo>
                  <a:pt x="56" y="5"/>
                </a:lnTo>
                <a:lnTo>
                  <a:pt x="37" y="9"/>
                </a:lnTo>
                <a:lnTo>
                  <a:pt x="21" y="15"/>
                </a:lnTo>
                <a:lnTo>
                  <a:pt x="10" y="21"/>
                </a:lnTo>
                <a:lnTo>
                  <a:pt x="2" y="26"/>
                </a:lnTo>
                <a:lnTo>
                  <a:pt x="0" y="34"/>
                </a:lnTo>
                <a:lnTo>
                  <a:pt x="0" y="240"/>
                </a:lnTo>
                <a:lnTo>
                  <a:pt x="2" y="245"/>
                </a:lnTo>
                <a:lnTo>
                  <a:pt x="10" y="253"/>
                </a:lnTo>
                <a:lnTo>
                  <a:pt x="21" y="259"/>
                </a:lnTo>
                <a:lnTo>
                  <a:pt x="37" y="263"/>
                </a:lnTo>
                <a:lnTo>
                  <a:pt x="56" y="268"/>
                </a:lnTo>
                <a:lnTo>
                  <a:pt x="77" y="270"/>
                </a:lnTo>
                <a:lnTo>
                  <a:pt x="100" y="272"/>
                </a:lnTo>
                <a:lnTo>
                  <a:pt x="125" y="274"/>
                </a:lnTo>
                <a:lnTo>
                  <a:pt x="152" y="272"/>
                </a:lnTo>
                <a:lnTo>
                  <a:pt x="175" y="270"/>
                </a:lnTo>
                <a:lnTo>
                  <a:pt x="196" y="268"/>
                </a:lnTo>
                <a:lnTo>
                  <a:pt x="216" y="263"/>
                </a:lnTo>
                <a:lnTo>
                  <a:pt x="231" y="259"/>
                </a:lnTo>
                <a:lnTo>
                  <a:pt x="242" y="253"/>
                </a:lnTo>
                <a:lnTo>
                  <a:pt x="250" y="245"/>
                </a:lnTo>
                <a:lnTo>
                  <a:pt x="252" y="240"/>
                </a:lnTo>
                <a:lnTo>
                  <a:pt x="252" y="34"/>
                </a:lnTo>
                <a:lnTo>
                  <a:pt x="250" y="26"/>
                </a:lnTo>
                <a:lnTo>
                  <a:pt x="242" y="21"/>
                </a:lnTo>
                <a:lnTo>
                  <a:pt x="231" y="15"/>
                </a:lnTo>
                <a:lnTo>
                  <a:pt x="216" y="9"/>
                </a:lnTo>
                <a:lnTo>
                  <a:pt x="196" y="5"/>
                </a:lnTo>
                <a:lnTo>
                  <a:pt x="175" y="2"/>
                </a:lnTo>
                <a:lnTo>
                  <a:pt x="152" y="0"/>
                </a:lnTo>
                <a:lnTo>
                  <a:pt x="125" y="0"/>
                </a:lnTo>
                <a:lnTo>
                  <a:pt x="1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93" name="Freeform 61"/>
          <p:cNvSpPr>
            <a:spLocks/>
          </p:cNvSpPr>
          <p:nvPr/>
        </p:nvSpPr>
        <p:spPr bwMode="auto">
          <a:xfrm>
            <a:off x="6983413" y="2963863"/>
            <a:ext cx="268287" cy="103187"/>
          </a:xfrm>
          <a:custGeom>
            <a:avLst/>
            <a:gdLst>
              <a:gd name="T0" fmla="*/ 0 w 252"/>
              <a:gd name="T1" fmla="*/ 34 h 68"/>
              <a:gd name="T2" fmla="*/ 2 w 252"/>
              <a:gd name="T3" fmla="*/ 40 h 68"/>
              <a:gd name="T4" fmla="*/ 10 w 252"/>
              <a:gd name="T5" fmla="*/ 47 h 68"/>
              <a:gd name="T6" fmla="*/ 21 w 252"/>
              <a:gd name="T7" fmla="*/ 53 h 68"/>
              <a:gd name="T8" fmla="*/ 37 w 252"/>
              <a:gd name="T9" fmla="*/ 57 h 68"/>
              <a:gd name="T10" fmla="*/ 56 w 252"/>
              <a:gd name="T11" fmla="*/ 63 h 68"/>
              <a:gd name="T12" fmla="*/ 77 w 252"/>
              <a:gd name="T13" fmla="*/ 64 h 68"/>
              <a:gd name="T14" fmla="*/ 100 w 252"/>
              <a:gd name="T15" fmla="*/ 66 h 68"/>
              <a:gd name="T16" fmla="*/ 125 w 252"/>
              <a:gd name="T17" fmla="*/ 68 h 68"/>
              <a:gd name="T18" fmla="*/ 152 w 252"/>
              <a:gd name="T19" fmla="*/ 66 h 68"/>
              <a:gd name="T20" fmla="*/ 175 w 252"/>
              <a:gd name="T21" fmla="*/ 64 h 68"/>
              <a:gd name="T22" fmla="*/ 196 w 252"/>
              <a:gd name="T23" fmla="*/ 63 h 68"/>
              <a:gd name="T24" fmla="*/ 216 w 252"/>
              <a:gd name="T25" fmla="*/ 57 h 68"/>
              <a:gd name="T26" fmla="*/ 231 w 252"/>
              <a:gd name="T27" fmla="*/ 53 h 68"/>
              <a:gd name="T28" fmla="*/ 242 w 252"/>
              <a:gd name="T29" fmla="*/ 47 h 68"/>
              <a:gd name="T30" fmla="*/ 250 w 252"/>
              <a:gd name="T31" fmla="*/ 40 h 68"/>
              <a:gd name="T32" fmla="*/ 252 w 252"/>
              <a:gd name="T33" fmla="*/ 34 h 68"/>
              <a:gd name="T34" fmla="*/ 250 w 252"/>
              <a:gd name="T35" fmla="*/ 26 h 68"/>
              <a:gd name="T36" fmla="*/ 242 w 252"/>
              <a:gd name="T37" fmla="*/ 21 h 68"/>
              <a:gd name="T38" fmla="*/ 231 w 252"/>
              <a:gd name="T39" fmla="*/ 15 h 68"/>
              <a:gd name="T40" fmla="*/ 216 w 252"/>
              <a:gd name="T41" fmla="*/ 9 h 68"/>
              <a:gd name="T42" fmla="*/ 196 w 252"/>
              <a:gd name="T43" fmla="*/ 5 h 68"/>
              <a:gd name="T44" fmla="*/ 175 w 252"/>
              <a:gd name="T45" fmla="*/ 2 h 68"/>
              <a:gd name="T46" fmla="*/ 152 w 252"/>
              <a:gd name="T47" fmla="*/ 0 h 68"/>
              <a:gd name="T48" fmla="*/ 125 w 252"/>
              <a:gd name="T49" fmla="*/ 0 h 68"/>
              <a:gd name="T50" fmla="*/ 100 w 252"/>
              <a:gd name="T51" fmla="*/ 0 h 68"/>
              <a:gd name="T52" fmla="*/ 77 w 252"/>
              <a:gd name="T53" fmla="*/ 2 h 68"/>
              <a:gd name="T54" fmla="*/ 56 w 252"/>
              <a:gd name="T55" fmla="*/ 5 h 68"/>
              <a:gd name="T56" fmla="*/ 37 w 252"/>
              <a:gd name="T57" fmla="*/ 9 h 68"/>
              <a:gd name="T58" fmla="*/ 21 w 252"/>
              <a:gd name="T59" fmla="*/ 15 h 68"/>
              <a:gd name="T60" fmla="*/ 10 w 252"/>
              <a:gd name="T61" fmla="*/ 21 h 68"/>
              <a:gd name="T62" fmla="*/ 2 w 252"/>
              <a:gd name="T63" fmla="*/ 26 h 68"/>
              <a:gd name="T64" fmla="*/ 0 w 252"/>
              <a:gd name="T65" fmla="*/ 34 h 68"/>
              <a:gd name="T66" fmla="*/ 0 w 252"/>
              <a:gd name="T67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2" h="68">
                <a:moveTo>
                  <a:pt x="0" y="34"/>
                </a:moveTo>
                <a:lnTo>
                  <a:pt x="2" y="40"/>
                </a:lnTo>
                <a:lnTo>
                  <a:pt x="10" y="47"/>
                </a:lnTo>
                <a:lnTo>
                  <a:pt x="21" y="53"/>
                </a:lnTo>
                <a:lnTo>
                  <a:pt x="37" y="57"/>
                </a:lnTo>
                <a:lnTo>
                  <a:pt x="56" y="63"/>
                </a:lnTo>
                <a:lnTo>
                  <a:pt x="77" y="64"/>
                </a:lnTo>
                <a:lnTo>
                  <a:pt x="100" y="66"/>
                </a:lnTo>
                <a:lnTo>
                  <a:pt x="125" y="68"/>
                </a:lnTo>
                <a:lnTo>
                  <a:pt x="152" y="66"/>
                </a:lnTo>
                <a:lnTo>
                  <a:pt x="175" y="64"/>
                </a:lnTo>
                <a:lnTo>
                  <a:pt x="196" y="63"/>
                </a:lnTo>
                <a:lnTo>
                  <a:pt x="216" y="57"/>
                </a:lnTo>
                <a:lnTo>
                  <a:pt x="231" y="53"/>
                </a:lnTo>
                <a:lnTo>
                  <a:pt x="242" y="47"/>
                </a:lnTo>
                <a:lnTo>
                  <a:pt x="250" y="40"/>
                </a:lnTo>
                <a:lnTo>
                  <a:pt x="252" y="34"/>
                </a:lnTo>
                <a:lnTo>
                  <a:pt x="250" y="26"/>
                </a:lnTo>
                <a:lnTo>
                  <a:pt x="242" y="21"/>
                </a:lnTo>
                <a:lnTo>
                  <a:pt x="231" y="15"/>
                </a:lnTo>
                <a:lnTo>
                  <a:pt x="216" y="9"/>
                </a:lnTo>
                <a:lnTo>
                  <a:pt x="196" y="5"/>
                </a:lnTo>
                <a:lnTo>
                  <a:pt x="175" y="2"/>
                </a:lnTo>
                <a:lnTo>
                  <a:pt x="152" y="0"/>
                </a:lnTo>
                <a:lnTo>
                  <a:pt x="125" y="0"/>
                </a:lnTo>
                <a:lnTo>
                  <a:pt x="100" y="0"/>
                </a:lnTo>
                <a:lnTo>
                  <a:pt x="77" y="2"/>
                </a:lnTo>
                <a:lnTo>
                  <a:pt x="56" y="5"/>
                </a:lnTo>
                <a:lnTo>
                  <a:pt x="37" y="9"/>
                </a:lnTo>
                <a:lnTo>
                  <a:pt x="21" y="15"/>
                </a:lnTo>
                <a:lnTo>
                  <a:pt x="10" y="21"/>
                </a:lnTo>
                <a:lnTo>
                  <a:pt x="2" y="26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94" name="Freeform 62"/>
          <p:cNvSpPr>
            <a:spLocks/>
          </p:cNvSpPr>
          <p:nvPr/>
        </p:nvSpPr>
        <p:spPr bwMode="auto">
          <a:xfrm>
            <a:off x="6983413" y="2963863"/>
            <a:ext cx="268287" cy="403225"/>
          </a:xfrm>
          <a:custGeom>
            <a:avLst/>
            <a:gdLst>
              <a:gd name="T0" fmla="*/ 125 w 252"/>
              <a:gd name="T1" fmla="*/ 0 h 274"/>
              <a:gd name="T2" fmla="*/ 100 w 252"/>
              <a:gd name="T3" fmla="*/ 0 h 274"/>
              <a:gd name="T4" fmla="*/ 77 w 252"/>
              <a:gd name="T5" fmla="*/ 2 h 274"/>
              <a:gd name="T6" fmla="*/ 56 w 252"/>
              <a:gd name="T7" fmla="*/ 5 h 274"/>
              <a:gd name="T8" fmla="*/ 37 w 252"/>
              <a:gd name="T9" fmla="*/ 9 h 274"/>
              <a:gd name="T10" fmla="*/ 21 w 252"/>
              <a:gd name="T11" fmla="*/ 15 h 274"/>
              <a:gd name="T12" fmla="*/ 10 w 252"/>
              <a:gd name="T13" fmla="*/ 21 h 274"/>
              <a:gd name="T14" fmla="*/ 2 w 252"/>
              <a:gd name="T15" fmla="*/ 26 h 274"/>
              <a:gd name="T16" fmla="*/ 0 w 252"/>
              <a:gd name="T17" fmla="*/ 34 h 274"/>
              <a:gd name="T18" fmla="*/ 0 w 252"/>
              <a:gd name="T19" fmla="*/ 240 h 274"/>
              <a:gd name="T20" fmla="*/ 2 w 252"/>
              <a:gd name="T21" fmla="*/ 245 h 274"/>
              <a:gd name="T22" fmla="*/ 10 w 252"/>
              <a:gd name="T23" fmla="*/ 253 h 274"/>
              <a:gd name="T24" fmla="*/ 21 w 252"/>
              <a:gd name="T25" fmla="*/ 259 h 274"/>
              <a:gd name="T26" fmla="*/ 37 w 252"/>
              <a:gd name="T27" fmla="*/ 263 h 274"/>
              <a:gd name="T28" fmla="*/ 56 w 252"/>
              <a:gd name="T29" fmla="*/ 268 h 274"/>
              <a:gd name="T30" fmla="*/ 77 w 252"/>
              <a:gd name="T31" fmla="*/ 270 h 274"/>
              <a:gd name="T32" fmla="*/ 100 w 252"/>
              <a:gd name="T33" fmla="*/ 272 h 274"/>
              <a:gd name="T34" fmla="*/ 125 w 252"/>
              <a:gd name="T35" fmla="*/ 274 h 274"/>
              <a:gd name="T36" fmla="*/ 152 w 252"/>
              <a:gd name="T37" fmla="*/ 272 h 274"/>
              <a:gd name="T38" fmla="*/ 175 w 252"/>
              <a:gd name="T39" fmla="*/ 270 h 274"/>
              <a:gd name="T40" fmla="*/ 196 w 252"/>
              <a:gd name="T41" fmla="*/ 268 h 274"/>
              <a:gd name="T42" fmla="*/ 216 w 252"/>
              <a:gd name="T43" fmla="*/ 263 h 274"/>
              <a:gd name="T44" fmla="*/ 231 w 252"/>
              <a:gd name="T45" fmla="*/ 259 h 274"/>
              <a:gd name="T46" fmla="*/ 242 w 252"/>
              <a:gd name="T47" fmla="*/ 253 h 274"/>
              <a:gd name="T48" fmla="*/ 250 w 252"/>
              <a:gd name="T49" fmla="*/ 245 h 274"/>
              <a:gd name="T50" fmla="*/ 252 w 252"/>
              <a:gd name="T51" fmla="*/ 240 h 274"/>
              <a:gd name="T52" fmla="*/ 252 w 252"/>
              <a:gd name="T53" fmla="*/ 34 h 274"/>
              <a:gd name="T54" fmla="*/ 250 w 252"/>
              <a:gd name="T55" fmla="*/ 26 h 274"/>
              <a:gd name="T56" fmla="*/ 242 w 252"/>
              <a:gd name="T57" fmla="*/ 21 h 274"/>
              <a:gd name="T58" fmla="*/ 231 w 252"/>
              <a:gd name="T59" fmla="*/ 15 h 274"/>
              <a:gd name="T60" fmla="*/ 216 w 252"/>
              <a:gd name="T61" fmla="*/ 9 h 274"/>
              <a:gd name="T62" fmla="*/ 196 w 252"/>
              <a:gd name="T63" fmla="*/ 5 h 274"/>
              <a:gd name="T64" fmla="*/ 175 w 252"/>
              <a:gd name="T65" fmla="*/ 2 h 274"/>
              <a:gd name="T66" fmla="*/ 152 w 252"/>
              <a:gd name="T67" fmla="*/ 0 h 274"/>
              <a:gd name="T68" fmla="*/ 125 w 252"/>
              <a:gd name="T69" fmla="*/ 0 h 274"/>
              <a:gd name="T70" fmla="*/ 125 w 252"/>
              <a:gd name="T7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2" h="274">
                <a:moveTo>
                  <a:pt x="125" y="0"/>
                </a:moveTo>
                <a:lnTo>
                  <a:pt x="100" y="0"/>
                </a:lnTo>
                <a:lnTo>
                  <a:pt x="77" y="2"/>
                </a:lnTo>
                <a:lnTo>
                  <a:pt x="56" y="5"/>
                </a:lnTo>
                <a:lnTo>
                  <a:pt x="37" y="9"/>
                </a:lnTo>
                <a:lnTo>
                  <a:pt x="21" y="15"/>
                </a:lnTo>
                <a:lnTo>
                  <a:pt x="10" y="21"/>
                </a:lnTo>
                <a:lnTo>
                  <a:pt x="2" y="26"/>
                </a:lnTo>
                <a:lnTo>
                  <a:pt x="0" y="34"/>
                </a:lnTo>
                <a:lnTo>
                  <a:pt x="0" y="240"/>
                </a:lnTo>
                <a:lnTo>
                  <a:pt x="2" y="245"/>
                </a:lnTo>
                <a:lnTo>
                  <a:pt x="10" y="253"/>
                </a:lnTo>
                <a:lnTo>
                  <a:pt x="21" y="259"/>
                </a:lnTo>
                <a:lnTo>
                  <a:pt x="37" y="263"/>
                </a:lnTo>
                <a:lnTo>
                  <a:pt x="56" y="268"/>
                </a:lnTo>
                <a:lnTo>
                  <a:pt x="77" y="270"/>
                </a:lnTo>
                <a:lnTo>
                  <a:pt x="100" y="272"/>
                </a:lnTo>
                <a:lnTo>
                  <a:pt x="125" y="274"/>
                </a:lnTo>
                <a:lnTo>
                  <a:pt x="152" y="272"/>
                </a:lnTo>
                <a:lnTo>
                  <a:pt x="175" y="270"/>
                </a:lnTo>
                <a:lnTo>
                  <a:pt x="196" y="268"/>
                </a:lnTo>
                <a:lnTo>
                  <a:pt x="216" y="263"/>
                </a:lnTo>
                <a:lnTo>
                  <a:pt x="231" y="259"/>
                </a:lnTo>
                <a:lnTo>
                  <a:pt x="242" y="253"/>
                </a:lnTo>
                <a:lnTo>
                  <a:pt x="250" y="245"/>
                </a:lnTo>
                <a:lnTo>
                  <a:pt x="252" y="240"/>
                </a:lnTo>
                <a:lnTo>
                  <a:pt x="252" y="34"/>
                </a:lnTo>
                <a:lnTo>
                  <a:pt x="250" y="26"/>
                </a:lnTo>
                <a:lnTo>
                  <a:pt x="242" y="21"/>
                </a:lnTo>
                <a:lnTo>
                  <a:pt x="231" y="15"/>
                </a:lnTo>
                <a:lnTo>
                  <a:pt x="216" y="9"/>
                </a:lnTo>
                <a:lnTo>
                  <a:pt x="196" y="5"/>
                </a:lnTo>
                <a:lnTo>
                  <a:pt x="175" y="2"/>
                </a:lnTo>
                <a:lnTo>
                  <a:pt x="152" y="0"/>
                </a:lnTo>
                <a:lnTo>
                  <a:pt x="125" y="0"/>
                </a:lnTo>
                <a:lnTo>
                  <a:pt x="125" y="0"/>
                </a:lnTo>
              </a:path>
            </a:pathLst>
          </a:custGeom>
          <a:noFill/>
          <a:ln w="9525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95" name="Freeform 63"/>
          <p:cNvSpPr>
            <a:spLocks/>
          </p:cNvSpPr>
          <p:nvPr/>
        </p:nvSpPr>
        <p:spPr bwMode="auto">
          <a:xfrm>
            <a:off x="6983413" y="3016250"/>
            <a:ext cx="268287" cy="50800"/>
          </a:xfrm>
          <a:custGeom>
            <a:avLst/>
            <a:gdLst>
              <a:gd name="T0" fmla="*/ 0 w 252"/>
              <a:gd name="T1" fmla="*/ 0 h 34"/>
              <a:gd name="T2" fmla="*/ 2 w 252"/>
              <a:gd name="T3" fmla="*/ 6 h 34"/>
              <a:gd name="T4" fmla="*/ 10 w 252"/>
              <a:gd name="T5" fmla="*/ 13 h 34"/>
              <a:gd name="T6" fmla="*/ 21 w 252"/>
              <a:gd name="T7" fmla="*/ 19 h 34"/>
              <a:gd name="T8" fmla="*/ 37 w 252"/>
              <a:gd name="T9" fmla="*/ 23 h 34"/>
              <a:gd name="T10" fmla="*/ 56 w 252"/>
              <a:gd name="T11" fmla="*/ 29 h 34"/>
              <a:gd name="T12" fmla="*/ 77 w 252"/>
              <a:gd name="T13" fmla="*/ 30 h 34"/>
              <a:gd name="T14" fmla="*/ 100 w 252"/>
              <a:gd name="T15" fmla="*/ 32 h 34"/>
              <a:gd name="T16" fmla="*/ 125 w 252"/>
              <a:gd name="T17" fmla="*/ 34 h 34"/>
              <a:gd name="T18" fmla="*/ 152 w 252"/>
              <a:gd name="T19" fmla="*/ 32 h 34"/>
              <a:gd name="T20" fmla="*/ 175 w 252"/>
              <a:gd name="T21" fmla="*/ 30 h 34"/>
              <a:gd name="T22" fmla="*/ 196 w 252"/>
              <a:gd name="T23" fmla="*/ 29 h 34"/>
              <a:gd name="T24" fmla="*/ 216 w 252"/>
              <a:gd name="T25" fmla="*/ 23 h 34"/>
              <a:gd name="T26" fmla="*/ 231 w 252"/>
              <a:gd name="T27" fmla="*/ 19 h 34"/>
              <a:gd name="T28" fmla="*/ 242 w 252"/>
              <a:gd name="T29" fmla="*/ 13 h 34"/>
              <a:gd name="T30" fmla="*/ 250 w 252"/>
              <a:gd name="T31" fmla="*/ 6 h 34"/>
              <a:gd name="T32" fmla="*/ 252 w 252"/>
              <a:gd name="T3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2" h="34">
                <a:moveTo>
                  <a:pt x="0" y="0"/>
                </a:moveTo>
                <a:lnTo>
                  <a:pt x="2" y="6"/>
                </a:lnTo>
                <a:lnTo>
                  <a:pt x="10" y="13"/>
                </a:lnTo>
                <a:lnTo>
                  <a:pt x="21" y="19"/>
                </a:lnTo>
                <a:lnTo>
                  <a:pt x="37" y="23"/>
                </a:lnTo>
                <a:lnTo>
                  <a:pt x="56" y="29"/>
                </a:lnTo>
                <a:lnTo>
                  <a:pt x="77" y="30"/>
                </a:lnTo>
                <a:lnTo>
                  <a:pt x="100" y="32"/>
                </a:lnTo>
                <a:lnTo>
                  <a:pt x="125" y="34"/>
                </a:lnTo>
                <a:lnTo>
                  <a:pt x="152" y="32"/>
                </a:lnTo>
                <a:lnTo>
                  <a:pt x="175" y="30"/>
                </a:lnTo>
                <a:lnTo>
                  <a:pt x="196" y="29"/>
                </a:lnTo>
                <a:lnTo>
                  <a:pt x="216" y="23"/>
                </a:lnTo>
                <a:lnTo>
                  <a:pt x="231" y="19"/>
                </a:lnTo>
                <a:lnTo>
                  <a:pt x="242" y="13"/>
                </a:lnTo>
                <a:lnTo>
                  <a:pt x="250" y="6"/>
                </a:lnTo>
                <a:lnTo>
                  <a:pt x="252" y="0"/>
                </a:lnTo>
              </a:path>
            </a:pathLst>
          </a:custGeom>
          <a:noFill/>
          <a:ln w="9525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96" name="Oval 64"/>
          <p:cNvSpPr>
            <a:spLocks noChangeArrowheads="1"/>
          </p:cNvSpPr>
          <p:nvPr/>
        </p:nvSpPr>
        <p:spPr bwMode="auto">
          <a:xfrm>
            <a:off x="4883150" y="1277938"/>
            <a:ext cx="3270250" cy="2295525"/>
          </a:xfrm>
          <a:prstGeom prst="ellips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97" name="Rectangle 65"/>
          <p:cNvSpPr>
            <a:spLocks noChangeArrowheads="1"/>
          </p:cNvSpPr>
          <p:nvPr/>
        </p:nvSpPr>
        <p:spPr bwMode="auto">
          <a:xfrm>
            <a:off x="6043613" y="1665288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ko-KR" altLang="en-US" sz="12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endParaRPr kumimoji="0" lang="ko-KR" altLang="en-US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698" name="Freeform 66"/>
          <p:cNvSpPr>
            <a:spLocks/>
          </p:cNvSpPr>
          <p:nvPr/>
        </p:nvSpPr>
        <p:spPr bwMode="auto">
          <a:xfrm>
            <a:off x="6092825" y="3127375"/>
            <a:ext cx="85725" cy="128588"/>
          </a:xfrm>
          <a:custGeom>
            <a:avLst/>
            <a:gdLst>
              <a:gd name="T0" fmla="*/ 15 w 81"/>
              <a:gd name="T1" fmla="*/ 0 h 90"/>
              <a:gd name="T2" fmla="*/ 0 w 81"/>
              <a:gd name="T3" fmla="*/ 90 h 90"/>
              <a:gd name="T4" fmla="*/ 81 w 81"/>
              <a:gd name="T5" fmla="*/ 48 h 90"/>
              <a:gd name="T6" fmla="*/ 15 w 81"/>
              <a:gd name="T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90">
                <a:moveTo>
                  <a:pt x="15" y="0"/>
                </a:moveTo>
                <a:lnTo>
                  <a:pt x="0" y="90"/>
                </a:lnTo>
                <a:lnTo>
                  <a:pt x="81" y="48"/>
                </a:lnTo>
                <a:lnTo>
                  <a:pt x="15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99" name="Rectangle 67"/>
          <p:cNvSpPr>
            <a:spLocks noChangeArrowheads="1"/>
          </p:cNvSpPr>
          <p:nvPr/>
        </p:nvSpPr>
        <p:spPr bwMode="auto">
          <a:xfrm>
            <a:off x="6483350" y="3060700"/>
            <a:ext cx="365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ko-KR" altLang="en-US" sz="12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endParaRPr kumimoji="0" lang="ko-KR" altLang="en-US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700" name="Freeform 68"/>
          <p:cNvSpPr>
            <a:spLocks/>
          </p:cNvSpPr>
          <p:nvPr/>
        </p:nvSpPr>
        <p:spPr bwMode="auto">
          <a:xfrm>
            <a:off x="6492875" y="3068638"/>
            <a:ext cx="269875" cy="400050"/>
          </a:xfrm>
          <a:custGeom>
            <a:avLst/>
            <a:gdLst>
              <a:gd name="T0" fmla="*/ 125 w 252"/>
              <a:gd name="T1" fmla="*/ 0 h 274"/>
              <a:gd name="T2" fmla="*/ 100 w 252"/>
              <a:gd name="T3" fmla="*/ 0 h 274"/>
              <a:gd name="T4" fmla="*/ 77 w 252"/>
              <a:gd name="T5" fmla="*/ 2 h 274"/>
              <a:gd name="T6" fmla="*/ 56 w 252"/>
              <a:gd name="T7" fmla="*/ 6 h 274"/>
              <a:gd name="T8" fmla="*/ 37 w 252"/>
              <a:gd name="T9" fmla="*/ 10 h 274"/>
              <a:gd name="T10" fmla="*/ 21 w 252"/>
              <a:gd name="T11" fmla="*/ 15 h 274"/>
              <a:gd name="T12" fmla="*/ 10 w 252"/>
              <a:gd name="T13" fmla="*/ 21 h 274"/>
              <a:gd name="T14" fmla="*/ 4 w 252"/>
              <a:gd name="T15" fmla="*/ 27 h 274"/>
              <a:gd name="T16" fmla="*/ 0 w 252"/>
              <a:gd name="T17" fmla="*/ 34 h 274"/>
              <a:gd name="T18" fmla="*/ 0 w 252"/>
              <a:gd name="T19" fmla="*/ 240 h 274"/>
              <a:gd name="T20" fmla="*/ 4 w 252"/>
              <a:gd name="T21" fmla="*/ 246 h 274"/>
              <a:gd name="T22" fmla="*/ 10 w 252"/>
              <a:gd name="T23" fmla="*/ 254 h 274"/>
              <a:gd name="T24" fmla="*/ 21 w 252"/>
              <a:gd name="T25" fmla="*/ 259 h 274"/>
              <a:gd name="T26" fmla="*/ 37 w 252"/>
              <a:gd name="T27" fmla="*/ 263 h 274"/>
              <a:gd name="T28" fmla="*/ 56 w 252"/>
              <a:gd name="T29" fmla="*/ 269 h 274"/>
              <a:gd name="T30" fmla="*/ 77 w 252"/>
              <a:gd name="T31" fmla="*/ 271 h 274"/>
              <a:gd name="T32" fmla="*/ 100 w 252"/>
              <a:gd name="T33" fmla="*/ 273 h 274"/>
              <a:gd name="T34" fmla="*/ 125 w 252"/>
              <a:gd name="T35" fmla="*/ 274 h 274"/>
              <a:gd name="T36" fmla="*/ 152 w 252"/>
              <a:gd name="T37" fmla="*/ 273 h 274"/>
              <a:gd name="T38" fmla="*/ 175 w 252"/>
              <a:gd name="T39" fmla="*/ 271 h 274"/>
              <a:gd name="T40" fmla="*/ 196 w 252"/>
              <a:gd name="T41" fmla="*/ 269 h 274"/>
              <a:gd name="T42" fmla="*/ 216 w 252"/>
              <a:gd name="T43" fmla="*/ 263 h 274"/>
              <a:gd name="T44" fmla="*/ 231 w 252"/>
              <a:gd name="T45" fmla="*/ 259 h 274"/>
              <a:gd name="T46" fmla="*/ 243 w 252"/>
              <a:gd name="T47" fmla="*/ 254 h 274"/>
              <a:gd name="T48" fmla="*/ 250 w 252"/>
              <a:gd name="T49" fmla="*/ 246 h 274"/>
              <a:gd name="T50" fmla="*/ 252 w 252"/>
              <a:gd name="T51" fmla="*/ 240 h 274"/>
              <a:gd name="T52" fmla="*/ 252 w 252"/>
              <a:gd name="T53" fmla="*/ 34 h 274"/>
              <a:gd name="T54" fmla="*/ 250 w 252"/>
              <a:gd name="T55" fmla="*/ 27 h 274"/>
              <a:gd name="T56" fmla="*/ 243 w 252"/>
              <a:gd name="T57" fmla="*/ 21 h 274"/>
              <a:gd name="T58" fmla="*/ 231 w 252"/>
              <a:gd name="T59" fmla="*/ 15 h 274"/>
              <a:gd name="T60" fmla="*/ 216 w 252"/>
              <a:gd name="T61" fmla="*/ 10 h 274"/>
              <a:gd name="T62" fmla="*/ 196 w 252"/>
              <a:gd name="T63" fmla="*/ 6 h 274"/>
              <a:gd name="T64" fmla="*/ 175 w 252"/>
              <a:gd name="T65" fmla="*/ 2 h 274"/>
              <a:gd name="T66" fmla="*/ 152 w 252"/>
              <a:gd name="T67" fmla="*/ 0 h 274"/>
              <a:gd name="T68" fmla="*/ 125 w 252"/>
              <a:gd name="T69" fmla="*/ 0 h 274"/>
              <a:gd name="T70" fmla="*/ 125 w 252"/>
              <a:gd name="T7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2" h="274">
                <a:moveTo>
                  <a:pt x="125" y="0"/>
                </a:moveTo>
                <a:lnTo>
                  <a:pt x="100" y="0"/>
                </a:lnTo>
                <a:lnTo>
                  <a:pt x="77" y="2"/>
                </a:lnTo>
                <a:lnTo>
                  <a:pt x="56" y="6"/>
                </a:lnTo>
                <a:lnTo>
                  <a:pt x="37" y="10"/>
                </a:lnTo>
                <a:lnTo>
                  <a:pt x="21" y="15"/>
                </a:lnTo>
                <a:lnTo>
                  <a:pt x="10" y="21"/>
                </a:lnTo>
                <a:lnTo>
                  <a:pt x="4" y="27"/>
                </a:lnTo>
                <a:lnTo>
                  <a:pt x="0" y="34"/>
                </a:lnTo>
                <a:lnTo>
                  <a:pt x="0" y="240"/>
                </a:lnTo>
                <a:lnTo>
                  <a:pt x="4" y="246"/>
                </a:lnTo>
                <a:lnTo>
                  <a:pt x="10" y="254"/>
                </a:lnTo>
                <a:lnTo>
                  <a:pt x="21" y="259"/>
                </a:lnTo>
                <a:lnTo>
                  <a:pt x="37" y="263"/>
                </a:lnTo>
                <a:lnTo>
                  <a:pt x="56" y="269"/>
                </a:lnTo>
                <a:lnTo>
                  <a:pt x="77" y="271"/>
                </a:lnTo>
                <a:lnTo>
                  <a:pt x="100" y="273"/>
                </a:lnTo>
                <a:lnTo>
                  <a:pt x="125" y="274"/>
                </a:lnTo>
                <a:lnTo>
                  <a:pt x="152" y="273"/>
                </a:lnTo>
                <a:lnTo>
                  <a:pt x="175" y="271"/>
                </a:lnTo>
                <a:lnTo>
                  <a:pt x="196" y="269"/>
                </a:lnTo>
                <a:lnTo>
                  <a:pt x="216" y="263"/>
                </a:lnTo>
                <a:lnTo>
                  <a:pt x="231" y="259"/>
                </a:lnTo>
                <a:lnTo>
                  <a:pt x="243" y="254"/>
                </a:lnTo>
                <a:lnTo>
                  <a:pt x="250" y="246"/>
                </a:lnTo>
                <a:lnTo>
                  <a:pt x="252" y="240"/>
                </a:lnTo>
                <a:lnTo>
                  <a:pt x="252" y="34"/>
                </a:lnTo>
                <a:lnTo>
                  <a:pt x="250" y="27"/>
                </a:lnTo>
                <a:lnTo>
                  <a:pt x="243" y="21"/>
                </a:lnTo>
                <a:lnTo>
                  <a:pt x="231" y="15"/>
                </a:lnTo>
                <a:lnTo>
                  <a:pt x="216" y="10"/>
                </a:lnTo>
                <a:lnTo>
                  <a:pt x="196" y="6"/>
                </a:lnTo>
                <a:lnTo>
                  <a:pt x="175" y="2"/>
                </a:lnTo>
                <a:lnTo>
                  <a:pt x="152" y="0"/>
                </a:lnTo>
                <a:lnTo>
                  <a:pt x="125" y="0"/>
                </a:lnTo>
                <a:lnTo>
                  <a:pt x="1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01" name="Freeform 69"/>
          <p:cNvSpPr>
            <a:spLocks/>
          </p:cNvSpPr>
          <p:nvPr/>
        </p:nvSpPr>
        <p:spPr bwMode="auto">
          <a:xfrm>
            <a:off x="6492875" y="3068638"/>
            <a:ext cx="269875" cy="100012"/>
          </a:xfrm>
          <a:custGeom>
            <a:avLst/>
            <a:gdLst>
              <a:gd name="T0" fmla="*/ 0 w 252"/>
              <a:gd name="T1" fmla="*/ 34 h 69"/>
              <a:gd name="T2" fmla="*/ 4 w 252"/>
              <a:gd name="T3" fmla="*/ 40 h 69"/>
              <a:gd name="T4" fmla="*/ 10 w 252"/>
              <a:gd name="T5" fmla="*/ 48 h 69"/>
              <a:gd name="T6" fmla="*/ 21 w 252"/>
              <a:gd name="T7" fmla="*/ 54 h 69"/>
              <a:gd name="T8" fmla="*/ 37 w 252"/>
              <a:gd name="T9" fmla="*/ 57 h 69"/>
              <a:gd name="T10" fmla="*/ 56 w 252"/>
              <a:gd name="T11" fmla="*/ 63 h 69"/>
              <a:gd name="T12" fmla="*/ 77 w 252"/>
              <a:gd name="T13" fmla="*/ 65 h 69"/>
              <a:gd name="T14" fmla="*/ 100 w 252"/>
              <a:gd name="T15" fmla="*/ 67 h 69"/>
              <a:gd name="T16" fmla="*/ 125 w 252"/>
              <a:gd name="T17" fmla="*/ 69 h 69"/>
              <a:gd name="T18" fmla="*/ 152 w 252"/>
              <a:gd name="T19" fmla="*/ 67 h 69"/>
              <a:gd name="T20" fmla="*/ 175 w 252"/>
              <a:gd name="T21" fmla="*/ 65 h 69"/>
              <a:gd name="T22" fmla="*/ 196 w 252"/>
              <a:gd name="T23" fmla="*/ 63 h 69"/>
              <a:gd name="T24" fmla="*/ 216 w 252"/>
              <a:gd name="T25" fmla="*/ 57 h 69"/>
              <a:gd name="T26" fmla="*/ 231 w 252"/>
              <a:gd name="T27" fmla="*/ 54 h 69"/>
              <a:gd name="T28" fmla="*/ 243 w 252"/>
              <a:gd name="T29" fmla="*/ 48 h 69"/>
              <a:gd name="T30" fmla="*/ 250 w 252"/>
              <a:gd name="T31" fmla="*/ 40 h 69"/>
              <a:gd name="T32" fmla="*/ 252 w 252"/>
              <a:gd name="T33" fmla="*/ 34 h 69"/>
              <a:gd name="T34" fmla="*/ 250 w 252"/>
              <a:gd name="T35" fmla="*/ 27 h 69"/>
              <a:gd name="T36" fmla="*/ 243 w 252"/>
              <a:gd name="T37" fmla="*/ 21 h 69"/>
              <a:gd name="T38" fmla="*/ 231 w 252"/>
              <a:gd name="T39" fmla="*/ 15 h 69"/>
              <a:gd name="T40" fmla="*/ 216 w 252"/>
              <a:gd name="T41" fmla="*/ 10 h 69"/>
              <a:gd name="T42" fmla="*/ 196 w 252"/>
              <a:gd name="T43" fmla="*/ 6 h 69"/>
              <a:gd name="T44" fmla="*/ 175 w 252"/>
              <a:gd name="T45" fmla="*/ 2 h 69"/>
              <a:gd name="T46" fmla="*/ 152 w 252"/>
              <a:gd name="T47" fmla="*/ 0 h 69"/>
              <a:gd name="T48" fmla="*/ 125 w 252"/>
              <a:gd name="T49" fmla="*/ 0 h 69"/>
              <a:gd name="T50" fmla="*/ 100 w 252"/>
              <a:gd name="T51" fmla="*/ 0 h 69"/>
              <a:gd name="T52" fmla="*/ 77 w 252"/>
              <a:gd name="T53" fmla="*/ 2 h 69"/>
              <a:gd name="T54" fmla="*/ 56 w 252"/>
              <a:gd name="T55" fmla="*/ 6 h 69"/>
              <a:gd name="T56" fmla="*/ 37 w 252"/>
              <a:gd name="T57" fmla="*/ 10 h 69"/>
              <a:gd name="T58" fmla="*/ 21 w 252"/>
              <a:gd name="T59" fmla="*/ 15 h 69"/>
              <a:gd name="T60" fmla="*/ 10 w 252"/>
              <a:gd name="T61" fmla="*/ 21 h 69"/>
              <a:gd name="T62" fmla="*/ 4 w 252"/>
              <a:gd name="T63" fmla="*/ 27 h 69"/>
              <a:gd name="T64" fmla="*/ 0 w 252"/>
              <a:gd name="T65" fmla="*/ 34 h 69"/>
              <a:gd name="T66" fmla="*/ 0 w 252"/>
              <a:gd name="T67" fmla="*/ 3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2" h="69">
                <a:moveTo>
                  <a:pt x="0" y="34"/>
                </a:moveTo>
                <a:lnTo>
                  <a:pt x="4" y="40"/>
                </a:lnTo>
                <a:lnTo>
                  <a:pt x="10" y="48"/>
                </a:lnTo>
                <a:lnTo>
                  <a:pt x="21" y="54"/>
                </a:lnTo>
                <a:lnTo>
                  <a:pt x="37" y="57"/>
                </a:lnTo>
                <a:lnTo>
                  <a:pt x="56" y="63"/>
                </a:lnTo>
                <a:lnTo>
                  <a:pt x="77" y="65"/>
                </a:lnTo>
                <a:lnTo>
                  <a:pt x="100" y="67"/>
                </a:lnTo>
                <a:lnTo>
                  <a:pt x="125" y="69"/>
                </a:lnTo>
                <a:lnTo>
                  <a:pt x="152" y="67"/>
                </a:lnTo>
                <a:lnTo>
                  <a:pt x="175" y="65"/>
                </a:lnTo>
                <a:lnTo>
                  <a:pt x="196" y="63"/>
                </a:lnTo>
                <a:lnTo>
                  <a:pt x="216" y="57"/>
                </a:lnTo>
                <a:lnTo>
                  <a:pt x="231" y="54"/>
                </a:lnTo>
                <a:lnTo>
                  <a:pt x="243" y="48"/>
                </a:lnTo>
                <a:lnTo>
                  <a:pt x="250" y="40"/>
                </a:lnTo>
                <a:lnTo>
                  <a:pt x="252" y="34"/>
                </a:lnTo>
                <a:lnTo>
                  <a:pt x="250" y="27"/>
                </a:lnTo>
                <a:lnTo>
                  <a:pt x="243" y="21"/>
                </a:lnTo>
                <a:lnTo>
                  <a:pt x="231" y="15"/>
                </a:lnTo>
                <a:lnTo>
                  <a:pt x="216" y="10"/>
                </a:lnTo>
                <a:lnTo>
                  <a:pt x="196" y="6"/>
                </a:lnTo>
                <a:lnTo>
                  <a:pt x="175" y="2"/>
                </a:lnTo>
                <a:lnTo>
                  <a:pt x="152" y="0"/>
                </a:lnTo>
                <a:lnTo>
                  <a:pt x="125" y="0"/>
                </a:lnTo>
                <a:lnTo>
                  <a:pt x="100" y="0"/>
                </a:lnTo>
                <a:lnTo>
                  <a:pt x="77" y="2"/>
                </a:lnTo>
                <a:lnTo>
                  <a:pt x="56" y="6"/>
                </a:lnTo>
                <a:lnTo>
                  <a:pt x="37" y="10"/>
                </a:lnTo>
                <a:lnTo>
                  <a:pt x="21" y="15"/>
                </a:lnTo>
                <a:lnTo>
                  <a:pt x="10" y="21"/>
                </a:lnTo>
                <a:lnTo>
                  <a:pt x="4" y="27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02" name="Freeform 70"/>
          <p:cNvSpPr>
            <a:spLocks/>
          </p:cNvSpPr>
          <p:nvPr/>
        </p:nvSpPr>
        <p:spPr bwMode="auto">
          <a:xfrm>
            <a:off x="6492875" y="3068638"/>
            <a:ext cx="269875" cy="400050"/>
          </a:xfrm>
          <a:custGeom>
            <a:avLst/>
            <a:gdLst>
              <a:gd name="T0" fmla="*/ 125 w 252"/>
              <a:gd name="T1" fmla="*/ 0 h 274"/>
              <a:gd name="T2" fmla="*/ 100 w 252"/>
              <a:gd name="T3" fmla="*/ 0 h 274"/>
              <a:gd name="T4" fmla="*/ 77 w 252"/>
              <a:gd name="T5" fmla="*/ 2 h 274"/>
              <a:gd name="T6" fmla="*/ 56 w 252"/>
              <a:gd name="T7" fmla="*/ 6 h 274"/>
              <a:gd name="T8" fmla="*/ 37 w 252"/>
              <a:gd name="T9" fmla="*/ 10 h 274"/>
              <a:gd name="T10" fmla="*/ 21 w 252"/>
              <a:gd name="T11" fmla="*/ 15 h 274"/>
              <a:gd name="T12" fmla="*/ 10 w 252"/>
              <a:gd name="T13" fmla="*/ 21 h 274"/>
              <a:gd name="T14" fmla="*/ 4 w 252"/>
              <a:gd name="T15" fmla="*/ 27 h 274"/>
              <a:gd name="T16" fmla="*/ 0 w 252"/>
              <a:gd name="T17" fmla="*/ 34 h 274"/>
              <a:gd name="T18" fmla="*/ 0 w 252"/>
              <a:gd name="T19" fmla="*/ 240 h 274"/>
              <a:gd name="T20" fmla="*/ 4 w 252"/>
              <a:gd name="T21" fmla="*/ 246 h 274"/>
              <a:gd name="T22" fmla="*/ 10 w 252"/>
              <a:gd name="T23" fmla="*/ 254 h 274"/>
              <a:gd name="T24" fmla="*/ 21 w 252"/>
              <a:gd name="T25" fmla="*/ 259 h 274"/>
              <a:gd name="T26" fmla="*/ 37 w 252"/>
              <a:gd name="T27" fmla="*/ 263 h 274"/>
              <a:gd name="T28" fmla="*/ 56 w 252"/>
              <a:gd name="T29" fmla="*/ 269 h 274"/>
              <a:gd name="T30" fmla="*/ 77 w 252"/>
              <a:gd name="T31" fmla="*/ 271 h 274"/>
              <a:gd name="T32" fmla="*/ 100 w 252"/>
              <a:gd name="T33" fmla="*/ 273 h 274"/>
              <a:gd name="T34" fmla="*/ 125 w 252"/>
              <a:gd name="T35" fmla="*/ 274 h 274"/>
              <a:gd name="T36" fmla="*/ 152 w 252"/>
              <a:gd name="T37" fmla="*/ 273 h 274"/>
              <a:gd name="T38" fmla="*/ 175 w 252"/>
              <a:gd name="T39" fmla="*/ 271 h 274"/>
              <a:gd name="T40" fmla="*/ 196 w 252"/>
              <a:gd name="T41" fmla="*/ 269 h 274"/>
              <a:gd name="T42" fmla="*/ 216 w 252"/>
              <a:gd name="T43" fmla="*/ 263 h 274"/>
              <a:gd name="T44" fmla="*/ 231 w 252"/>
              <a:gd name="T45" fmla="*/ 259 h 274"/>
              <a:gd name="T46" fmla="*/ 243 w 252"/>
              <a:gd name="T47" fmla="*/ 254 h 274"/>
              <a:gd name="T48" fmla="*/ 250 w 252"/>
              <a:gd name="T49" fmla="*/ 246 h 274"/>
              <a:gd name="T50" fmla="*/ 252 w 252"/>
              <a:gd name="T51" fmla="*/ 240 h 274"/>
              <a:gd name="T52" fmla="*/ 252 w 252"/>
              <a:gd name="T53" fmla="*/ 34 h 274"/>
              <a:gd name="T54" fmla="*/ 250 w 252"/>
              <a:gd name="T55" fmla="*/ 27 h 274"/>
              <a:gd name="T56" fmla="*/ 243 w 252"/>
              <a:gd name="T57" fmla="*/ 21 h 274"/>
              <a:gd name="T58" fmla="*/ 231 w 252"/>
              <a:gd name="T59" fmla="*/ 15 h 274"/>
              <a:gd name="T60" fmla="*/ 216 w 252"/>
              <a:gd name="T61" fmla="*/ 10 h 274"/>
              <a:gd name="T62" fmla="*/ 196 w 252"/>
              <a:gd name="T63" fmla="*/ 6 h 274"/>
              <a:gd name="T64" fmla="*/ 175 w 252"/>
              <a:gd name="T65" fmla="*/ 2 h 274"/>
              <a:gd name="T66" fmla="*/ 152 w 252"/>
              <a:gd name="T67" fmla="*/ 0 h 274"/>
              <a:gd name="T68" fmla="*/ 125 w 252"/>
              <a:gd name="T69" fmla="*/ 0 h 274"/>
              <a:gd name="T70" fmla="*/ 125 w 252"/>
              <a:gd name="T7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2" h="274">
                <a:moveTo>
                  <a:pt x="125" y="0"/>
                </a:moveTo>
                <a:lnTo>
                  <a:pt x="100" y="0"/>
                </a:lnTo>
                <a:lnTo>
                  <a:pt x="77" y="2"/>
                </a:lnTo>
                <a:lnTo>
                  <a:pt x="56" y="6"/>
                </a:lnTo>
                <a:lnTo>
                  <a:pt x="37" y="10"/>
                </a:lnTo>
                <a:lnTo>
                  <a:pt x="21" y="15"/>
                </a:lnTo>
                <a:lnTo>
                  <a:pt x="10" y="21"/>
                </a:lnTo>
                <a:lnTo>
                  <a:pt x="4" y="27"/>
                </a:lnTo>
                <a:lnTo>
                  <a:pt x="0" y="34"/>
                </a:lnTo>
                <a:lnTo>
                  <a:pt x="0" y="240"/>
                </a:lnTo>
                <a:lnTo>
                  <a:pt x="4" y="246"/>
                </a:lnTo>
                <a:lnTo>
                  <a:pt x="10" y="254"/>
                </a:lnTo>
                <a:lnTo>
                  <a:pt x="21" y="259"/>
                </a:lnTo>
                <a:lnTo>
                  <a:pt x="37" y="263"/>
                </a:lnTo>
                <a:lnTo>
                  <a:pt x="56" y="269"/>
                </a:lnTo>
                <a:lnTo>
                  <a:pt x="77" y="271"/>
                </a:lnTo>
                <a:lnTo>
                  <a:pt x="100" y="273"/>
                </a:lnTo>
                <a:lnTo>
                  <a:pt x="125" y="274"/>
                </a:lnTo>
                <a:lnTo>
                  <a:pt x="152" y="273"/>
                </a:lnTo>
                <a:lnTo>
                  <a:pt x="175" y="271"/>
                </a:lnTo>
                <a:lnTo>
                  <a:pt x="196" y="269"/>
                </a:lnTo>
                <a:lnTo>
                  <a:pt x="216" y="263"/>
                </a:lnTo>
                <a:lnTo>
                  <a:pt x="231" y="259"/>
                </a:lnTo>
                <a:lnTo>
                  <a:pt x="243" y="254"/>
                </a:lnTo>
                <a:lnTo>
                  <a:pt x="250" y="246"/>
                </a:lnTo>
                <a:lnTo>
                  <a:pt x="252" y="240"/>
                </a:lnTo>
                <a:lnTo>
                  <a:pt x="252" y="34"/>
                </a:lnTo>
                <a:lnTo>
                  <a:pt x="250" y="27"/>
                </a:lnTo>
                <a:lnTo>
                  <a:pt x="243" y="21"/>
                </a:lnTo>
                <a:lnTo>
                  <a:pt x="231" y="15"/>
                </a:lnTo>
                <a:lnTo>
                  <a:pt x="216" y="10"/>
                </a:lnTo>
                <a:lnTo>
                  <a:pt x="196" y="6"/>
                </a:lnTo>
                <a:lnTo>
                  <a:pt x="175" y="2"/>
                </a:lnTo>
                <a:lnTo>
                  <a:pt x="152" y="0"/>
                </a:lnTo>
                <a:lnTo>
                  <a:pt x="125" y="0"/>
                </a:lnTo>
                <a:lnTo>
                  <a:pt x="125" y="0"/>
                </a:lnTo>
              </a:path>
            </a:pathLst>
          </a:custGeom>
          <a:noFill/>
          <a:ln w="9525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03" name="Freeform 71"/>
          <p:cNvSpPr>
            <a:spLocks/>
          </p:cNvSpPr>
          <p:nvPr/>
        </p:nvSpPr>
        <p:spPr bwMode="auto">
          <a:xfrm>
            <a:off x="6492875" y="3119438"/>
            <a:ext cx="269875" cy="49212"/>
          </a:xfrm>
          <a:custGeom>
            <a:avLst/>
            <a:gdLst>
              <a:gd name="T0" fmla="*/ 0 w 252"/>
              <a:gd name="T1" fmla="*/ 0 h 35"/>
              <a:gd name="T2" fmla="*/ 4 w 252"/>
              <a:gd name="T3" fmla="*/ 6 h 35"/>
              <a:gd name="T4" fmla="*/ 10 w 252"/>
              <a:gd name="T5" fmla="*/ 14 h 35"/>
              <a:gd name="T6" fmla="*/ 21 w 252"/>
              <a:gd name="T7" fmla="*/ 20 h 35"/>
              <a:gd name="T8" fmla="*/ 37 w 252"/>
              <a:gd name="T9" fmla="*/ 23 h 35"/>
              <a:gd name="T10" fmla="*/ 56 w 252"/>
              <a:gd name="T11" fmla="*/ 29 h 35"/>
              <a:gd name="T12" fmla="*/ 77 w 252"/>
              <a:gd name="T13" fmla="*/ 31 h 35"/>
              <a:gd name="T14" fmla="*/ 100 w 252"/>
              <a:gd name="T15" fmla="*/ 33 h 35"/>
              <a:gd name="T16" fmla="*/ 125 w 252"/>
              <a:gd name="T17" fmla="*/ 35 h 35"/>
              <a:gd name="T18" fmla="*/ 152 w 252"/>
              <a:gd name="T19" fmla="*/ 33 h 35"/>
              <a:gd name="T20" fmla="*/ 175 w 252"/>
              <a:gd name="T21" fmla="*/ 31 h 35"/>
              <a:gd name="T22" fmla="*/ 196 w 252"/>
              <a:gd name="T23" fmla="*/ 29 h 35"/>
              <a:gd name="T24" fmla="*/ 216 w 252"/>
              <a:gd name="T25" fmla="*/ 23 h 35"/>
              <a:gd name="T26" fmla="*/ 231 w 252"/>
              <a:gd name="T27" fmla="*/ 20 h 35"/>
              <a:gd name="T28" fmla="*/ 243 w 252"/>
              <a:gd name="T29" fmla="*/ 14 h 35"/>
              <a:gd name="T30" fmla="*/ 250 w 252"/>
              <a:gd name="T31" fmla="*/ 6 h 35"/>
              <a:gd name="T32" fmla="*/ 252 w 252"/>
              <a:gd name="T3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2" h="35">
                <a:moveTo>
                  <a:pt x="0" y="0"/>
                </a:moveTo>
                <a:lnTo>
                  <a:pt x="4" y="6"/>
                </a:lnTo>
                <a:lnTo>
                  <a:pt x="10" y="14"/>
                </a:lnTo>
                <a:lnTo>
                  <a:pt x="21" y="20"/>
                </a:lnTo>
                <a:lnTo>
                  <a:pt x="37" y="23"/>
                </a:lnTo>
                <a:lnTo>
                  <a:pt x="56" y="29"/>
                </a:lnTo>
                <a:lnTo>
                  <a:pt x="77" y="31"/>
                </a:lnTo>
                <a:lnTo>
                  <a:pt x="100" y="33"/>
                </a:lnTo>
                <a:lnTo>
                  <a:pt x="125" y="35"/>
                </a:lnTo>
                <a:lnTo>
                  <a:pt x="152" y="33"/>
                </a:lnTo>
                <a:lnTo>
                  <a:pt x="175" y="31"/>
                </a:lnTo>
                <a:lnTo>
                  <a:pt x="196" y="29"/>
                </a:lnTo>
                <a:lnTo>
                  <a:pt x="216" y="23"/>
                </a:lnTo>
                <a:lnTo>
                  <a:pt x="231" y="20"/>
                </a:lnTo>
                <a:lnTo>
                  <a:pt x="243" y="14"/>
                </a:lnTo>
                <a:lnTo>
                  <a:pt x="250" y="6"/>
                </a:lnTo>
                <a:lnTo>
                  <a:pt x="252" y="0"/>
                </a:lnTo>
              </a:path>
            </a:pathLst>
          </a:custGeom>
          <a:noFill/>
          <a:ln w="9525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04" name="Rectangle 72"/>
          <p:cNvSpPr>
            <a:spLocks noChangeArrowheads="1"/>
          </p:cNvSpPr>
          <p:nvPr/>
        </p:nvSpPr>
        <p:spPr bwMode="auto">
          <a:xfrm>
            <a:off x="5969000" y="3060700"/>
            <a:ext cx="38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ko-KR" altLang="en-US" sz="12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endParaRPr kumimoji="0" lang="ko-KR" altLang="en-US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705" name="Freeform 73"/>
          <p:cNvSpPr>
            <a:spLocks/>
          </p:cNvSpPr>
          <p:nvPr/>
        </p:nvSpPr>
        <p:spPr bwMode="auto">
          <a:xfrm>
            <a:off x="5976938" y="3068638"/>
            <a:ext cx="269875" cy="400050"/>
          </a:xfrm>
          <a:custGeom>
            <a:avLst/>
            <a:gdLst>
              <a:gd name="T0" fmla="*/ 125 w 252"/>
              <a:gd name="T1" fmla="*/ 0 h 274"/>
              <a:gd name="T2" fmla="*/ 100 w 252"/>
              <a:gd name="T3" fmla="*/ 0 h 274"/>
              <a:gd name="T4" fmla="*/ 77 w 252"/>
              <a:gd name="T5" fmla="*/ 2 h 274"/>
              <a:gd name="T6" fmla="*/ 56 w 252"/>
              <a:gd name="T7" fmla="*/ 6 h 274"/>
              <a:gd name="T8" fmla="*/ 37 w 252"/>
              <a:gd name="T9" fmla="*/ 10 h 274"/>
              <a:gd name="T10" fmla="*/ 21 w 252"/>
              <a:gd name="T11" fmla="*/ 15 h 274"/>
              <a:gd name="T12" fmla="*/ 12 w 252"/>
              <a:gd name="T13" fmla="*/ 21 h 274"/>
              <a:gd name="T14" fmla="*/ 4 w 252"/>
              <a:gd name="T15" fmla="*/ 27 h 274"/>
              <a:gd name="T16" fmla="*/ 0 w 252"/>
              <a:gd name="T17" fmla="*/ 34 h 274"/>
              <a:gd name="T18" fmla="*/ 0 w 252"/>
              <a:gd name="T19" fmla="*/ 240 h 274"/>
              <a:gd name="T20" fmla="*/ 4 w 252"/>
              <a:gd name="T21" fmla="*/ 246 h 274"/>
              <a:gd name="T22" fmla="*/ 12 w 252"/>
              <a:gd name="T23" fmla="*/ 254 h 274"/>
              <a:gd name="T24" fmla="*/ 21 w 252"/>
              <a:gd name="T25" fmla="*/ 259 h 274"/>
              <a:gd name="T26" fmla="*/ 37 w 252"/>
              <a:gd name="T27" fmla="*/ 263 h 274"/>
              <a:gd name="T28" fmla="*/ 56 w 252"/>
              <a:gd name="T29" fmla="*/ 269 h 274"/>
              <a:gd name="T30" fmla="*/ 77 w 252"/>
              <a:gd name="T31" fmla="*/ 271 h 274"/>
              <a:gd name="T32" fmla="*/ 100 w 252"/>
              <a:gd name="T33" fmla="*/ 273 h 274"/>
              <a:gd name="T34" fmla="*/ 125 w 252"/>
              <a:gd name="T35" fmla="*/ 274 h 274"/>
              <a:gd name="T36" fmla="*/ 152 w 252"/>
              <a:gd name="T37" fmla="*/ 273 h 274"/>
              <a:gd name="T38" fmla="*/ 175 w 252"/>
              <a:gd name="T39" fmla="*/ 271 h 274"/>
              <a:gd name="T40" fmla="*/ 198 w 252"/>
              <a:gd name="T41" fmla="*/ 269 h 274"/>
              <a:gd name="T42" fmla="*/ 216 w 252"/>
              <a:gd name="T43" fmla="*/ 263 h 274"/>
              <a:gd name="T44" fmla="*/ 231 w 252"/>
              <a:gd name="T45" fmla="*/ 259 h 274"/>
              <a:gd name="T46" fmla="*/ 243 w 252"/>
              <a:gd name="T47" fmla="*/ 254 h 274"/>
              <a:gd name="T48" fmla="*/ 250 w 252"/>
              <a:gd name="T49" fmla="*/ 246 h 274"/>
              <a:gd name="T50" fmla="*/ 252 w 252"/>
              <a:gd name="T51" fmla="*/ 240 h 274"/>
              <a:gd name="T52" fmla="*/ 252 w 252"/>
              <a:gd name="T53" fmla="*/ 34 h 274"/>
              <a:gd name="T54" fmla="*/ 250 w 252"/>
              <a:gd name="T55" fmla="*/ 27 h 274"/>
              <a:gd name="T56" fmla="*/ 243 w 252"/>
              <a:gd name="T57" fmla="*/ 21 h 274"/>
              <a:gd name="T58" fmla="*/ 231 w 252"/>
              <a:gd name="T59" fmla="*/ 15 h 274"/>
              <a:gd name="T60" fmla="*/ 216 w 252"/>
              <a:gd name="T61" fmla="*/ 10 h 274"/>
              <a:gd name="T62" fmla="*/ 198 w 252"/>
              <a:gd name="T63" fmla="*/ 6 h 274"/>
              <a:gd name="T64" fmla="*/ 175 w 252"/>
              <a:gd name="T65" fmla="*/ 2 h 274"/>
              <a:gd name="T66" fmla="*/ 152 w 252"/>
              <a:gd name="T67" fmla="*/ 0 h 274"/>
              <a:gd name="T68" fmla="*/ 125 w 252"/>
              <a:gd name="T69" fmla="*/ 0 h 274"/>
              <a:gd name="T70" fmla="*/ 125 w 252"/>
              <a:gd name="T7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2" h="274">
                <a:moveTo>
                  <a:pt x="125" y="0"/>
                </a:moveTo>
                <a:lnTo>
                  <a:pt x="100" y="0"/>
                </a:lnTo>
                <a:lnTo>
                  <a:pt x="77" y="2"/>
                </a:lnTo>
                <a:lnTo>
                  <a:pt x="56" y="6"/>
                </a:lnTo>
                <a:lnTo>
                  <a:pt x="37" y="10"/>
                </a:lnTo>
                <a:lnTo>
                  <a:pt x="21" y="15"/>
                </a:lnTo>
                <a:lnTo>
                  <a:pt x="12" y="21"/>
                </a:lnTo>
                <a:lnTo>
                  <a:pt x="4" y="27"/>
                </a:lnTo>
                <a:lnTo>
                  <a:pt x="0" y="34"/>
                </a:lnTo>
                <a:lnTo>
                  <a:pt x="0" y="240"/>
                </a:lnTo>
                <a:lnTo>
                  <a:pt x="4" y="246"/>
                </a:lnTo>
                <a:lnTo>
                  <a:pt x="12" y="254"/>
                </a:lnTo>
                <a:lnTo>
                  <a:pt x="21" y="259"/>
                </a:lnTo>
                <a:lnTo>
                  <a:pt x="37" y="263"/>
                </a:lnTo>
                <a:lnTo>
                  <a:pt x="56" y="269"/>
                </a:lnTo>
                <a:lnTo>
                  <a:pt x="77" y="271"/>
                </a:lnTo>
                <a:lnTo>
                  <a:pt x="100" y="273"/>
                </a:lnTo>
                <a:lnTo>
                  <a:pt x="125" y="274"/>
                </a:lnTo>
                <a:lnTo>
                  <a:pt x="152" y="273"/>
                </a:lnTo>
                <a:lnTo>
                  <a:pt x="175" y="271"/>
                </a:lnTo>
                <a:lnTo>
                  <a:pt x="198" y="269"/>
                </a:lnTo>
                <a:lnTo>
                  <a:pt x="216" y="263"/>
                </a:lnTo>
                <a:lnTo>
                  <a:pt x="231" y="259"/>
                </a:lnTo>
                <a:lnTo>
                  <a:pt x="243" y="254"/>
                </a:lnTo>
                <a:lnTo>
                  <a:pt x="250" y="246"/>
                </a:lnTo>
                <a:lnTo>
                  <a:pt x="252" y="240"/>
                </a:lnTo>
                <a:lnTo>
                  <a:pt x="252" y="34"/>
                </a:lnTo>
                <a:lnTo>
                  <a:pt x="250" y="27"/>
                </a:lnTo>
                <a:lnTo>
                  <a:pt x="243" y="21"/>
                </a:lnTo>
                <a:lnTo>
                  <a:pt x="231" y="15"/>
                </a:lnTo>
                <a:lnTo>
                  <a:pt x="216" y="10"/>
                </a:lnTo>
                <a:lnTo>
                  <a:pt x="198" y="6"/>
                </a:lnTo>
                <a:lnTo>
                  <a:pt x="175" y="2"/>
                </a:lnTo>
                <a:lnTo>
                  <a:pt x="152" y="0"/>
                </a:lnTo>
                <a:lnTo>
                  <a:pt x="125" y="0"/>
                </a:lnTo>
                <a:lnTo>
                  <a:pt x="1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06" name="Freeform 74"/>
          <p:cNvSpPr>
            <a:spLocks/>
          </p:cNvSpPr>
          <p:nvPr/>
        </p:nvSpPr>
        <p:spPr bwMode="auto">
          <a:xfrm>
            <a:off x="5976938" y="3068638"/>
            <a:ext cx="269875" cy="100012"/>
          </a:xfrm>
          <a:custGeom>
            <a:avLst/>
            <a:gdLst>
              <a:gd name="T0" fmla="*/ 0 w 252"/>
              <a:gd name="T1" fmla="*/ 34 h 69"/>
              <a:gd name="T2" fmla="*/ 4 w 252"/>
              <a:gd name="T3" fmla="*/ 40 h 69"/>
              <a:gd name="T4" fmla="*/ 12 w 252"/>
              <a:gd name="T5" fmla="*/ 48 h 69"/>
              <a:gd name="T6" fmla="*/ 21 w 252"/>
              <a:gd name="T7" fmla="*/ 54 h 69"/>
              <a:gd name="T8" fmla="*/ 37 w 252"/>
              <a:gd name="T9" fmla="*/ 57 h 69"/>
              <a:gd name="T10" fmla="*/ 56 w 252"/>
              <a:gd name="T11" fmla="*/ 63 h 69"/>
              <a:gd name="T12" fmla="*/ 77 w 252"/>
              <a:gd name="T13" fmla="*/ 65 h 69"/>
              <a:gd name="T14" fmla="*/ 100 w 252"/>
              <a:gd name="T15" fmla="*/ 67 h 69"/>
              <a:gd name="T16" fmla="*/ 125 w 252"/>
              <a:gd name="T17" fmla="*/ 69 h 69"/>
              <a:gd name="T18" fmla="*/ 152 w 252"/>
              <a:gd name="T19" fmla="*/ 67 h 69"/>
              <a:gd name="T20" fmla="*/ 175 w 252"/>
              <a:gd name="T21" fmla="*/ 65 h 69"/>
              <a:gd name="T22" fmla="*/ 198 w 252"/>
              <a:gd name="T23" fmla="*/ 63 h 69"/>
              <a:gd name="T24" fmla="*/ 216 w 252"/>
              <a:gd name="T25" fmla="*/ 57 h 69"/>
              <a:gd name="T26" fmla="*/ 231 w 252"/>
              <a:gd name="T27" fmla="*/ 54 h 69"/>
              <a:gd name="T28" fmla="*/ 243 w 252"/>
              <a:gd name="T29" fmla="*/ 48 h 69"/>
              <a:gd name="T30" fmla="*/ 250 w 252"/>
              <a:gd name="T31" fmla="*/ 40 h 69"/>
              <a:gd name="T32" fmla="*/ 252 w 252"/>
              <a:gd name="T33" fmla="*/ 34 h 69"/>
              <a:gd name="T34" fmla="*/ 250 w 252"/>
              <a:gd name="T35" fmla="*/ 27 h 69"/>
              <a:gd name="T36" fmla="*/ 243 w 252"/>
              <a:gd name="T37" fmla="*/ 21 h 69"/>
              <a:gd name="T38" fmla="*/ 231 w 252"/>
              <a:gd name="T39" fmla="*/ 15 h 69"/>
              <a:gd name="T40" fmla="*/ 216 w 252"/>
              <a:gd name="T41" fmla="*/ 10 h 69"/>
              <a:gd name="T42" fmla="*/ 198 w 252"/>
              <a:gd name="T43" fmla="*/ 6 h 69"/>
              <a:gd name="T44" fmla="*/ 175 w 252"/>
              <a:gd name="T45" fmla="*/ 2 h 69"/>
              <a:gd name="T46" fmla="*/ 152 w 252"/>
              <a:gd name="T47" fmla="*/ 0 h 69"/>
              <a:gd name="T48" fmla="*/ 125 w 252"/>
              <a:gd name="T49" fmla="*/ 0 h 69"/>
              <a:gd name="T50" fmla="*/ 100 w 252"/>
              <a:gd name="T51" fmla="*/ 0 h 69"/>
              <a:gd name="T52" fmla="*/ 77 w 252"/>
              <a:gd name="T53" fmla="*/ 2 h 69"/>
              <a:gd name="T54" fmla="*/ 56 w 252"/>
              <a:gd name="T55" fmla="*/ 6 h 69"/>
              <a:gd name="T56" fmla="*/ 37 w 252"/>
              <a:gd name="T57" fmla="*/ 10 h 69"/>
              <a:gd name="T58" fmla="*/ 21 w 252"/>
              <a:gd name="T59" fmla="*/ 15 h 69"/>
              <a:gd name="T60" fmla="*/ 12 w 252"/>
              <a:gd name="T61" fmla="*/ 21 h 69"/>
              <a:gd name="T62" fmla="*/ 4 w 252"/>
              <a:gd name="T63" fmla="*/ 27 h 69"/>
              <a:gd name="T64" fmla="*/ 0 w 252"/>
              <a:gd name="T65" fmla="*/ 34 h 69"/>
              <a:gd name="T66" fmla="*/ 0 w 252"/>
              <a:gd name="T67" fmla="*/ 3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2" h="69">
                <a:moveTo>
                  <a:pt x="0" y="34"/>
                </a:moveTo>
                <a:lnTo>
                  <a:pt x="4" y="40"/>
                </a:lnTo>
                <a:lnTo>
                  <a:pt x="12" y="48"/>
                </a:lnTo>
                <a:lnTo>
                  <a:pt x="21" y="54"/>
                </a:lnTo>
                <a:lnTo>
                  <a:pt x="37" y="57"/>
                </a:lnTo>
                <a:lnTo>
                  <a:pt x="56" y="63"/>
                </a:lnTo>
                <a:lnTo>
                  <a:pt x="77" y="65"/>
                </a:lnTo>
                <a:lnTo>
                  <a:pt x="100" y="67"/>
                </a:lnTo>
                <a:lnTo>
                  <a:pt x="125" y="69"/>
                </a:lnTo>
                <a:lnTo>
                  <a:pt x="152" y="67"/>
                </a:lnTo>
                <a:lnTo>
                  <a:pt x="175" y="65"/>
                </a:lnTo>
                <a:lnTo>
                  <a:pt x="198" y="63"/>
                </a:lnTo>
                <a:lnTo>
                  <a:pt x="216" y="57"/>
                </a:lnTo>
                <a:lnTo>
                  <a:pt x="231" y="54"/>
                </a:lnTo>
                <a:lnTo>
                  <a:pt x="243" y="48"/>
                </a:lnTo>
                <a:lnTo>
                  <a:pt x="250" y="40"/>
                </a:lnTo>
                <a:lnTo>
                  <a:pt x="252" y="34"/>
                </a:lnTo>
                <a:lnTo>
                  <a:pt x="250" y="27"/>
                </a:lnTo>
                <a:lnTo>
                  <a:pt x="243" y="21"/>
                </a:lnTo>
                <a:lnTo>
                  <a:pt x="231" y="15"/>
                </a:lnTo>
                <a:lnTo>
                  <a:pt x="216" y="10"/>
                </a:lnTo>
                <a:lnTo>
                  <a:pt x="198" y="6"/>
                </a:lnTo>
                <a:lnTo>
                  <a:pt x="175" y="2"/>
                </a:lnTo>
                <a:lnTo>
                  <a:pt x="152" y="0"/>
                </a:lnTo>
                <a:lnTo>
                  <a:pt x="125" y="0"/>
                </a:lnTo>
                <a:lnTo>
                  <a:pt x="100" y="0"/>
                </a:lnTo>
                <a:lnTo>
                  <a:pt x="77" y="2"/>
                </a:lnTo>
                <a:lnTo>
                  <a:pt x="56" y="6"/>
                </a:lnTo>
                <a:lnTo>
                  <a:pt x="37" y="10"/>
                </a:lnTo>
                <a:lnTo>
                  <a:pt x="21" y="15"/>
                </a:lnTo>
                <a:lnTo>
                  <a:pt x="12" y="21"/>
                </a:lnTo>
                <a:lnTo>
                  <a:pt x="4" y="27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07" name="Freeform 75"/>
          <p:cNvSpPr>
            <a:spLocks/>
          </p:cNvSpPr>
          <p:nvPr/>
        </p:nvSpPr>
        <p:spPr bwMode="auto">
          <a:xfrm>
            <a:off x="5976938" y="3068638"/>
            <a:ext cx="269875" cy="400050"/>
          </a:xfrm>
          <a:custGeom>
            <a:avLst/>
            <a:gdLst>
              <a:gd name="T0" fmla="*/ 125 w 252"/>
              <a:gd name="T1" fmla="*/ 0 h 274"/>
              <a:gd name="T2" fmla="*/ 100 w 252"/>
              <a:gd name="T3" fmla="*/ 0 h 274"/>
              <a:gd name="T4" fmla="*/ 77 w 252"/>
              <a:gd name="T5" fmla="*/ 2 h 274"/>
              <a:gd name="T6" fmla="*/ 56 w 252"/>
              <a:gd name="T7" fmla="*/ 6 h 274"/>
              <a:gd name="T8" fmla="*/ 37 w 252"/>
              <a:gd name="T9" fmla="*/ 10 h 274"/>
              <a:gd name="T10" fmla="*/ 21 w 252"/>
              <a:gd name="T11" fmla="*/ 15 h 274"/>
              <a:gd name="T12" fmla="*/ 12 w 252"/>
              <a:gd name="T13" fmla="*/ 21 h 274"/>
              <a:gd name="T14" fmla="*/ 4 w 252"/>
              <a:gd name="T15" fmla="*/ 27 h 274"/>
              <a:gd name="T16" fmla="*/ 0 w 252"/>
              <a:gd name="T17" fmla="*/ 34 h 274"/>
              <a:gd name="T18" fmla="*/ 0 w 252"/>
              <a:gd name="T19" fmla="*/ 240 h 274"/>
              <a:gd name="T20" fmla="*/ 4 w 252"/>
              <a:gd name="T21" fmla="*/ 246 h 274"/>
              <a:gd name="T22" fmla="*/ 12 w 252"/>
              <a:gd name="T23" fmla="*/ 254 h 274"/>
              <a:gd name="T24" fmla="*/ 21 w 252"/>
              <a:gd name="T25" fmla="*/ 259 h 274"/>
              <a:gd name="T26" fmla="*/ 37 w 252"/>
              <a:gd name="T27" fmla="*/ 263 h 274"/>
              <a:gd name="T28" fmla="*/ 56 w 252"/>
              <a:gd name="T29" fmla="*/ 269 h 274"/>
              <a:gd name="T30" fmla="*/ 77 w 252"/>
              <a:gd name="T31" fmla="*/ 271 h 274"/>
              <a:gd name="T32" fmla="*/ 100 w 252"/>
              <a:gd name="T33" fmla="*/ 273 h 274"/>
              <a:gd name="T34" fmla="*/ 125 w 252"/>
              <a:gd name="T35" fmla="*/ 274 h 274"/>
              <a:gd name="T36" fmla="*/ 152 w 252"/>
              <a:gd name="T37" fmla="*/ 273 h 274"/>
              <a:gd name="T38" fmla="*/ 175 w 252"/>
              <a:gd name="T39" fmla="*/ 271 h 274"/>
              <a:gd name="T40" fmla="*/ 198 w 252"/>
              <a:gd name="T41" fmla="*/ 269 h 274"/>
              <a:gd name="T42" fmla="*/ 216 w 252"/>
              <a:gd name="T43" fmla="*/ 263 h 274"/>
              <a:gd name="T44" fmla="*/ 231 w 252"/>
              <a:gd name="T45" fmla="*/ 259 h 274"/>
              <a:gd name="T46" fmla="*/ 243 w 252"/>
              <a:gd name="T47" fmla="*/ 254 h 274"/>
              <a:gd name="T48" fmla="*/ 250 w 252"/>
              <a:gd name="T49" fmla="*/ 246 h 274"/>
              <a:gd name="T50" fmla="*/ 252 w 252"/>
              <a:gd name="T51" fmla="*/ 240 h 274"/>
              <a:gd name="T52" fmla="*/ 252 w 252"/>
              <a:gd name="T53" fmla="*/ 34 h 274"/>
              <a:gd name="T54" fmla="*/ 250 w 252"/>
              <a:gd name="T55" fmla="*/ 27 h 274"/>
              <a:gd name="T56" fmla="*/ 243 w 252"/>
              <a:gd name="T57" fmla="*/ 21 h 274"/>
              <a:gd name="T58" fmla="*/ 231 w 252"/>
              <a:gd name="T59" fmla="*/ 15 h 274"/>
              <a:gd name="T60" fmla="*/ 216 w 252"/>
              <a:gd name="T61" fmla="*/ 10 h 274"/>
              <a:gd name="T62" fmla="*/ 198 w 252"/>
              <a:gd name="T63" fmla="*/ 6 h 274"/>
              <a:gd name="T64" fmla="*/ 175 w 252"/>
              <a:gd name="T65" fmla="*/ 2 h 274"/>
              <a:gd name="T66" fmla="*/ 152 w 252"/>
              <a:gd name="T67" fmla="*/ 0 h 274"/>
              <a:gd name="T68" fmla="*/ 125 w 252"/>
              <a:gd name="T69" fmla="*/ 0 h 274"/>
              <a:gd name="T70" fmla="*/ 125 w 252"/>
              <a:gd name="T7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2" h="274">
                <a:moveTo>
                  <a:pt x="125" y="0"/>
                </a:moveTo>
                <a:lnTo>
                  <a:pt x="100" y="0"/>
                </a:lnTo>
                <a:lnTo>
                  <a:pt x="77" y="2"/>
                </a:lnTo>
                <a:lnTo>
                  <a:pt x="56" y="6"/>
                </a:lnTo>
                <a:lnTo>
                  <a:pt x="37" y="10"/>
                </a:lnTo>
                <a:lnTo>
                  <a:pt x="21" y="15"/>
                </a:lnTo>
                <a:lnTo>
                  <a:pt x="12" y="21"/>
                </a:lnTo>
                <a:lnTo>
                  <a:pt x="4" y="27"/>
                </a:lnTo>
                <a:lnTo>
                  <a:pt x="0" y="34"/>
                </a:lnTo>
                <a:lnTo>
                  <a:pt x="0" y="240"/>
                </a:lnTo>
                <a:lnTo>
                  <a:pt x="4" y="246"/>
                </a:lnTo>
                <a:lnTo>
                  <a:pt x="12" y="254"/>
                </a:lnTo>
                <a:lnTo>
                  <a:pt x="21" y="259"/>
                </a:lnTo>
                <a:lnTo>
                  <a:pt x="37" y="263"/>
                </a:lnTo>
                <a:lnTo>
                  <a:pt x="56" y="269"/>
                </a:lnTo>
                <a:lnTo>
                  <a:pt x="77" y="271"/>
                </a:lnTo>
                <a:lnTo>
                  <a:pt x="100" y="273"/>
                </a:lnTo>
                <a:lnTo>
                  <a:pt x="125" y="274"/>
                </a:lnTo>
                <a:lnTo>
                  <a:pt x="152" y="273"/>
                </a:lnTo>
                <a:lnTo>
                  <a:pt x="175" y="271"/>
                </a:lnTo>
                <a:lnTo>
                  <a:pt x="198" y="269"/>
                </a:lnTo>
                <a:lnTo>
                  <a:pt x="216" y="263"/>
                </a:lnTo>
                <a:lnTo>
                  <a:pt x="231" y="259"/>
                </a:lnTo>
                <a:lnTo>
                  <a:pt x="243" y="254"/>
                </a:lnTo>
                <a:lnTo>
                  <a:pt x="250" y="246"/>
                </a:lnTo>
                <a:lnTo>
                  <a:pt x="252" y="240"/>
                </a:lnTo>
                <a:lnTo>
                  <a:pt x="252" y="34"/>
                </a:lnTo>
                <a:lnTo>
                  <a:pt x="250" y="27"/>
                </a:lnTo>
                <a:lnTo>
                  <a:pt x="243" y="21"/>
                </a:lnTo>
                <a:lnTo>
                  <a:pt x="231" y="15"/>
                </a:lnTo>
                <a:lnTo>
                  <a:pt x="216" y="10"/>
                </a:lnTo>
                <a:lnTo>
                  <a:pt x="198" y="6"/>
                </a:lnTo>
                <a:lnTo>
                  <a:pt x="175" y="2"/>
                </a:lnTo>
                <a:lnTo>
                  <a:pt x="152" y="0"/>
                </a:lnTo>
                <a:lnTo>
                  <a:pt x="125" y="0"/>
                </a:lnTo>
                <a:lnTo>
                  <a:pt x="125" y="0"/>
                </a:lnTo>
              </a:path>
            </a:pathLst>
          </a:custGeom>
          <a:noFill/>
          <a:ln w="9525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08" name="Freeform 76"/>
          <p:cNvSpPr>
            <a:spLocks/>
          </p:cNvSpPr>
          <p:nvPr/>
        </p:nvSpPr>
        <p:spPr bwMode="auto">
          <a:xfrm>
            <a:off x="5976938" y="3119438"/>
            <a:ext cx="269875" cy="49212"/>
          </a:xfrm>
          <a:custGeom>
            <a:avLst/>
            <a:gdLst>
              <a:gd name="T0" fmla="*/ 0 w 252"/>
              <a:gd name="T1" fmla="*/ 0 h 35"/>
              <a:gd name="T2" fmla="*/ 4 w 252"/>
              <a:gd name="T3" fmla="*/ 6 h 35"/>
              <a:gd name="T4" fmla="*/ 12 w 252"/>
              <a:gd name="T5" fmla="*/ 14 h 35"/>
              <a:gd name="T6" fmla="*/ 21 w 252"/>
              <a:gd name="T7" fmla="*/ 20 h 35"/>
              <a:gd name="T8" fmla="*/ 37 w 252"/>
              <a:gd name="T9" fmla="*/ 23 h 35"/>
              <a:gd name="T10" fmla="*/ 56 w 252"/>
              <a:gd name="T11" fmla="*/ 29 h 35"/>
              <a:gd name="T12" fmla="*/ 77 w 252"/>
              <a:gd name="T13" fmla="*/ 31 h 35"/>
              <a:gd name="T14" fmla="*/ 100 w 252"/>
              <a:gd name="T15" fmla="*/ 33 h 35"/>
              <a:gd name="T16" fmla="*/ 125 w 252"/>
              <a:gd name="T17" fmla="*/ 35 h 35"/>
              <a:gd name="T18" fmla="*/ 152 w 252"/>
              <a:gd name="T19" fmla="*/ 33 h 35"/>
              <a:gd name="T20" fmla="*/ 175 w 252"/>
              <a:gd name="T21" fmla="*/ 31 h 35"/>
              <a:gd name="T22" fmla="*/ 198 w 252"/>
              <a:gd name="T23" fmla="*/ 29 h 35"/>
              <a:gd name="T24" fmla="*/ 216 w 252"/>
              <a:gd name="T25" fmla="*/ 23 h 35"/>
              <a:gd name="T26" fmla="*/ 231 w 252"/>
              <a:gd name="T27" fmla="*/ 20 h 35"/>
              <a:gd name="T28" fmla="*/ 243 w 252"/>
              <a:gd name="T29" fmla="*/ 14 h 35"/>
              <a:gd name="T30" fmla="*/ 250 w 252"/>
              <a:gd name="T31" fmla="*/ 6 h 35"/>
              <a:gd name="T32" fmla="*/ 252 w 252"/>
              <a:gd name="T3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2" h="35">
                <a:moveTo>
                  <a:pt x="0" y="0"/>
                </a:moveTo>
                <a:lnTo>
                  <a:pt x="4" y="6"/>
                </a:lnTo>
                <a:lnTo>
                  <a:pt x="12" y="14"/>
                </a:lnTo>
                <a:lnTo>
                  <a:pt x="21" y="20"/>
                </a:lnTo>
                <a:lnTo>
                  <a:pt x="37" y="23"/>
                </a:lnTo>
                <a:lnTo>
                  <a:pt x="56" y="29"/>
                </a:lnTo>
                <a:lnTo>
                  <a:pt x="77" y="31"/>
                </a:lnTo>
                <a:lnTo>
                  <a:pt x="100" y="33"/>
                </a:lnTo>
                <a:lnTo>
                  <a:pt x="125" y="35"/>
                </a:lnTo>
                <a:lnTo>
                  <a:pt x="152" y="33"/>
                </a:lnTo>
                <a:lnTo>
                  <a:pt x="175" y="31"/>
                </a:lnTo>
                <a:lnTo>
                  <a:pt x="198" y="29"/>
                </a:lnTo>
                <a:lnTo>
                  <a:pt x="216" y="23"/>
                </a:lnTo>
                <a:lnTo>
                  <a:pt x="231" y="20"/>
                </a:lnTo>
                <a:lnTo>
                  <a:pt x="243" y="14"/>
                </a:lnTo>
                <a:lnTo>
                  <a:pt x="250" y="6"/>
                </a:lnTo>
                <a:lnTo>
                  <a:pt x="252" y="0"/>
                </a:lnTo>
              </a:path>
            </a:pathLst>
          </a:custGeom>
          <a:noFill/>
          <a:ln w="9525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09" name="Line 77"/>
          <p:cNvSpPr>
            <a:spLocks noChangeShapeType="1"/>
          </p:cNvSpPr>
          <p:nvPr/>
        </p:nvSpPr>
        <p:spPr bwMode="auto">
          <a:xfrm>
            <a:off x="6604000" y="2892425"/>
            <a:ext cx="11113" cy="1682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10" name="Line 78"/>
          <p:cNvSpPr>
            <a:spLocks noChangeShapeType="1"/>
          </p:cNvSpPr>
          <p:nvPr/>
        </p:nvSpPr>
        <p:spPr bwMode="auto">
          <a:xfrm>
            <a:off x="6384925" y="1662113"/>
            <a:ext cx="3175" cy="411162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11" name="Line 79"/>
          <p:cNvSpPr>
            <a:spLocks noChangeShapeType="1"/>
          </p:cNvSpPr>
          <p:nvPr/>
        </p:nvSpPr>
        <p:spPr bwMode="auto">
          <a:xfrm>
            <a:off x="7053263" y="2732088"/>
            <a:ext cx="65087" cy="3460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12" name="Line 80"/>
          <p:cNvSpPr>
            <a:spLocks noChangeShapeType="1"/>
          </p:cNvSpPr>
          <p:nvPr/>
        </p:nvSpPr>
        <p:spPr bwMode="auto">
          <a:xfrm>
            <a:off x="6086475" y="2733675"/>
            <a:ext cx="26988" cy="4143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13" name="Line 81"/>
          <p:cNvSpPr>
            <a:spLocks noChangeShapeType="1"/>
          </p:cNvSpPr>
          <p:nvPr/>
        </p:nvSpPr>
        <p:spPr bwMode="auto">
          <a:xfrm flipV="1">
            <a:off x="2484438" y="3500438"/>
            <a:ext cx="1366837" cy="433387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14" name="Line 82"/>
          <p:cNvSpPr>
            <a:spLocks noChangeShapeType="1"/>
          </p:cNvSpPr>
          <p:nvPr/>
        </p:nvSpPr>
        <p:spPr bwMode="auto">
          <a:xfrm flipH="1">
            <a:off x="4716463" y="2708275"/>
            <a:ext cx="1368425" cy="649288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15" name="Freeform 83"/>
          <p:cNvSpPr>
            <a:spLocks/>
          </p:cNvSpPr>
          <p:nvPr/>
        </p:nvSpPr>
        <p:spPr bwMode="auto">
          <a:xfrm>
            <a:off x="1454150" y="3743325"/>
            <a:ext cx="1252538" cy="892175"/>
          </a:xfrm>
          <a:custGeom>
            <a:avLst/>
            <a:gdLst>
              <a:gd name="T0" fmla="*/ 206 w 1226"/>
              <a:gd name="T1" fmla="*/ 491 h 607"/>
              <a:gd name="T2" fmla="*/ 271 w 1226"/>
              <a:gd name="T3" fmla="*/ 556 h 607"/>
              <a:gd name="T4" fmla="*/ 354 w 1226"/>
              <a:gd name="T5" fmla="*/ 596 h 607"/>
              <a:gd name="T6" fmla="*/ 444 w 1226"/>
              <a:gd name="T7" fmla="*/ 607 h 607"/>
              <a:gd name="T8" fmla="*/ 535 w 1226"/>
              <a:gd name="T9" fmla="*/ 588 h 607"/>
              <a:gd name="T10" fmla="*/ 614 w 1226"/>
              <a:gd name="T11" fmla="*/ 541 h 607"/>
              <a:gd name="T12" fmla="*/ 693 w 1226"/>
              <a:gd name="T13" fmla="*/ 588 h 607"/>
              <a:gd name="T14" fmla="*/ 781 w 1226"/>
              <a:gd name="T15" fmla="*/ 607 h 607"/>
              <a:gd name="T16" fmla="*/ 872 w 1226"/>
              <a:gd name="T17" fmla="*/ 596 h 607"/>
              <a:gd name="T18" fmla="*/ 954 w 1226"/>
              <a:gd name="T19" fmla="*/ 556 h 607"/>
              <a:gd name="T20" fmla="*/ 1022 w 1226"/>
              <a:gd name="T21" fmla="*/ 491 h 607"/>
              <a:gd name="T22" fmla="*/ 1076 w 1226"/>
              <a:gd name="T23" fmla="*/ 455 h 607"/>
              <a:gd name="T24" fmla="*/ 1133 w 1226"/>
              <a:gd name="T25" fmla="*/ 445 h 607"/>
              <a:gd name="T26" fmla="*/ 1181 w 1226"/>
              <a:gd name="T27" fmla="*/ 413 h 607"/>
              <a:gd name="T28" fmla="*/ 1214 w 1226"/>
              <a:gd name="T29" fmla="*/ 363 h 607"/>
              <a:gd name="T30" fmla="*/ 1226 w 1226"/>
              <a:gd name="T31" fmla="*/ 304 h 607"/>
              <a:gd name="T32" fmla="*/ 1214 w 1226"/>
              <a:gd name="T33" fmla="*/ 244 h 607"/>
              <a:gd name="T34" fmla="*/ 1181 w 1226"/>
              <a:gd name="T35" fmla="*/ 194 h 607"/>
              <a:gd name="T36" fmla="*/ 1133 w 1226"/>
              <a:gd name="T37" fmla="*/ 162 h 607"/>
              <a:gd name="T38" fmla="*/ 1076 w 1226"/>
              <a:gd name="T39" fmla="*/ 152 h 607"/>
              <a:gd name="T40" fmla="*/ 1022 w 1226"/>
              <a:gd name="T41" fmla="*/ 118 h 607"/>
              <a:gd name="T42" fmla="*/ 954 w 1226"/>
              <a:gd name="T43" fmla="*/ 51 h 607"/>
              <a:gd name="T44" fmla="*/ 872 w 1226"/>
              <a:gd name="T45" fmla="*/ 11 h 607"/>
              <a:gd name="T46" fmla="*/ 781 w 1226"/>
              <a:gd name="T47" fmla="*/ 0 h 607"/>
              <a:gd name="T48" fmla="*/ 693 w 1226"/>
              <a:gd name="T49" fmla="*/ 19 h 607"/>
              <a:gd name="T50" fmla="*/ 614 w 1226"/>
              <a:gd name="T51" fmla="*/ 66 h 607"/>
              <a:gd name="T52" fmla="*/ 535 w 1226"/>
              <a:gd name="T53" fmla="*/ 19 h 607"/>
              <a:gd name="T54" fmla="*/ 444 w 1226"/>
              <a:gd name="T55" fmla="*/ 0 h 607"/>
              <a:gd name="T56" fmla="*/ 354 w 1226"/>
              <a:gd name="T57" fmla="*/ 11 h 607"/>
              <a:gd name="T58" fmla="*/ 271 w 1226"/>
              <a:gd name="T59" fmla="*/ 51 h 607"/>
              <a:gd name="T60" fmla="*/ 206 w 1226"/>
              <a:gd name="T61" fmla="*/ 118 h 607"/>
              <a:gd name="T62" fmla="*/ 152 w 1226"/>
              <a:gd name="T63" fmla="*/ 152 h 607"/>
              <a:gd name="T64" fmla="*/ 94 w 1226"/>
              <a:gd name="T65" fmla="*/ 162 h 607"/>
              <a:gd name="T66" fmla="*/ 44 w 1226"/>
              <a:gd name="T67" fmla="*/ 194 h 607"/>
              <a:gd name="T68" fmla="*/ 12 w 1226"/>
              <a:gd name="T69" fmla="*/ 244 h 607"/>
              <a:gd name="T70" fmla="*/ 0 w 1226"/>
              <a:gd name="T71" fmla="*/ 304 h 607"/>
              <a:gd name="T72" fmla="*/ 12 w 1226"/>
              <a:gd name="T73" fmla="*/ 363 h 607"/>
              <a:gd name="T74" fmla="*/ 44 w 1226"/>
              <a:gd name="T75" fmla="*/ 413 h 607"/>
              <a:gd name="T76" fmla="*/ 94 w 1226"/>
              <a:gd name="T77" fmla="*/ 445 h 607"/>
              <a:gd name="T78" fmla="*/ 152 w 1226"/>
              <a:gd name="T79" fmla="*/ 455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26" h="607">
                <a:moveTo>
                  <a:pt x="181" y="451"/>
                </a:moveTo>
                <a:lnTo>
                  <a:pt x="206" y="491"/>
                </a:lnTo>
                <a:lnTo>
                  <a:pt x="237" y="525"/>
                </a:lnTo>
                <a:lnTo>
                  <a:pt x="271" y="556"/>
                </a:lnTo>
                <a:lnTo>
                  <a:pt x="312" y="579"/>
                </a:lnTo>
                <a:lnTo>
                  <a:pt x="354" y="596"/>
                </a:lnTo>
                <a:lnTo>
                  <a:pt x="400" y="605"/>
                </a:lnTo>
                <a:lnTo>
                  <a:pt x="444" y="607"/>
                </a:lnTo>
                <a:lnTo>
                  <a:pt x="491" y="602"/>
                </a:lnTo>
                <a:lnTo>
                  <a:pt x="535" y="588"/>
                </a:lnTo>
                <a:lnTo>
                  <a:pt x="575" y="567"/>
                </a:lnTo>
                <a:lnTo>
                  <a:pt x="614" y="541"/>
                </a:lnTo>
                <a:lnTo>
                  <a:pt x="650" y="567"/>
                </a:lnTo>
                <a:lnTo>
                  <a:pt x="693" y="588"/>
                </a:lnTo>
                <a:lnTo>
                  <a:pt x="737" y="602"/>
                </a:lnTo>
                <a:lnTo>
                  <a:pt x="781" y="607"/>
                </a:lnTo>
                <a:lnTo>
                  <a:pt x="827" y="605"/>
                </a:lnTo>
                <a:lnTo>
                  <a:pt x="872" y="596"/>
                </a:lnTo>
                <a:lnTo>
                  <a:pt x="914" y="579"/>
                </a:lnTo>
                <a:lnTo>
                  <a:pt x="954" y="556"/>
                </a:lnTo>
                <a:lnTo>
                  <a:pt x="991" y="525"/>
                </a:lnTo>
                <a:lnTo>
                  <a:pt x="1022" y="491"/>
                </a:lnTo>
                <a:lnTo>
                  <a:pt x="1047" y="451"/>
                </a:lnTo>
                <a:lnTo>
                  <a:pt x="1076" y="455"/>
                </a:lnTo>
                <a:lnTo>
                  <a:pt x="1104" y="453"/>
                </a:lnTo>
                <a:lnTo>
                  <a:pt x="1133" y="445"/>
                </a:lnTo>
                <a:lnTo>
                  <a:pt x="1158" y="432"/>
                </a:lnTo>
                <a:lnTo>
                  <a:pt x="1181" y="413"/>
                </a:lnTo>
                <a:lnTo>
                  <a:pt x="1201" y="390"/>
                </a:lnTo>
                <a:lnTo>
                  <a:pt x="1214" y="363"/>
                </a:lnTo>
                <a:lnTo>
                  <a:pt x="1224" y="335"/>
                </a:lnTo>
                <a:lnTo>
                  <a:pt x="1226" y="304"/>
                </a:lnTo>
                <a:lnTo>
                  <a:pt x="1224" y="274"/>
                </a:lnTo>
                <a:lnTo>
                  <a:pt x="1214" y="244"/>
                </a:lnTo>
                <a:lnTo>
                  <a:pt x="1201" y="217"/>
                </a:lnTo>
                <a:lnTo>
                  <a:pt x="1181" y="194"/>
                </a:lnTo>
                <a:lnTo>
                  <a:pt x="1158" y="175"/>
                </a:lnTo>
                <a:lnTo>
                  <a:pt x="1133" y="162"/>
                </a:lnTo>
                <a:lnTo>
                  <a:pt x="1104" y="154"/>
                </a:lnTo>
                <a:lnTo>
                  <a:pt x="1076" y="152"/>
                </a:lnTo>
                <a:lnTo>
                  <a:pt x="1047" y="158"/>
                </a:lnTo>
                <a:lnTo>
                  <a:pt x="1022" y="118"/>
                </a:lnTo>
                <a:lnTo>
                  <a:pt x="991" y="82"/>
                </a:lnTo>
                <a:lnTo>
                  <a:pt x="954" y="51"/>
                </a:lnTo>
                <a:lnTo>
                  <a:pt x="914" y="28"/>
                </a:lnTo>
                <a:lnTo>
                  <a:pt x="872" y="11"/>
                </a:lnTo>
                <a:lnTo>
                  <a:pt x="827" y="2"/>
                </a:lnTo>
                <a:lnTo>
                  <a:pt x="781" y="0"/>
                </a:lnTo>
                <a:lnTo>
                  <a:pt x="737" y="7"/>
                </a:lnTo>
                <a:lnTo>
                  <a:pt x="693" y="19"/>
                </a:lnTo>
                <a:lnTo>
                  <a:pt x="650" y="40"/>
                </a:lnTo>
                <a:lnTo>
                  <a:pt x="614" y="66"/>
                </a:lnTo>
                <a:lnTo>
                  <a:pt x="575" y="40"/>
                </a:lnTo>
                <a:lnTo>
                  <a:pt x="535" y="19"/>
                </a:lnTo>
                <a:lnTo>
                  <a:pt x="491" y="7"/>
                </a:lnTo>
                <a:lnTo>
                  <a:pt x="444" y="0"/>
                </a:lnTo>
                <a:lnTo>
                  <a:pt x="400" y="2"/>
                </a:lnTo>
                <a:lnTo>
                  <a:pt x="354" y="11"/>
                </a:lnTo>
                <a:lnTo>
                  <a:pt x="312" y="28"/>
                </a:lnTo>
                <a:lnTo>
                  <a:pt x="271" y="51"/>
                </a:lnTo>
                <a:lnTo>
                  <a:pt x="237" y="82"/>
                </a:lnTo>
                <a:lnTo>
                  <a:pt x="206" y="118"/>
                </a:lnTo>
                <a:lnTo>
                  <a:pt x="181" y="158"/>
                </a:lnTo>
                <a:lnTo>
                  <a:pt x="152" y="152"/>
                </a:lnTo>
                <a:lnTo>
                  <a:pt x="123" y="154"/>
                </a:lnTo>
                <a:lnTo>
                  <a:pt x="94" y="162"/>
                </a:lnTo>
                <a:lnTo>
                  <a:pt x="67" y="175"/>
                </a:lnTo>
                <a:lnTo>
                  <a:pt x="44" y="194"/>
                </a:lnTo>
                <a:lnTo>
                  <a:pt x="25" y="217"/>
                </a:lnTo>
                <a:lnTo>
                  <a:pt x="12" y="244"/>
                </a:lnTo>
                <a:lnTo>
                  <a:pt x="2" y="274"/>
                </a:lnTo>
                <a:lnTo>
                  <a:pt x="0" y="304"/>
                </a:lnTo>
                <a:lnTo>
                  <a:pt x="2" y="335"/>
                </a:lnTo>
                <a:lnTo>
                  <a:pt x="12" y="363"/>
                </a:lnTo>
                <a:lnTo>
                  <a:pt x="25" y="390"/>
                </a:lnTo>
                <a:lnTo>
                  <a:pt x="44" y="413"/>
                </a:lnTo>
                <a:lnTo>
                  <a:pt x="67" y="432"/>
                </a:lnTo>
                <a:lnTo>
                  <a:pt x="94" y="445"/>
                </a:lnTo>
                <a:lnTo>
                  <a:pt x="123" y="453"/>
                </a:lnTo>
                <a:lnTo>
                  <a:pt x="152" y="455"/>
                </a:lnTo>
                <a:lnTo>
                  <a:pt x="181" y="45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16" name="Rectangle 84"/>
          <p:cNvSpPr>
            <a:spLocks noChangeArrowheads="1"/>
          </p:cNvSpPr>
          <p:nvPr/>
        </p:nvSpPr>
        <p:spPr bwMode="auto">
          <a:xfrm>
            <a:off x="1692275" y="4110038"/>
            <a:ext cx="7445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en-US" altLang="ko-KR" sz="1200">
                <a:solidFill>
                  <a:srgbClr val="000000"/>
                </a:solidFill>
                <a:ea typeface="굴림" panose="020B0600000101010101" pitchFamily="34" charset="-127"/>
              </a:rPr>
              <a:t>IP Network</a:t>
            </a:r>
            <a:endParaRPr kumimoji="0" lang="en-US" altLang="ko-KR" sz="1200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717" name="Rectangle 85"/>
          <p:cNvSpPr>
            <a:spLocks noChangeArrowheads="1"/>
          </p:cNvSpPr>
          <p:nvPr/>
        </p:nvSpPr>
        <p:spPr bwMode="auto">
          <a:xfrm>
            <a:off x="2644775" y="3173413"/>
            <a:ext cx="396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ko-KR" altLang="en-US" sz="12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endParaRPr kumimoji="0" lang="ko-KR" altLang="en-US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718" name="Freeform 86"/>
          <p:cNvSpPr>
            <a:spLocks noEditPoints="1"/>
          </p:cNvSpPr>
          <p:nvPr/>
        </p:nvSpPr>
        <p:spPr bwMode="auto">
          <a:xfrm>
            <a:off x="1519238" y="2727325"/>
            <a:ext cx="554037" cy="628650"/>
          </a:xfrm>
          <a:custGeom>
            <a:avLst/>
            <a:gdLst>
              <a:gd name="T0" fmla="*/ 0 w 541"/>
              <a:gd name="T1" fmla="*/ 429 h 429"/>
              <a:gd name="T2" fmla="*/ 0 w 541"/>
              <a:gd name="T3" fmla="*/ 419 h 429"/>
              <a:gd name="T4" fmla="*/ 54 w 541"/>
              <a:gd name="T5" fmla="*/ 393 h 429"/>
              <a:gd name="T6" fmla="*/ 54 w 541"/>
              <a:gd name="T7" fmla="*/ 0 h 429"/>
              <a:gd name="T8" fmla="*/ 199 w 541"/>
              <a:gd name="T9" fmla="*/ 0 h 429"/>
              <a:gd name="T10" fmla="*/ 199 w 541"/>
              <a:gd name="T11" fmla="*/ 393 h 429"/>
              <a:gd name="T12" fmla="*/ 258 w 541"/>
              <a:gd name="T13" fmla="*/ 419 h 429"/>
              <a:gd name="T14" fmla="*/ 258 w 541"/>
              <a:gd name="T15" fmla="*/ 429 h 429"/>
              <a:gd name="T16" fmla="*/ 0 w 541"/>
              <a:gd name="T17" fmla="*/ 429 h 429"/>
              <a:gd name="T18" fmla="*/ 216 w 541"/>
              <a:gd name="T19" fmla="*/ 368 h 429"/>
              <a:gd name="T20" fmla="*/ 268 w 541"/>
              <a:gd name="T21" fmla="*/ 368 h 429"/>
              <a:gd name="T22" fmla="*/ 322 w 541"/>
              <a:gd name="T23" fmla="*/ 383 h 429"/>
              <a:gd name="T24" fmla="*/ 322 w 541"/>
              <a:gd name="T25" fmla="*/ 414 h 429"/>
              <a:gd name="T26" fmla="*/ 268 w 541"/>
              <a:gd name="T27" fmla="*/ 414 h 429"/>
              <a:gd name="T28" fmla="*/ 268 w 541"/>
              <a:gd name="T29" fmla="*/ 429 h 429"/>
              <a:gd name="T30" fmla="*/ 489 w 541"/>
              <a:gd name="T31" fmla="*/ 429 h 429"/>
              <a:gd name="T32" fmla="*/ 489 w 541"/>
              <a:gd name="T33" fmla="*/ 414 h 429"/>
              <a:gd name="T34" fmla="*/ 435 w 541"/>
              <a:gd name="T35" fmla="*/ 414 h 429"/>
              <a:gd name="T36" fmla="*/ 435 w 541"/>
              <a:gd name="T37" fmla="*/ 383 h 429"/>
              <a:gd name="T38" fmla="*/ 489 w 541"/>
              <a:gd name="T39" fmla="*/ 368 h 429"/>
              <a:gd name="T40" fmla="*/ 541 w 541"/>
              <a:gd name="T41" fmla="*/ 368 h 429"/>
              <a:gd name="T42" fmla="*/ 541 w 541"/>
              <a:gd name="T43" fmla="*/ 107 h 429"/>
              <a:gd name="T44" fmla="*/ 216 w 541"/>
              <a:gd name="T45" fmla="*/ 107 h 429"/>
              <a:gd name="T46" fmla="*/ 216 w 541"/>
              <a:gd name="T47" fmla="*/ 368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41" h="429">
                <a:moveTo>
                  <a:pt x="0" y="429"/>
                </a:moveTo>
                <a:lnTo>
                  <a:pt x="0" y="419"/>
                </a:lnTo>
                <a:lnTo>
                  <a:pt x="54" y="393"/>
                </a:lnTo>
                <a:lnTo>
                  <a:pt x="54" y="0"/>
                </a:lnTo>
                <a:lnTo>
                  <a:pt x="199" y="0"/>
                </a:lnTo>
                <a:lnTo>
                  <a:pt x="199" y="393"/>
                </a:lnTo>
                <a:lnTo>
                  <a:pt x="258" y="419"/>
                </a:lnTo>
                <a:lnTo>
                  <a:pt x="258" y="429"/>
                </a:lnTo>
                <a:lnTo>
                  <a:pt x="0" y="429"/>
                </a:lnTo>
                <a:close/>
                <a:moveTo>
                  <a:pt x="216" y="368"/>
                </a:moveTo>
                <a:lnTo>
                  <a:pt x="268" y="368"/>
                </a:lnTo>
                <a:lnTo>
                  <a:pt x="322" y="383"/>
                </a:lnTo>
                <a:lnTo>
                  <a:pt x="322" y="414"/>
                </a:lnTo>
                <a:lnTo>
                  <a:pt x="268" y="414"/>
                </a:lnTo>
                <a:lnTo>
                  <a:pt x="268" y="429"/>
                </a:lnTo>
                <a:lnTo>
                  <a:pt x="489" y="429"/>
                </a:lnTo>
                <a:lnTo>
                  <a:pt x="489" y="414"/>
                </a:lnTo>
                <a:lnTo>
                  <a:pt x="435" y="414"/>
                </a:lnTo>
                <a:lnTo>
                  <a:pt x="435" y="383"/>
                </a:lnTo>
                <a:lnTo>
                  <a:pt x="489" y="368"/>
                </a:lnTo>
                <a:lnTo>
                  <a:pt x="541" y="368"/>
                </a:lnTo>
                <a:lnTo>
                  <a:pt x="541" y="107"/>
                </a:lnTo>
                <a:lnTo>
                  <a:pt x="216" y="107"/>
                </a:lnTo>
                <a:lnTo>
                  <a:pt x="216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19" name="Line 87"/>
          <p:cNvSpPr>
            <a:spLocks noChangeShapeType="1"/>
          </p:cNvSpPr>
          <p:nvPr/>
        </p:nvSpPr>
        <p:spPr bwMode="auto">
          <a:xfrm>
            <a:off x="1574800" y="3302000"/>
            <a:ext cx="1588" cy="539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20" name="Line 88"/>
          <p:cNvSpPr>
            <a:spLocks noChangeShapeType="1"/>
          </p:cNvSpPr>
          <p:nvPr/>
        </p:nvSpPr>
        <p:spPr bwMode="auto">
          <a:xfrm>
            <a:off x="1722438" y="3302000"/>
            <a:ext cx="1587" cy="539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21" name="Line 89"/>
          <p:cNvSpPr>
            <a:spLocks noChangeShapeType="1"/>
          </p:cNvSpPr>
          <p:nvPr/>
        </p:nvSpPr>
        <p:spPr bwMode="auto">
          <a:xfrm>
            <a:off x="1620838" y="2924175"/>
            <a:ext cx="55562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22" name="Line 90"/>
          <p:cNvSpPr>
            <a:spLocks noChangeShapeType="1"/>
          </p:cNvSpPr>
          <p:nvPr/>
        </p:nvSpPr>
        <p:spPr bwMode="auto">
          <a:xfrm>
            <a:off x="1611313" y="2855913"/>
            <a:ext cx="73025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23" name="Rectangle 91"/>
          <p:cNvSpPr>
            <a:spLocks noChangeArrowheads="1"/>
          </p:cNvSpPr>
          <p:nvPr/>
        </p:nvSpPr>
        <p:spPr bwMode="auto">
          <a:xfrm>
            <a:off x="1592263" y="2751138"/>
            <a:ext cx="111125" cy="3698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24" name="Freeform 92"/>
          <p:cNvSpPr>
            <a:spLocks/>
          </p:cNvSpPr>
          <p:nvPr/>
        </p:nvSpPr>
        <p:spPr bwMode="auto">
          <a:xfrm>
            <a:off x="1519238" y="2727325"/>
            <a:ext cx="263525" cy="628650"/>
          </a:xfrm>
          <a:custGeom>
            <a:avLst/>
            <a:gdLst>
              <a:gd name="T0" fmla="*/ 0 w 258"/>
              <a:gd name="T1" fmla="*/ 429 h 429"/>
              <a:gd name="T2" fmla="*/ 0 w 258"/>
              <a:gd name="T3" fmla="*/ 419 h 429"/>
              <a:gd name="T4" fmla="*/ 54 w 258"/>
              <a:gd name="T5" fmla="*/ 393 h 429"/>
              <a:gd name="T6" fmla="*/ 54 w 258"/>
              <a:gd name="T7" fmla="*/ 0 h 429"/>
              <a:gd name="T8" fmla="*/ 199 w 258"/>
              <a:gd name="T9" fmla="*/ 0 h 429"/>
              <a:gd name="T10" fmla="*/ 199 w 258"/>
              <a:gd name="T11" fmla="*/ 393 h 429"/>
              <a:gd name="T12" fmla="*/ 258 w 258"/>
              <a:gd name="T13" fmla="*/ 419 h 429"/>
              <a:gd name="T14" fmla="*/ 258 w 258"/>
              <a:gd name="T15" fmla="*/ 429 h 429"/>
              <a:gd name="T16" fmla="*/ 0 w 258"/>
              <a:gd name="T17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8" h="429">
                <a:moveTo>
                  <a:pt x="0" y="429"/>
                </a:moveTo>
                <a:lnTo>
                  <a:pt x="0" y="419"/>
                </a:lnTo>
                <a:lnTo>
                  <a:pt x="54" y="393"/>
                </a:lnTo>
                <a:lnTo>
                  <a:pt x="54" y="0"/>
                </a:lnTo>
                <a:lnTo>
                  <a:pt x="199" y="0"/>
                </a:lnTo>
                <a:lnTo>
                  <a:pt x="199" y="393"/>
                </a:lnTo>
                <a:lnTo>
                  <a:pt x="258" y="419"/>
                </a:lnTo>
                <a:lnTo>
                  <a:pt x="258" y="429"/>
                </a:lnTo>
                <a:lnTo>
                  <a:pt x="0" y="42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25" name="Freeform 93"/>
          <p:cNvSpPr>
            <a:spLocks/>
          </p:cNvSpPr>
          <p:nvPr/>
        </p:nvSpPr>
        <p:spPr bwMode="auto">
          <a:xfrm>
            <a:off x="1739900" y="2882900"/>
            <a:ext cx="333375" cy="473075"/>
          </a:xfrm>
          <a:custGeom>
            <a:avLst/>
            <a:gdLst>
              <a:gd name="T0" fmla="*/ 0 w 325"/>
              <a:gd name="T1" fmla="*/ 261 h 322"/>
              <a:gd name="T2" fmla="*/ 52 w 325"/>
              <a:gd name="T3" fmla="*/ 261 h 322"/>
              <a:gd name="T4" fmla="*/ 106 w 325"/>
              <a:gd name="T5" fmla="*/ 276 h 322"/>
              <a:gd name="T6" fmla="*/ 106 w 325"/>
              <a:gd name="T7" fmla="*/ 307 h 322"/>
              <a:gd name="T8" fmla="*/ 52 w 325"/>
              <a:gd name="T9" fmla="*/ 307 h 322"/>
              <a:gd name="T10" fmla="*/ 52 w 325"/>
              <a:gd name="T11" fmla="*/ 322 h 322"/>
              <a:gd name="T12" fmla="*/ 273 w 325"/>
              <a:gd name="T13" fmla="*/ 322 h 322"/>
              <a:gd name="T14" fmla="*/ 273 w 325"/>
              <a:gd name="T15" fmla="*/ 307 h 322"/>
              <a:gd name="T16" fmla="*/ 219 w 325"/>
              <a:gd name="T17" fmla="*/ 307 h 322"/>
              <a:gd name="T18" fmla="*/ 219 w 325"/>
              <a:gd name="T19" fmla="*/ 276 h 322"/>
              <a:gd name="T20" fmla="*/ 273 w 325"/>
              <a:gd name="T21" fmla="*/ 261 h 322"/>
              <a:gd name="T22" fmla="*/ 325 w 325"/>
              <a:gd name="T23" fmla="*/ 261 h 322"/>
              <a:gd name="T24" fmla="*/ 325 w 325"/>
              <a:gd name="T25" fmla="*/ 0 h 322"/>
              <a:gd name="T26" fmla="*/ 0 w 325"/>
              <a:gd name="T27" fmla="*/ 0 h 322"/>
              <a:gd name="T28" fmla="*/ 0 w 325"/>
              <a:gd name="T29" fmla="*/ 26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5" h="322">
                <a:moveTo>
                  <a:pt x="0" y="261"/>
                </a:moveTo>
                <a:lnTo>
                  <a:pt x="52" y="261"/>
                </a:lnTo>
                <a:lnTo>
                  <a:pt x="106" y="276"/>
                </a:lnTo>
                <a:lnTo>
                  <a:pt x="106" y="307"/>
                </a:lnTo>
                <a:lnTo>
                  <a:pt x="52" y="307"/>
                </a:lnTo>
                <a:lnTo>
                  <a:pt x="52" y="322"/>
                </a:lnTo>
                <a:lnTo>
                  <a:pt x="273" y="322"/>
                </a:lnTo>
                <a:lnTo>
                  <a:pt x="273" y="307"/>
                </a:lnTo>
                <a:lnTo>
                  <a:pt x="219" y="307"/>
                </a:lnTo>
                <a:lnTo>
                  <a:pt x="219" y="276"/>
                </a:lnTo>
                <a:lnTo>
                  <a:pt x="273" y="261"/>
                </a:lnTo>
                <a:lnTo>
                  <a:pt x="325" y="261"/>
                </a:lnTo>
                <a:lnTo>
                  <a:pt x="325" y="0"/>
                </a:lnTo>
                <a:lnTo>
                  <a:pt x="0" y="0"/>
                </a:lnTo>
                <a:lnTo>
                  <a:pt x="0" y="26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26" name="Line 94"/>
          <p:cNvSpPr>
            <a:spLocks noChangeShapeType="1"/>
          </p:cNvSpPr>
          <p:nvPr/>
        </p:nvSpPr>
        <p:spPr bwMode="auto">
          <a:xfrm>
            <a:off x="1849438" y="3332163"/>
            <a:ext cx="1158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27" name="Line 95"/>
          <p:cNvSpPr>
            <a:spLocks noChangeShapeType="1"/>
          </p:cNvSpPr>
          <p:nvPr/>
        </p:nvSpPr>
        <p:spPr bwMode="auto">
          <a:xfrm>
            <a:off x="1849438" y="3287713"/>
            <a:ext cx="1158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28" name="Line 96"/>
          <p:cNvSpPr>
            <a:spLocks noChangeShapeType="1"/>
          </p:cNvSpPr>
          <p:nvPr/>
        </p:nvSpPr>
        <p:spPr bwMode="auto">
          <a:xfrm>
            <a:off x="1793875" y="3263900"/>
            <a:ext cx="227013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29" name="Freeform 97"/>
          <p:cNvSpPr>
            <a:spLocks noEditPoints="1"/>
          </p:cNvSpPr>
          <p:nvPr/>
        </p:nvSpPr>
        <p:spPr bwMode="auto">
          <a:xfrm>
            <a:off x="1589088" y="3146425"/>
            <a:ext cx="120650" cy="168275"/>
          </a:xfrm>
          <a:custGeom>
            <a:avLst/>
            <a:gdLst>
              <a:gd name="T0" fmla="*/ 9 w 117"/>
              <a:gd name="T1" fmla="*/ 71 h 114"/>
              <a:gd name="T2" fmla="*/ 0 w 117"/>
              <a:gd name="T3" fmla="*/ 0 h 114"/>
              <a:gd name="T4" fmla="*/ 19 w 117"/>
              <a:gd name="T5" fmla="*/ 71 h 114"/>
              <a:gd name="T6" fmla="*/ 27 w 117"/>
              <a:gd name="T7" fmla="*/ 0 h 114"/>
              <a:gd name="T8" fmla="*/ 19 w 117"/>
              <a:gd name="T9" fmla="*/ 71 h 114"/>
              <a:gd name="T10" fmla="*/ 46 w 117"/>
              <a:gd name="T11" fmla="*/ 71 h 114"/>
              <a:gd name="T12" fmla="*/ 36 w 117"/>
              <a:gd name="T13" fmla="*/ 0 h 114"/>
              <a:gd name="T14" fmla="*/ 54 w 117"/>
              <a:gd name="T15" fmla="*/ 71 h 114"/>
              <a:gd name="T16" fmla="*/ 63 w 117"/>
              <a:gd name="T17" fmla="*/ 0 h 114"/>
              <a:gd name="T18" fmla="*/ 54 w 117"/>
              <a:gd name="T19" fmla="*/ 71 h 114"/>
              <a:gd name="T20" fmla="*/ 83 w 117"/>
              <a:gd name="T21" fmla="*/ 71 h 114"/>
              <a:gd name="T22" fmla="*/ 71 w 117"/>
              <a:gd name="T23" fmla="*/ 0 h 114"/>
              <a:gd name="T24" fmla="*/ 90 w 117"/>
              <a:gd name="T25" fmla="*/ 71 h 114"/>
              <a:gd name="T26" fmla="*/ 100 w 117"/>
              <a:gd name="T27" fmla="*/ 0 h 114"/>
              <a:gd name="T28" fmla="*/ 90 w 117"/>
              <a:gd name="T29" fmla="*/ 71 h 114"/>
              <a:gd name="T30" fmla="*/ 117 w 117"/>
              <a:gd name="T31" fmla="*/ 71 h 114"/>
              <a:gd name="T32" fmla="*/ 108 w 117"/>
              <a:gd name="T33" fmla="*/ 0 h 114"/>
              <a:gd name="T34" fmla="*/ 108 w 117"/>
              <a:gd name="T35" fmla="*/ 114 h 114"/>
              <a:gd name="T36" fmla="*/ 117 w 117"/>
              <a:gd name="T37" fmla="*/ 80 h 114"/>
              <a:gd name="T38" fmla="*/ 108 w 117"/>
              <a:gd name="T39" fmla="*/ 114 h 114"/>
              <a:gd name="T40" fmla="*/ 100 w 117"/>
              <a:gd name="T41" fmla="*/ 114 h 114"/>
              <a:gd name="T42" fmla="*/ 90 w 117"/>
              <a:gd name="T43" fmla="*/ 80 h 114"/>
              <a:gd name="T44" fmla="*/ 71 w 117"/>
              <a:gd name="T45" fmla="*/ 114 h 114"/>
              <a:gd name="T46" fmla="*/ 83 w 117"/>
              <a:gd name="T47" fmla="*/ 80 h 114"/>
              <a:gd name="T48" fmla="*/ 71 w 117"/>
              <a:gd name="T49" fmla="*/ 114 h 114"/>
              <a:gd name="T50" fmla="*/ 63 w 117"/>
              <a:gd name="T51" fmla="*/ 114 h 114"/>
              <a:gd name="T52" fmla="*/ 54 w 117"/>
              <a:gd name="T53" fmla="*/ 80 h 114"/>
              <a:gd name="T54" fmla="*/ 36 w 117"/>
              <a:gd name="T55" fmla="*/ 114 h 114"/>
              <a:gd name="T56" fmla="*/ 46 w 117"/>
              <a:gd name="T57" fmla="*/ 80 h 114"/>
              <a:gd name="T58" fmla="*/ 36 w 117"/>
              <a:gd name="T59" fmla="*/ 114 h 114"/>
              <a:gd name="T60" fmla="*/ 27 w 117"/>
              <a:gd name="T61" fmla="*/ 114 h 114"/>
              <a:gd name="T62" fmla="*/ 19 w 117"/>
              <a:gd name="T63" fmla="*/ 80 h 114"/>
              <a:gd name="T64" fmla="*/ 0 w 117"/>
              <a:gd name="T65" fmla="*/ 114 h 114"/>
              <a:gd name="T66" fmla="*/ 9 w 117"/>
              <a:gd name="T67" fmla="*/ 80 h 114"/>
              <a:gd name="T68" fmla="*/ 0 w 117"/>
              <a:gd name="T69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7" h="114">
                <a:moveTo>
                  <a:pt x="0" y="71"/>
                </a:moveTo>
                <a:lnTo>
                  <a:pt x="9" y="71"/>
                </a:lnTo>
                <a:lnTo>
                  <a:pt x="9" y="0"/>
                </a:lnTo>
                <a:lnTo>
                  <a:pt x="0" y="0"/>
                </a:lnTo>
                <a:lnTo>
                  <a:pt x="0" y="71"/>
                </a:lnTo>
                <a:close/>
                <a:moveTo>
                  <a:pt x="19" y="71"/>
                </a:moveTo>
                <a:lnTo>
                  <a:pt x="27" y="71"/>
                </a:lnTo>
                <a:lnTo>
                  <a:pt x="27" y="0"/>
                </a:lnTo>
                <a:lnTo>
                  <a:pt x="19" y="0"/>
                </a:lnTo>
                <a:lnTo>
                  <a:pt x="19" y="71"/>
                </a:lnTo>
                <a:close/>
                <a:moveTo>
                  <a:pt x="36" y="71"/>
                </a:moveTo>
                <a:lnTo>
                  <a:pt x="46" y="71"/>
                </a:lnTo>
                <a:lnTo>
                  <a:pt x="46" y="0"/>
                </a:lnTo>
                <a:lnTo>
                  <a:pt x="36" y="0"/>
                </a:lnTo>
                <a:lnTo>
                  <a:pt x="36" y="71"/>
                </a:lnTo>
                <a:close/>
                <a:moveTo>
                  <a:pt x="54" y="71"/>
                </a:moveTo>
                <a:lnTo>
                  <a:pt x="63" y="71"/>
                </a:lnTo>
                <a:lnTo>
                  <a:pt x="63" y="0"/>
                </a:lnTo>
                <a:lnTo>
                  <a:pt x="54" y="0"/>
                </a:lnTo>
                <a:lnTo>
                  <a:pt x="54" y="71"/>
                </a:lnTo>
                <a:close/>
                <a:moveTo>
                  <a:pt x="71" y="71"/>
                </a:moveTo>
                <a:lnTo>
                  <a:pt x="83" y="71"/>
                </a:lnTo>
                <a:lnTo>
                  <a:pt x="83" y="0"/>
                </a:lnTo>
                <a:lnTo>
                  <a:pt x="71" y="0"/>
                </a:lnTo>
                <a:lnTo>
                  <a:pt x="71" y="71"/>
                </a:lnTo>
                <a:close/>
                <a:moveTo>
                  <a:pt x="90" y="71"/>
                </a:moveTo>
                <a:lnTo>
                  <a:pt x="100" y="71"/>
                </a:lnTo>
                <a:lnTo>
                  <a:pt x="100" y="0"/>
                </a:lnTo>
                <a:lnTo>
                  <a:pt x="90" y="0"/>
                </a:lnTo>
                <a:lnTo>
                  <a:pt x="90" y="71"/>
                </a:lnTo>
                <a:close/>
                <a:moveTo>
                  <a:pt x="108" y="71"/>
                </a:moveTo>
                <a:lnTo>
                  <a:pt x="117" y="71"/>
                </a:lnTo>
                <a:lnTo>
                  <a:pt x="117" y="0"/>
                </a:lnTo>
                <a:lnTo>
                  <a:pt x="108" y="0"/>
                </a:lnTo>
                <a:lnTo>
                  <a:pt x="108" y="71"/>
                </a:lnTo>
                <a:close/>
                <a:moveTo>
                  <a:pt x="108" y="114"/>
                </a:moveTo>
                <a:lnTo>
                  <a:pt x="117" y="114"/>
                </a:lnTo>
                <a:lnTo>
                  <a:pt x="117" y="80"/>
                </a:lnTo>
                <a:lnTo>
                  <a:pt x="108" y="80"/>
                </a:lnTo>
                <a:lnTo>
                  <a:pt x="108" y="114"/>
                </a:lnTo>
                <a:close/>
                <a:moveTo>
                  <a:pt x="90" y="114"/>
                </a:moveTo>
                <a:lnTo>
                  <a:pt x="100" y="114"/>
                </a:lnTo>
                <a:lnTo>
                  <a:pt x="100" y="80"/>
                </a:lnTo>
                <a:lnTo>
                  <a:pt x="90" y="80"/>
                </a:lnTo>
                <a:lnTo>
                  <a:pt x="90" y="114"/>
                </a:lnTo>
                <a:close/>
                <a:moveTo>
                  <a:pt x="71" y="114"/>
                </a:moveTo>
                <a:lnTo>
                  <a:pt x="83" y="114"/>
                </a:lnTo>
                <a:lnTo>
                  <a:pt x="83" y="80"/>
                </a:lnTo>
                <a:lnTo>
                  <a:pt x="71" y="80"/>
                </a:lnTo>
                <a:lnTo>
                  <a:pt x="71" y="114"/>
                </a:lnTo>
                <a:close/>
                <a:moveTo>
                  <a:pt x="54" y="114"/>
                </a:moveTo>
                <a:lnTo>
                  <a:pt x="63" y="114"/>
                </a:lnTo>
                <a:lnTo>
                  <a:pt x="63" y="80"/>
                </a:lnTo>
                <a:lnTo>
                  <a:pt x="54" y="80"/>
                </a:lnTo>
                <a:lnTo>
                  <a:pt x="54" y="114"/>
                </a:lnTo>
                <a:close/>
                <a:moveTo>
                  <a:pt x="36" y="114"/>
                </a:moveTo>
                <a:lnTo>
                  <a:pt x="46" y="114"/>
                </a:lnTo>
                <a:lnTo>
                  <a:pt x="46" y="80"/>
                </a:lnTo>
                <a:lnTo>
                  <a:pt x="36" y="80"/>
                </a:lnTo>
                <a:lnTo>
                  <a:pt x="36" y="114"/>
                </a:lnTo>
                <a:close/>
                <a:moveTo>
                  <a:pt x="19" y="114"/>
                </a:moveTo>
                <a:lnTo>
                  <a:pt x="27" y="114"/>
                </a:lnTo>
                <a:lnTo>
                  <a:pt x="27" y="80"/>
                </a:lnTo>
                <a:lnTo>
                  <a:pt x="19" y="80"/>
                </a:lnTo>
                <a:lnTo>
                  <a:pt x="19" y="114"/>
                </a:lnTo>
                <a:close/>
                <a:moveTo>
                  <a:pt x="0" y="114"/>
                </a:moveTo>
                <a:lnTo>
                  <a:pt x="9" y="114"/>
                </a:lnTo>
                <a:lnTo>
                  <a:pt x="9" y="80"/>
                </a:lnTo>
                <a:lnTo>
                  <a:pt x="0" y="80"/>
                </a:lnTo>
                <a:lnTo>
                  <a:pt x="0" y="1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30" name="Rectangle 98"/>
          <p:cNvSpPr>
            <a:spLocks noChangeArrowheads="1"/>
          </p:cNvSpPr>
          <p:nvPr/>
        </p:nvSpPr>
        <p:spPr bwMode="auto">
          <a:xfrm>
            <a:off x="1604963" y="2765425"/>
            <a:ext cx="90487" cy="523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31" name="Freeform 99"/>
          <p:cNvSpPr>
            <a:spLocks/>
          </p:cNvSpPr>
          <p:nvPr/>
        </p:nvSpPr>
        <p:spPr bwMode="auto">
          <a:xfrm>
            <a:off x="1604963" y="2765425"/>
            <a:ext cx="90487" cy="14288"/>
          </a:xfrm>
          <a:custGeom>
            <a:avLst/>
            <a:gdLst>
              <a:gd name="T0" fmla="*/ 0 w 89"/>
              <a:gd name="T1" fmla="*/ 0 h 10"/>
              <a:gd name="T2" fmla="*/ 8 w 89"/>
              <a:gd name="T3" fmla="*/ 10 h 10"/>
              <a:gd name="T4" fmla="*/ 79 w 89"/>
              <a:gd name="T5" fmla="*/ 10 h 10"/>
              <a:gd name="T6" fmla="*/ 89 w 89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10">
                <a:moveTo>
                  <a:pt x="0" y="0"/>
                </a:moveTo>
                <a:lnTo>
                  <a:pt x="8" y="10"/>
                </a:lnTo>
                <a:lnTo>
                  <a:pt x="79" y="10"/>
                </a:lnTo>
                <a:lnTo>
                  <a:pt x="89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32" name="Rectangle 100"/>
          <p:cNvSpPr>
            <a:spLocks noChangeArrowheads="1"/>
          </p:cNvSpPr>
          <p:nvPr/>
        </p:nvSpPr>
        <p:spPr bwMode="auto">
          <a:xfrm>
            <a:off x="1604963" y="2833688"/>
            <a:ext cx="90487" cy="4921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33" name="Rectangle 101"/>
          <p:cNvSpPr>
            <a:spLocks noChangeArrowheads="1"/>
          </p:cNvSpPr>
          <p:nvPr/>
        </p:nvSpPr>
        <p:spPr bwMode="auto">
          <a:xfrm>
            <a:off x="1604963" y="2897188"/>
            <a:ext cx="90487" cy="5080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34" name="Rectangle 102"/>
          <p:cNvSpPr>
            <a:spLocks noChangeArrowheads="1"/>
          </p:cNvSpPr>
          <p:nvPr/>
        </p:nvSpPr>
        <p:spPr bwMode="auto">
          <a:xfrm>
            <a:off x="1604963" y="2962275"/>
            <a:ext cx="90487" cy="523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35" name="Rectangle 103"/>
          <p:cNvSpPr>
            <a:spLocks noChangeArrowheads="1"/>
          </p:cNvSpPr>
          <p:nvPr/>
        </p:nvSpPr>
        <p:spPr bwMode="auto">
          <a:xfrm>
            <a:off x="1604963" y="3030538"/>
            <a:ext cx="90487" cy="52387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36" name="Rectangle 104"/>
          <p:cNvSpPr>
            <a:spLocks noChangeArrowheads="1"/>
          </p:cNvSpPr>
          <p:nvPr/>
        </p:nvSpPr>
        <p:spPr bwMode="auto">
          <a:xfrm>
            <a:off x="1589088" y="3146425"/>
            <a:ext cx="9525" cy="1031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37" name="Rectangle 105"/>
          <p:cNvSpPr>
            <a:spLocks noChangeArrowheads="1"/>
          </p:cNvSpPr>
          <p:nvPr/>
        </p:nvSpPr>
        <p:spPr bwMode="auto">
          <a:xfrm>
            <a:off x="1609725" y="3146425"/>
            <a:ext cx="6350" cy="1031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38" name="Rectangle 106"/>
          <p:cNvSpPr>
            <a:spLocks noChangeArrowheads="1"/>
          </p:cNvSpPr>
          <p:nvPr/>
        </p:nvSpPr>
        <p:spPr bwMode="auto">
          <a:xfrm>
            <a:off x="1625600" y="3146425"/>
            <a:ext cx="11113" cy="1031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39" name="Rectangle 107"/>
          <p:cNvSpPr>
            <a:spLocks noChangeArrowheads="1"/>
          </p:cNvSpPr>
          <p:nvPr/>
        </p:nvSpPr>
        <p:spPr bwMode="auto">
          <a:xfrm>
            <a:off x="1644650" y="3146425"/>
            <a:ext cx="9525" cy="1031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40" name="Rectangle 108"/>
          <p:cNvSpPr>
            <a:spLocks noChangeArrowheads="1"/>
          </p:cNvSpPr>
          <p:nvPr/>
        </p:nvSpPr>
        <p:spPr bwMode="auto">
          <a:xfrm>
            <a:off x="1662113" y="3146425"/>
            <a:ext cx="11112" cy="1031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41" name="Rectangle 109"/>
          <p:cNvSpPr>
            <a:spLocks noChangeArrowheads="1"/>
          </p:cNvSpPr>
          <p:nvPr/>
        </p:nvSpPr>
        <p:spPr bwMode="auto">
          <a:xfrm>
            <a:off x="1681163" y="3146425"/>
            <a:ext cx="9525" cy="1031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42" name="Rectangle 110"/>
          <p:cNvSpPr>
            <a:spLocks noChangeArrowheads="1"/>
          </p:cNvSpPr>
          <p:nvPr/>
        </p:nvSpPr>
        <p:spPr bwMode="auto">
          <a:xfrm>
            <a:off x="1698625" y="3146425"/>
            <a:ext cx="11113" cy="1031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43" name="Rectangle 111"/>
          <p:cNvSpPr>
            <a:spLocks noChangeArrowheads="1"/>
          </p:cNvSpPr>
          <p:nvPr/>
        </p:nvSpPr>
        <p:spPr bwMode="auto">
          <a:xfrm>
            <a:off x="1698625" y="3263900"/>
            <a:ext cx="11113" cy="5080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44" name="Rectangle 112"/>
          <p:cNvSpPr>
            <a:spLocks noChangeArrowheads="1"/>
          </p:cNvSpPr>
          <p:nvPr/>
        </p:nvSpPr>
        <p:spPr bwMode="auto">
          <a:xfrm>
            <a:off x="1681163" y="3263900"/>
            <a:ext cx="9525" cy="5080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45" name="Rectangle 113"/>
          <p:cNvSpPr>
            <a:spLocks noChangeArrowheads="1"/>
          </p:cNvSpPr>
          <p:nvPr/>
        </p:nvSpPr>
        <p:spPr bwMode="auto">
          <a:xfrm>
            <a:off x="1662113" y="3263900"/>
            <a:ext cx="11112" cy="5080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46" name="Rectangle 114"/>
          <p:cNvSpPr>
            <a:spLocks noChangeArrowheads="1"/>
          </p:cNvSpPr>
          <p:nvPr/>
        </p:nvSpPr>
        <p:spPr bwMode="auto">
          <a:xfrm>
            <a:off x="1644650" y="3263900"/>
            <a:ext cx="9525" cy="5080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47" name="Rectangle 115"/>
          <p:cNvSpPr>
            <a:spLocks noChangeArrowheads="1"/>
          </p:cNvSpPr>
          <p:nvPr/>
        </p:nvSpPr>
        <p:spPr bwMode="auto">
          <a:xfrm>
            <a:off x="1625600" y="3263900"/>
            <a:ext cx="11113" cy="5080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48" name="Rectangle 116"/>
          <p:cNvSpPr>
            <a:spLocks noChangeArrowheads="1"/>
          </p:cNvSpPr>
          <p:nvPr/>
        </p:nvSpPr>
        <p:spPr bwMode="auto">
          <a:xfrm>
            <a:off x="1609725" y="3263900"/>
            <a:ext cx="6350" cy="5080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49" name="Rectangle 117"/>
          <p:cNvSpPr>
            <a:spLocks noChangeArrowheads="1"/>
          </p:cNvSpPr>
          <p:nvPr/>
        </p:nvSpPr>
        <p:spPr bwMode="auto">
          <a:xfrm>
            <a:off x="1589088" y="3263900"/>
            <a:ext cx="9525" cy="5080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50" name="Line 118"/>
          <p:cNvSpPr>
            <a:spLocks noChangeShapeType="1"/>
          </p:cNvSpPr>
          <p:nvPr/>
        </p:nvSpPr>
        <p:spPr bwMode="auto">
          <a:xfrm flipV="1">
            <a:off x="1604963" y="2779713"/>
            <a:ext cx="6350" cy="381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51" name="Line 119"/>
          <p:cNvSpPr>
            <a:spLocks noChangeShapeType="1"/>
          </p:cNvSpPr>
          <p:nvPr/>
        </p:nvSpPr>
        <p:spPr bwMode="auto">
          <a:xfrm>
            <a:off x="1684338" y="2779713"/>
            <a:ext cx="11112" cy="381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52" name="Line 120"/>
          <p:cNvSpPr>
            <a:spLocks noChangeShapeType="1"/>
          </p:cNvSpPr>
          <p:nvPr/>
        </p:nvSpPr>
        <p:spPr bwMode="auto">
          <a:xfrm>
            <a:off x="1609725" y="3006725"/>
            <a:ext cx="57150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53" name="Line 121"/>
          <p:cNvSpPr>
            <a:spLocks noChangeShapeType="1"/>
          </p:cNvSpPr>
          <p:nvPr/>
        </p:nvSpPr>
        <p:spPr bwMode="auto">
          <a:xfrm>
            <a:off x="1609725" y="2997200"/>
            <a:ext cx="57150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54" name="Line 122"/>
          <p:cNvSpPr>
            <a:spLocks noChangeShapeType="1"/>
          </p:cNvSpPr>
          <p:nvPr/>
        </p:nvSpPr>
        <p:spPr bwMode="auto">
          <a:xfrm>
            <a:off x="1609725" y="2989263"/>
            <a:ext cx="57150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55" name="Line 123"/>
          <p:cNvSpPr>
            <a:spLocks noChangeShapeType="1"/>
          </p:cNvSpPr>
          <p:nvPr/>
        </p:nvSpPr>
        <p:spPr bwMode="auto">
          <a:xfrm>
            <a:off x="1609725" y="2976563"/>
            <a:ext cx="57150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56" name="Line 124"/>
          <p:cNvSpPr>
            <a:spLocks noChangeShapeType="1"/>
          </p:cNvSpPr>
          <p:nvPr/>
        </p:nvSpPr>
        <p:spPr bwMode="auto">
          <a:xfrm>
            <a:off x="1609725" y="2971800"/>
            <a:ext cx="57150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57" name="Rectangle 125"/>
          <p:cNvSpPr>
            <a:spLocks noChangeArrowheads="1"/>
          </p:cNvSpPr>
          <p:nvPr/>
        </p:nvSpPr>
        <p:spPr bwMode="auto">
          <a:xfrm>
            <a:off x="1651000" y="2844800"/>
            <a:ext cx="25400" cy="269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58" name="Rectangle 126"/>
          <p:cNvSpPr>
            <a:spLocks noChangeArrowheads="1"/>
          </p:cNvSpPr>
          <p:nvPr/>
        </p:nvSpPr>
        <p:spPr bwMode="auto">
          <a:xfrm>
            <a:off x="1673225" y="2930525"/>
            <a:ext cx="15875" cy="793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59" name="Rectangle 127"/>
          <p:cNvSpPr>
            <a:spLocks noChangeArrowheads="1"/>
          </p:cNvSpPr>
          <p:nvPr/>
        </p:nvSpPr>
        <p:spPr bwMode="auto">
          <a:xfrm>
            <a:off x="1673225" y="2971800"/>
            <a:ext cx="15875" cy="15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60" name="Rectangle 128"/>
          <p:cNvSpPr>
            <a:spLocks noChangeArrowheads="1"/>
          </p:cNvSpPr>
          <p:nvPr/>
        </p:nvSpPr>
        <p:spPr bwMode="auto">
          <a:xfrm>
            <a:off x="1673225" y="2979738"/>
            <a:ext cx="15875" cy="95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61" name="Freeform 129"/>
          <p:cNvSpPr>
            <a:spLocks noEditPoints="1"/>
          </p:cNvSpPr>
          <p:nvPr/>
        </p:nvSpPr>
        <p:spPr bwMode="auto">
          <a:xfrm>
            <a:off x="1636713" y="2914650"/>
            <a:ext cx="427037" cy="338138"/>
          </a:xfrm>
          <a:custGeom>
            <a:avLst/>
            <a:gdLst>
              <a:gd name="T0" fmla="*/ 0 w 417"/>
              <a:gd name="T1" fmla="*/ 9 h 228"/>
              <a:gd name="T2" fmla="*/ 25 w 417"/>
              <a:gd name="T3" fmla="*/ 9 h 228"/>
              <a:gd name="T4" fmla="*/ 25 w 417"/>
              <a:gd name="T5" fmla="*/ 0 h 228"/>
              <a:gd name="T6" fmla="*/ 0 w 417"/>
              <a:gd name="T7" fmla="*/ 0 h 228"/>
              <a:gd name="T8" fmla="*/ 0 w 417"/>
              <a:gd name="T9" fmla="*/ 9 h 228"/>
              <a:gd name="T10" fmla="*/ 402 w 417"/>
              <a:gd name="T11" fmla="*/ 228 h 228"/>
              <a:gd name="T12" fmla="*/ 417 w 417"/>
              <a:gd name="T13" fmla="*/ 228 h 228"/>
              <a:gd name="T14" fmla="*/ 417 w 417"/>
              <a:gd name="T15" fmla="*/ 223 h 228"/>
              <a:gd name="T16" fmla="*/ 402 w 417"/>
              <a:gd name="T17" fmla="*/ 223 h 228"/>
              <a:gd name="T18" fmla="*/ 402 w 417"/>
              <a:gd name="T19" fmla="*/ 228 h 228"/>
              <a:gd name="T20" fmla="*/ 154 w 417"/>
              <a:gd name="T21" fmla="*/ 179 h 228"/>
              <a:gd name="T22" fmla="*/ 154 w 417"/>
              <a:gd name="T23" fmla="*/ 27 h 228"/>
              <a:gd name="T24" fmla="*/ 375 w 417"/>
              <a:gd name="T25" fmla="*/ 27 h 228"/>
              <a:gd name="T26" fmla="*/ 375 w 417"/>
              <a:gd name="T27" fmla="*/ 179 h 228"/>
              <a:gd name="T28" fmla="*/ 154 w 417"/>
              <a:gd name="T29" fmla="*/ 179 h 228"/>
              <a:gd name="T30" fmla="*/ 144 w 417"/>
              <a:gd name="T31" fmla="*/ 188 h 228"/>
              <a:gd name="T32" fmla="*/ 387 w 417"/>
              <a:gd name="T33" fmla="*/ 188 h 228"/>
              <a:gd name="T34" fmla="*/ 387 w 417"/>
              <a:gd name="T35" fmla="*/ 17 h 228"/>
              <a:gd name="T36" fmla="*/ 396 w 417"/>
              <a:gd name="T37" fmla="*/ 17 h 228"/>
              <a:gd name="T38" fmla="*/ 396 w 417"/>
              <a:gd name="T39" fmla="*/ 8 h 228"/>
              <a:gd name="T40" fmla="*/ 135 w 417"/>
              <a:gd name="T41" fmla="*/ 8 h 228"/>
              <a:gd name="T42" fmla="*/ 135 w 417"/>
              <a:gd name="T43" fmla="*/ 198 h 228"/>
              <a:gd name="T44" fmla="*/ 144 w 417"/>
              <a:gd name="T45" fmla="*/ 198 h 228"/>
              <a:gd name="T46" fmla="*/ 144 w 417"/>
              <a:gd name="T47" fmla="*/ 18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7" h="228">
                <a:moveTo>
                  <a:pt x="0" y="9"/>
                </a:moveTo>
                <a:lnTo>
                  <a:pt x="25" y="9"/>
                </a:lnTo>
                <a:lnTo>
                  <a:pt x="25" y="0"/>
                </a:lnTo>
                <a:lnTo>
                  <a:pt x="0" y="0"/>
                </a:lnTo>
                <a:lnTo>
                  <a:pt x="0" y="9"/>
                </a:lnTo>
                <a:close/>
                <a:moveTo>
                  <a:pt x="402" y="228"/>
                </a:moveTo>
                <a:lnTo>
                  <a:pt x="417" y="228"/>
                </a:lnTo>
                <a:lnTo>
                  <a:pt x="417" y="223"/>
                </a:lnTo>
                <a:lnTo>
                  <a:pt x="402" y="223"/>
                </a:lnTo>
                <a:lnTo>
                  <a:pt x="402" y="228"/>
                </a:lnTo>
                <a:close/>
                <a:moveTo>
                  <a:pt x="154" y="179"/>
                </a:moveTo>
                <a:lnTo>
                  <a:pt x="154" y="27"/>
                </a:lnTo>
                <a:lnTo>
                  <a:pt x="375" y="27"/>
                </a:lnTo>
                <a:lnTo>
                  <a:pt x="375" y="179"/>
                </a:lnTo>
                <a:lnTo>
                  <a:pt x="154" y="179"/>
                </a:lnTo>
                <a:close/>
                <a:moveTo>
                  <a:pt x="144" y="188"/>
                </a:moveTo>
                <a:lnTo>
                  <a:pt x="387" y="188"/>
                </a:lnTo>
                <a:lnTo>
                  <a:pt x="387" y="17"/>
                </a:lnTo>
                <a:lnTo>
                  <a:pt x="396" y="17"/>
                </a:lnTo>
                <a:lnTo>
                  <a:pt x="396" y="8"/>
                </a:lnTo>
                <a:lnTo>
                  <a:pt x="135" y="8"/>
                </a:lnTo>
                <a:lnTo>
                  <a:pt x="135" y="198"/>
                </a:lnTo>
                <a:lnTo>
                  <a:pt x="144" y="198"/>
                </a:lnTo>
                <a:lnTo>
                  <a:pt x="144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62" name="Rectangle 130"/>
          <p:cNvSpPr>
            <a:spLocks noChangeArrowheads="1"/>
          </p:cNvSpPr>
          <p:nvPr/>
        </p:nvSpPr>
        <p:spPr bwMode="auto">
          <a:xfrm>
            <a:off x="1636713" y="2914650"/>
            <a:ext cx="25400" cy="1587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63" name="Rectangle 131"/>
          <p:cNvSpPr>
            <a:spLocks noChangeArrowheads="1"/>
          </p:cNvSpPr>
          <p:nvPr/>
        </p:nvSpPr>
        <p:spPr bwMode="auto">
          <a:xfrm>
            <a:off x="2047875" y="3244850"/>
            <a:ext cx="15875" cy="793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64" name="Rectangle 132"/>
          <p:cNvSpPr>
            <a:spLocks noChangeArrowheads="1"/>
          </p:cNvSpPr>
          <p:nvPr/>
        </p:nvSpPr>
        <p:spPr bwMode="auto">
          <a:xfrm>
            <a:off x="1793875" y="2955925"/>
            <a:ext cx="227013" cy="22383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65" name="Freeform 133"/>
          <p:cNvSpPr>
            <a:spLocks/>
          </p:cNvSpPr>
          <p:nvPr/>
        </p:nvSpPr>
        <p:spPr bwMode="auto">
          <a:xfrm>
            <a:off x="1773238" y="2927350"/>
            <a:ext cx="268287" cy="277813"/>
          </a:xfrm>
          <a:custGeom>
            <a:avLst/>
            <a:gdLst>
              <a:gd name="T0" fmla="*/ 9 w 261"/>
              <a:gd name="T1" fmla="*/ 180 h 190"/>
              <a:gd name="T2" fmla="*/ 252 w 261"/>
              <a:gd name="T3" fmla="*/ 180 h 190"/>
              <a:gd name="T4" fmla="*/ 252 w 261"/>
              <a:gd name="T5" fmla="*/ 9 h 190"/>
              <a:gd name="T6" fmla="*/ 261 w 261"/>
              <a:gd name="T7" fmla="*/ 9 h 190"/>
              <a:gd name="T8" fmla="*/ 261 w 261"/>
              <a:gd name="T9" fmla="*/ 0 h 190"/>
              <a:gd name="T10" fmla="*/ 0 w 261"/>
              <a:gd name="T11" fmla="*/ 0 h 190"/>
              <a:gd name="T12" fmla="*/ 0 w 261"/>
              <a:gd name="T13" fmla="*/ 190 h 190"/>
              <a:gd name="T14" fmla="*/ 9 w 261"/>
              <a:gd name="T15" fmla="*/ 190 h 190"/>
              <a:gd name="T16" fmla="*/ 9 w 261"/>
              <a:gd name="T17" fmla="*/ 18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190">
                <a:moveTo>
                  <a:pt x="9" y="180"/>
                </a:moveTo>
                <a:lnTo>
                  <a:pt x="252" y="180"/>
                </a:lnTo>
                <a:lnTo>
                  <a:pt x="252" y="9"/>
                </a:lnTo>
                <a:lnTo>
                  <a:pt x="261" y="9"/>
                </a:lnTo>
                <a:lnTo>
                  <a:pt x="261" y="0"/>
                </a:lnTo>
                <a:lnTo>
                  <a:pt x="0" y="0"/>
                </a:lnTo>
                <a:lnTo>
                  <a:pt x="0" y="190"/>
                </a:lnTo>
                <a:lnTo>
                  <a:pt x="9" y="190"/>
                </a:lnTo>
                <a:lnTo>
                  <a:pt x="9" y="18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66" name="Freeform 134"/>
          <p:cNvSpPr>
            <a:spLocks/>
          </p:cNvSpPr>
          <p:nvPr/>
        </p:nvSpPr>
        <p:spPr bwMode="auto">
          <a:xfrm>
            <a:off x="1739900" y="3244850"/>
            <a:ext cx="168275" cy="19050"/>
          </a:xfrm>
          <a:custGeom>
            <a:avLst/>
            <a:gdLst>
              <a:gd name="T0" fmla="*/ 0 w 163"/>
              <a:gd name="T1" fmla="*/ 0 h 15"/>
              <a:gd name="T2" fmla="*/ 163 w 163"/>
              <a:gd name="T3" fmla="*/ 0 h 15"/>
              <a:gd name="T4" fmla="*/ 163 w 163"/>
              <a:gd name="T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" h="15">
                <a:moveTo>
                  <a:pt x="0" y="0"/>
                </a:moveTo>
                <a:lnTo>
                  <a:pt x="163" y="0"/>
                </a:lnTo>
                <a:lnTo>
                  <a:pt x="163" y="15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67" name="Line 135"/>
          <p:cNvSpPr>
            <a:spLocks noChangeShapeType="1"/>
          </p:cNvSpPr>
          <p:nvPr/>
        </p:nvSpPr>
        <p:spPr bwMode="auto">
          <a:xfrm flipV="1">
            <a:off x="1824038" y="3244850"/>
            <a:ext cx="1587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68" name="Rectangle 136"/>
          <p:cNvSpPr>
            <a:spLocks noChangeArrowheads="1"/>
          </p:cNvSpPr>
          <p:nvPr/>
        </p:nvSpPr>
        <p:spPr bwMode="auto">
          <a:xfrm>
            <a:off x="1447800" y="2514600"/>
            <a:ext cx="1231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en-US" altLang="ko-KR" sz="1200" b="1">
                <a:ea typeface="굴림" panose="020B0600000101010101" pitchFamily="34" charset="-127"/>
              </a:rPr>
              <a:t>Meta Data Server</a:t>
            </a:r>
            <a:endParaRPr kumimoji="0" lang="en-US" altLang="ko-KR" sz="1200" b="1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769" name="Freeform 137"/>
          <p:cNvSpPr>
            <a:spLocks/>
          </p:cNvSpPr>
          <p:nvPr/>
        </p:nvSpPr>
        <p:spPr bwMode="auto">
          <a:xfrm>
            <a:off x="1036638" y="3352800"/>
            <a:ext cx="168275" cy="366713"/>
          </a:xfrm>
          <a:custGeom>
            <a:avLst/>
            <a:gdLst>
              <a:gd name="T0" fmla="*/ 14 w 166"/>
              <a:gd name="T1" fmla="*/ 145 h 250"/>
              <a:gd name="T2" fmla="*/ 14 w 166"/>
              <a:gd name="T3" fmla="*/ 0 h 250"/>
              <a:gd name="T4" fmla="*/ 152 w 166"/>
              <a:gd name="T5" fmla="*/ 0 h 250"/>
              <a:gd name="T6" fmla="*/ 152 w 166"/>
              <a:gd name="T7" fmla="*/ 145 h 250"/>
              <a:gd name="T8" fmla="*/ 166 w 166"/>
              <a:gd name="T9" fmla="*/ 229 h 250"/>
              <a:gd name="T10" fmla="*/ 166 w 166"/>
              <a:gd name="T11" fmla="*/ 250 h 250"/>
              <a:gd name="T12" fmla="*/ 0 w 166"/>
              <a:gd name="T13" fmla="*/ 250 h 250"/>
              <a:gd name="T14" fmla="*/ 0 w 166"/>
              <a:gd name="T15" fmla="*/ 229 h 250"/>
              <a:gd name="T16" fmla="*/ 14 w 166"/>
              <a:gd name="T17" fmla="*/ 145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6" h="250">
                <a:moveTo>
                  <a:pt x="14" y="145"/>
                </a:moveTo>
                <a:lnTo>
                  <a:pt x="14" y="0"/>
                </a:lnTo>
                <a:lnTo>
                  <a:pt x="152" y="0"/>
                </a:lnTo>
                <a:lnTo>
                  <a:pt x="152" y="145"/>
                </a:lnTo>
                <a:lnTo>
                  <a:pt x="166" y="229"/>
                </a:lnTo>
                <a:lnTo>
                  <a:pt x="166" y="250"/>
                </a:lnTo>
                <a:lnTo>
                  <a:pt x="0" y="250"/>
                </a:lnTo>
                <a:lnTo>
                  <a:pt x="0" y="229"/>
                </a:lnTo>
                <a:lnTo>
                  <a:pt x="14" y="14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70" name="Line 138"/>
          <p:cNvSpPr>
            <a:spLocks noChangeShapeType="1"/>
          </p:cNvSpPr>
          <p:nvPr/>
        </p:nvSpPr>
        <p:spPr bwMode="auto">
          <a:xfrm>
            <a:off x="1049338" y="3563938"/>
            <a:ext cx="142875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71" name="Line 139"/>
          <p:cNvSpPr>
            <a:spLocks noChangeShapeType="1"/>
          </p:cNvSpPr>
          <p:nvPr/>
        </p:nvSpPr>
        <p:spPr bwMode="auto">
          <a:xfrm>
            <a:off x="1036638" y="3687763"/>
            <a:ext cx="168275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72" name="Freeform 140"/>
          <p:cNvSpPr>
            <a:spLocks/>
          </p:cNvSpPr>
          <p:nvPr/>
        </p:nvSpPr>
        <p:spPr bwMode="auto">
          <a:xfrm>
            <a:off x="1036638" y="3352800"/>
            <a:ext cx="168275" cy="366713"/>
          </a:xfrm>
          <a:custGeom>
            <a:avLst/>
            <a:gdLst>
              <a:gd name="T0" fmla="*/ 14 w 166"/>
              <a:gd name="T1" fmla="*/ 145 h 250"/>
              <a:gd name="T2" fmla="*/ 14 w 166"/>
              <a:gd name="T3" fmla="*/ 0 h 250"/>
              <a:gd name="T4" fmla="*/ 152 w 166"/>
              <a:gd name="T5" fmla="*/ 0 h 250"/>
              <a:gd name="T6" fmla="*/ 152 w 166"/>
              <a:gd name="T7" fmla="*/ 145 h 250"/>
              <a:gd name="T8" fmla="*/ 166 w 166"/>
              <a:gd name="T9" fmla="*/ 229 h 250"/>
              <a:gd name="T10" fmla="*/ 166 w 166"/>
              <a:gd name="T11" fmla="*/ 250 h 250"/>
              <a:gd name="T12" fmla="*/ 0 w 166"/>
              <a:gd name="T13" fmla="*/ 250 h 250"/>
              <a:gd name="T14" fmla="*/ 0 w 166"/>
              <a:gd name="T15" fmla="*/ 229 h 250"/>
              <a:gd name="T16" fmla="*/ 14 w 166"/>
              <a:gd name="T17" fmla="*/ 145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6" h="250">
                <a:moveTo>
                  <a:pt x="14" y="145"/>
                </a:moveTo>
                <a:lnTo>
                  <a:pt x="14" y="0"/>
                </a:lnTo>
                <a:lnTo>
                  <a:pt x="152" y="0"/>
                </a:lnTo>
                <a:lnTo>
                  <a:pt x="152" y="145"/>
                </a:lnTo>
                <a:lnTo>
                  <a:pt x="166" y="229"/>
                </a:lnTo>
                <a:lnTo>
                  <a:pt x="166" y="250"/>
                </a:lnTo>
                <a:lnTo>
                  <a:pt x="0" y="250"/>
                </a:lnTo>
                <a:lnTo>
                  <a:pt x="0" y="229"/>
                </a:lnTo>
                <a:lnTo>
                  <a:pt x="14" y="14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73" name="Freeform 141"/>
          <p:cNvSpPr>
            <a:spLocks noEditPoints="1"/>
          </p:cNvSpPr>
          <p:nvPr/>
        </p:nvSpPr>
        <p:spPr bwMode="auto">
          <a:xfrm>
            <a:off x="1042988" y="3587750"/>
            <a:ext cx="152400" cy="87313"/>
          </a:xfrm>
          <a:custGeom>
            <a:avLst/>
            <a:gdLst>
              <a:gd name="T0" fmla="*/ 8 w 150"/>
              <a:gd name="T1" fmla="*/ 11 h 59"/>
              <a:gd name="T2" fmla="*/ 8 w 150"/>
              <a:gd name="T3" fmla="*/ 0 h 59"/>
              <a:gd name="T4" fmla="*/ 142 w 150"/>
              <a:gd name="T5" fmla="*/ 0 h 59"/>
              <a:gd name="T6" fmla="*/ 142 w 150"/>
              <a:gd name="T7" fmla="*/ 11 h 59"/>
              <a:gd name="T8" fmla="*/ 8 w 150"/>
              <a:gd name="T9" fmla="*/ 11 h 59"/>
              <a:gd name="T10" fmla="*/ 0 w 150"/>
              <a:gd name="T11" fmla="*/ 59 h 59"/>
              <a:gd name="T12" fmla="*/ 6 w 150"/>
              <a:gd name="T13" fmla="*/ 17 h 59"/>
              <a:gd name="T14" fmla="*/ 144 w 150"/>
              <a:gd name="T15" fmla="*/ 17 h 59"/>
              <a:gd name="T16" fmla="*/ 150 w 150"/>
              <a:gd name="T17" fmla="*/ 59 h 59"/>
              <a:gd name="T18" fmla="*/ 0 w 150"/>
              <a:gd name="T19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0" h="59">
                <a:moveTo>
                  <a:pt x="8" y="11"/>
                </a:moveTo>
                <a:lnTo>
                  <a:pt x="8" y="0"/>
                </a:lnTo>
                <a:lnTo>
                  <a:pt x="142" y="0"/>
                </a:lnTo>
                <a:lnTo>
                  <a:pt x="142" y="11"/>
                </a:lnTo>
                <a:lnTo>
                  <a:pt x="8" y="11"/>
                </a:lnTo>
                <a:close/>
                <a:moveTo>
                  <a:pt x="0" y="59"/>
                </a:moveTo>
                <a:lnTo>
                  <a:pt x="6" y="17"/>
                </a:lnTo>
                <a:lnTo>
                  <a:pt x="144" y="17"/>
                </a:lnTo>
                <a:lnTo>
                  <a:pt x="150" y="59"/>
                </a:lnTo>
                <a:lnTo>
                  <a:pt x="0" y="59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74" name="Freeform 142"/>
          <p:cNvSpPr>
            <a:spLocks noEditPoints="1"/>
          </p:cNvSpPr>
          <p:nvPr/>
        </p:nvSpPr>
        <p:spPr bwMode="auto">
          <a:xfrm>
            <a:off x="1146175" y="3511550"/>
            <a:ext cx="49213" cy="200025"/>
          </a:xfrm>
          <a:custGeom>
            <a:avLst/>
            <a:gdLst>
              <a:gd name="T0" fmla="*/ 21 w 48"/>
              <a:gd name="T1" fmla="*/ 5 h 135"/>
              <a:gd name="T2" fmla="*/ 23 w 48"/>
              <a:gd name="T3" fmla="*/ 0 h 135"/>
              <a:gd name="T4" fmla="*/ 27 w 48"/>
              <a:gd name="T5" fmla="*/ 0 h 135"/>
              <a:gd name="T6" fmla="*/ 29 w 48"/>
              <a:gd name="T7" fmla="*/ 5 h 135"/>
              <a:gd name="T8" fmla="*/ 27 w 48"/>
              <a:gd name="T9" fmla="*/ 9 h 135"/>
              <a:gd name="T10" fmla="*/ 23 w 48"/>
              <a:gd name="T11" fmla="*/ 9 h 135"/>
              <a:gd name="T12" fmla="*/ 21 w 48"/>
              <a:gd name="T13" fmla="*/ 5 h 135"/>
              <a:gd name="T14" fmla="*/ 0 w 48"/>
              <a:gd name="T15" fmla="*/ 135 h 135"/>
              <a:gd name="T16" fmla="*/ 48 w 48"/>
              <a:gd name="T17" fmla="*/ 135 h 135"/>
              <a:gd name="T18" fmla="*/ 48 w 48"/>
              <a:gd name="T19" fmla="*/ 125 h 135"/>
              <a:gd name="T20" fmla="*/ 0 w 48"/>
              <a:gd name="T21" fmla="*/ 125 h 135"/>
              <a:gd name="T22" fmla="*/ 0 w 48"/>
              <a:gd name="T23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" h="135">
                <a:moveTo>
                  <a:pt x="21" y="5"/>
                </a:moveTo>
                <a:lnTo>
                  <a:pt x="23" y="0"/>
                </a:lnTo>
                <a:lnTo>
                  <a:pt x="27" y="0"/>
                </a:lnTo>
                <a:lnTo>
                  <a:pt x="29" y="5"/>
                </a:lnTo>
                <a:lnTo>
                  <a:pt x="27" y="9"/>
                </a:lnTo>
                <a:lnTo>
                  <a:pt x="23" y="9"/>
                </a:lnTo>
                <a:lnTo>
                  <a:pt x="21" y="5"/>
                </a:lnTo>
                <a:close/>
                <a:moveTo>
                  <a:pt x="0" y="135"/>
                </a:moveTo>
                <a:lnTo>
                  <a:pt x="48" y="135"/>
                </a:lnTo>
                <a:lnTo>
                  <a:pt x="48" y="125"/>
                </a:lnTo>
                <a:lnTo>
                  <a:pt x="0" y="125"/>
                </a:lnTo>
                <a:lnTo>
                  <a:pt x="0" y="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75" name="Freeform 143"/>
          <p:cNvSpPr>
            <a:spLocks/>
          </p:cNvSpPr>
          <p:nvPr/>
        </p:nvSpPr>
        <p:spPr bwMode="auto">
          <a:xfrm>
            <a:off x="1169988" y="3511550"/>
            <a:ext cx="7937" cy="14288"/>
          </a:xfrm>
          <a:custGeom>
            <a:avLst/>
            <a:gdLst>
              <a:gd name="T0" fmla="*/ 0 w 8"/>
              <a:gd name="T1" fmla="*/ 5 h 9"/>
              <a:gd name="T2" fmla="*/ 2 w 8"/>
              <a:gd name="T3" fmla="*/ 0 h 9"/>
              <a:gd name="T4" fmla="*/ 6 w 8"/>
              <a:gd name="T5" fmla="*/ 0 h 9"/>
              <a:gd name="T6" fmla="*/ 8 w 8"/>
              <a:gd name="T7" fmla="*/ 5 h 9"/>
              <a:gd name="T8" fmla="*/ 6 w 8"/>
              <a:gd name="T9" fmla="*/ 9 h 9"/>
              <a:gd name="T10" fmla="*/ 2 w 8"/>
              <a:gd name="T11" fmla="*/ 9 h 9"/>
              <a:gd name="T12" fmla="*/ 0 w 8"/>
              <a:gd name="T1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9">
                <a:moveTo>
                  <a:pt x="0" y="5"/>
                </a:moveTo>
                <a:lnTo>
                  <a:pt x="2" y="0"/>
                </a:lnTo>
                <a:lnTo>
                  <a:pt x="6" y="0"/>
                </a:lnTo>
                <a:lnTo>
                  <a:pt x="8" y="5"/>
                </a:lnTo>
                <a:lnTo>
                  <a:pt x="6" y="9"/>
                </a:lnTo>
                <a:lnTo>
                  <a:pt x="2" y="9"/>
                </a:lnTo>
                <a:lnTo>
                  <a:pt x="0" y="5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76" name="Rectangle 144"/>
          <p:cNvSpPr>
            <a:spLocks noChangeArrowheads="1"/>
          </p:cNvSpPr>
          <p:nvPr/>
        </p:nvSpPr>
        <p:spPr bwMode="auto">
          <a:xfrm>
            <a:off x="1166813" y="3502025"/>
            <a:ext cx="14287" cy="3333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77" name="Rectangle 145"/>
          <p:cNvSpPr>
            <a:spLocks noChangeArrowheads="1"/>
          </p:cNvSpPr>
          <p:nvPr/>
        </p:nvSpPr>
        <p:spPr bwMode="auto">
          <a:xfrm>
            <a:off x="1146175" y="3695700"/>
            <a:ext cx="49213" cy="1587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78" name="Rectangle 146"/>
          <p:cNvSpPr>
            <a:spLocks noChangeArrowheads="1"/>
          </p:cNvSpPr>
          <p:nvPr/>
        </p:nvSpPr>
        <p:spPr bwMode="auto">
          <a:xfrm>
            <a:off x="1063625" y="3381375"/>
            <a:ext cx="100013" cy="153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79" name="Rectangle 147"/>
          <p:cNvSpPr>
            <a:spLocks noChangeArrowheads="1"/>
          </p:cNvSpPr>
          <p:nvPr/>
        </p:nvSpPr>
        <p:spPr bwMode="auto">
          <a:xfrm>
            <a:off x="1063625" y="3381375"/>
            <a:ext cx="100013" cy="1539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80" name="Rectangle 148"/>
          <p:cNvSpPr>
            <a:spLocks noChangeArrowheads="1"/>
          </p:cNvSpPr>
          <p:nvPr/>
        </p:nvSpPr>
        <p:spPr bwMode="auto">
          <a:xfrm>
            <a:off x="1057275" y="3367088"/>
            <a:ext cx="127000" cy="185737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81" name="Rectangle 149"/>
          <p:cNvSpPr>
            <a:spLocks noChangeArrowheads="1"/>
          </p:cNvSpPr>
          <p:nvPr/>
        </p:nvSpPr>
        <p:spPr bwMode="auto">
          <a:xfrm>
            <a:off x="1169988" y="3381375"/>
            <a:ext cx="11112" cy="2381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82" name="Rectangle 150"/>
          <p:cNvSpPr>
            <a:spLocks noChangeArrowheads="1"/>
          </p:cNvSpPr>
          <p:nvPr/>
        </p:nvSpPr>
        <p:spPr bwMode="auto">
          <a:xfrm>
            <a:off x="533400" y="3886200"/>
            <a:ext cx="6318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kumimoji="0" lang="en-US" altLang="ko-KR" sz="1200" b="1">
                <a:ea typeface="굴림" panose="020B0600000101010101" pitchFamily="34" charset="-127"/>
              </a:rPr>
              <a:t>Client</a:t>
            </a:r>
            <a:endParaRPr kumimoji="0" lang="en-US" altLang="ko-KR" sz="1200" b="1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783" name="Rectangle 151"/>
          <p:cNvSpPr>
            <a:spLocks noChangeArrowheads="1"/>
          </p:cNvSpPr>
          <p:nvPr/>
        </p:nvSpPr>
        <p:spPr bwMode="auto">
          <a:xfrm>
            <a:off x="2459038" y="4635500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ko-KR" altLang="en-US" sz="12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endParaRPr kumimoji="0" lang="ko-KR" altLang="en-US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784" name="Freeform 152"/>
          <p:cNvSpPr>
            <a:spLocks/>
          </p:cNvSpPr>
          <p:nvPr/>
        </p:nvSpPr>
        <p:spPr bwMode="auto">
          <a:xfrm>
            <a:off x="2466975" y="4645025"/>
            <a:ext cx="257175" cy="401638"/>
          </a:xfrm>
          <a:custGeom>
            <a:avLst/>
            <a:gdLst>
              <a:gd name="T0" fmla="*/ 125 w 252"/>
              <a:gd name="T1" fmla="*/ 0 h 274"/>
              <a:gd name="T2" fmla="*/ 100 w 252"/>
              <a:gd name="T3" fmla="*/ 0 h 274"/>
              <a:gd name="T4" fmla="*/ 75 w 252"/>
              <a:gd name="T5" fmla="*/ 2 h 274"/>
              <a:gd name="T6" fmla="*/ 54 w 252"/>
              <a:gd name="T7" fmla="*/ 6 h 274"/>
              <a:gd name="T8" fmla="*/ 36 w 252"/>
              <a:gd name="T9" fmla="*/ 10 h 274"/>
              <a:gd name="T10" fmla="*/ 21 w 252"/>
              <a:gd name="T11" fmla="*/ 13 h 274"/>
              <a:gd name="T12" fmla="*/ 10 w 252"/>
              <a:gd name="T13" fmla="*/ 21 h 274"/>
              <a:gd name="T14" fmla="*/ 2 w 252"/>
              <a:gd name="T15" fmla="*/ 27 h 274"/>
              <a:gd name="T16" fmla="*/ 0 w 252"/>
              <a:gd name="T17" fmla="*/ 34 h 274"/>
              <a:gd name="T18" fmla="*/ 0 w 252"/>
              <a:gd name="T19" fmla="*/ 240 h 274"/>
              <a:gd name="T20" fmla="*/ 2 w 252"/>
              <a:gd name="T21" fmla="*/ 246 h 274"/>
              <a:gd name="T22" fmla="*/ 10 w 252"/>
              <a:gd name="T23" fmla="*/ 253 h 274"/>
              <a:gd name="T24" fmla="*/ 21 w 252"/>
              <a:gd name="T25" fmla="*/ 259 h 274"/>
              <a:gd name="T26" fmla="*/ 36 w 252"/>
              <a:gd name="T27" fmla="*/ 263 h 274"/>
              <a:gd name="T28" fmla="*/ 54 w 252"/>
              <a:gd name="T29" fmla="*/ 267 h 274"/>
              <a:gd name="T30" fmla="*/ 75 w 252"/>
              <a:gd name="T31" fmla="*/ 270 h 274"/>
              <a:gd name="T32" fmla="*/ 100 w 252"/>
              <a:gd name="T33" fmla="*/ 272 h 274"/>
              <a:gd name="T34" fmla="*/ 125 w 252"/>
              <a:gd name="T35" fmla="*/ 274 h 274"/>
              <a:gd name="T36" fmla="*/ 150 w 252"/>
              <a:gd name="T37" fmla="*/ 272 h 274"/>
              <a:gd name="T38" fmla="*/ 175 w 252"/>
              <a:gd name="T39" fmla="*/ 270 h 274"/>
              <a:gd name="T40" fmla="*/ 196 w 252"/>
              <a:gd name="T41" fmla="*/ 267 h 274"/>
              <a:gd name="T42" fmla="*/ 215 w 252"/>
              <a:gd name="T43" fmla="*/ 263 h 274"/>
              <a:gd name="T44" fmla="*/ 231 w 252"/>
              <a:gd name="T45" fmla="*/ 259 h 274"/>
              <a:gd name="T46" fmla="*/ 242 w 252"/>
              <a:gd name="T47" fmla="*/ 253 h 274"/>
              <a:gd name="T48" fmla="*/ 248 w 252"/>
              <a:gd name="T49" fmla="*/ 246 h 274"/>
              <a:gd name="T50" fmla="*/ 252 w 252"/>
              <a:gd name="T51" fmla="*/ 240 h 274"/>
              <a:gd name="T52" fmla="*/ 252 w 252"/>
              <a:gd name="T53" fmla="*/ 34 h 274"/>
              <a:gd name="T54" fmla="*/ 248 w 252"/>
              <a:gd name="T55" fmla="*/ 27 h 274"/>
              <a:gd name="T56" fmla="*/ 242 w 252"/>
              <a:gd name="T57" fmla="*/ 21 h 274"/>
              <a:gd name="T58" fmla="*/ 231 w 252"/>
              <a:gd name="T59" fmla="*/ 13 h 274"/>
              <a:gd name="T60" fmla="*/ 215 w 252"/>
              <a:gd name="T61" fmla="*/ 10 h 274"/>
              <a:gd name="T62" fmla="*/ 196 w 252"/>
              <a:gd name="T63" fmla="*/ 6 h 274"/>
              <a:gd name="T64" fmla="*/ 175 w 252"/>
              <a:gd name="T65" fmla="*/ 2 h 274"/>
              <a:gd name="T66" fmla="*/ 150 w 252"/>
              <a:gd name="T67" fmla="*/ 0 h 274"/>
              <a:gd name="T68" fmla="*/ 125 w 252"/>
              <a:gd name="T69" fmla="*/ 0 h 274"/>
              <a:gd name="T70" fmla="*/ 125 w 252"/>
              <a:gd name="T7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2" h="274">
                <a:moveTo>
                  <a:pt x="125" y="0"/>
                </a:moveTo>
                <a:lnTo>
                  <a:pt x="100" y="0"/>
                </a:lnTo>
                <a:lnTo>
                  <a:pt x="75" y="2"/>
                </a:lnTo>
                <a:lnTo>
                  <a:pt x="54" y="6"/>
                </a:lnTo>
                <a:lnTo>
                  <a:pt x="36" y="10"/>
                </a:lnTo>
                <a:lnTo>
                  <a:pt x="21" y="13"/>
                </a:lnTo>
                <a:lnTo>
                  <a:pt x="10" y="21"/>
                </a:lnTo>
                <a:lnTo>
                  <a:pt x="2" y="27"/>
                </a:lnTo>
                <a:lnTo>
                  <a:pt x="0" y="34"/>
                </a:lnTo>
                <a:lnTo>
                  <a:pt x="0" y="240"/>
                </a:lnTo>
                <a:lnTo>
                  <a:pt x="2" y="246"/>
                </a:lnTo>
                <a:lnTo>
                  <a:pt x="10" y="253"/>
                </a:lnTo>
                <a:lnTo>
                  <a:pt x="21" y="259"/>
                </a:lnTo>
                <a:lnTo>
                  <a:pt x="36" y="263"/>
                </a:lnTo>
                <a:lnTo>
                  <a:pt x="54" y="267"/>
                </a:lnTo>
                <a:lnTo>
                  <a:pt x="75" y="270"/>
                </a:lnTo>
                <a:lnTo>
                  <a:pt x="100" y="272"/>
                </a:lnTo>
                <a:lnTo>
                  <a:pt x="125" y="274"/>
                </a:lnTo>
                <a:lnTo>
                  <a:pt x="150" y="272"/>
                </a:lnTo>
                <a:lnTo>
                  <a:pt x="175" y="270"/>
                </a:lnTo>
                <a:lnTo>
                  <a:pt x="196" y="267"/>
                </a:lnTo>
                <a:lnTo>
                  <a:pt x="215" y="263"/>
                </a:lnTo>
                <a:lnTo>
                  <a:pt x="231" y="259"/>
                </a:lnTo>
                <a:lnTo>
                  <a:pt x="242" y="253"/>
                </a:lnTo>
                <a:lnTo>
                  <a:pt x="248" y="246"/>
                </a:lnTo>
                <a:lnTo>
                  <a:pt x="252" y="240"/>
                </a:lnTo>
                <a:lnTo>
                  <a:pt x="252" y="34"/>
                </a:lnTo>
                <a:lnTo>
                  <a:pt x="248" y="27"/>
                </a:lnTo>
                <a:lnTo>
                  <a:pt x="242" y="21"/>
                </a:lnTo>
                <a:lnTo>
                  <a:pt x="231" y="13"/>
                </a:lnTo>
                <a:lnTo>
                  <a:pt x="215" y="10"/>
                </a:lnTo>
                <a:lnTo>
                  <a:pt x="196" y="6"/>
                </a:lnTo>
                <a:lnTo>
                  <a:pt x="175" y="2"/>
                </a:lnTo>
                <a:lnTo>
                  <a:pt x="150" y="0"/>
                </a:lnTo>
                <a:lnTo>
                  <a:pt x="125" y="0"/>
                </a:lnTo>
                <a:lnTo>
                  <a:pt x="1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85" name="Freeform 153"/>
          <p:cNvSpPr>
            <a:spLocks/>
          </p:cNvSpPr>
          <p:nvPr/>
        </p:nvSpPr>
        <p:spPr bwMode="auto">
          <a:xfrm>
            <a:off x="2466975" y="4645025"/>
            <a:ext cx="257175" cy="98425"/>
          </a:xfrm>
          <a:custGeom>
            <a:avLst/>
            <a:gdLst>
              <a:gd name="T0" fmla="*/ 0 w 252"/>
              <a:gd name="T1" fmla="*/ 34 h 69"/>
              <a:gd name="T2" fmla="*/ 2 w 252"/>
              <a:gd name="T3" fmla="*/ 40 h 69"/>
              <a:gd name="T4" fmla="*/ 10 w 252"/>
              <a:gd name="T5" fmla="*/ 48 h 69"/>
              <a:gd name="T6" fmla="*/ 21 w 252"/>
              <a:gd name="T7" fmla="*/ 53 h 69"/>
              <a:gd name="T8" fmla="*/ 36 w 252"/>
              <a:gd name="T9" fmla="*/ 57 h 69"/>
              <a:gd name="T10" fmla="*/ 54 w 252"/>
              <a:gd name="T11" fmla="*/ 63 h 69"/>
              <a:gd name="T12" fmla="*/ 75 w 252"/>
              <a:gd name="T13" fmla="*/ 65 h 69"/>
              <a:gd name="T14" fmla="*/ 100 w 252"/>
              <a:gd name="T15" fmla="*/ 67 h 69"/>
              <a:gd name="T16" fmla="*/ 125 w 252"/>
              <a:gd name="T17" fmla="*/ 69 h 69"/>
              <a:gd name="T18" fmla="*/ 150 w 252"/>
              <a:gd name="T19" fmla="*/ 67 h 69"/>
              <a:gd name="T20" fmla="*/ 175 w 252"/>
              <a:gd name="T21" fmla="*/ 65 h 69"/>
              <a:gd name="T22" fmla="*/ 196 w 252"/>
              <a:gd name="T23" fmla="*/ 63 h 69"/>
              <a:gd name="T24" fmla="*/ 215 w 252"/>
              <a:gd name="T25" fmla="*/ 57 h 69"/>
              <a:gd name="T26" fmla="*/ 231 w 252"/>
              <a:gd name="T27" fmla="*/ 53 h 69"/>
              <a:gd name="T28" fmla="*/ 242 w 252"/>
              <a:gd name="T29" fmla="*/ 48 h 69"/>
              <a:gd name="T30" fmla="*/ 248 w 252"/>
              <a:gd name="T31" fmla="*/ 40 h 69"/>
              <a:gd name="T32" fmla="*/ 252 w 252"/>
              <a:gd name="T33" fmla="*/ 34 h 69"/>
              <a:gd name="T34" fmla="*/ 248 w 252"/>
              <a:gd name="T35" fmla="*/ 27 h 69"/>
              <a:gd name="T36" fmla="*/ 242 w 252"/>
              <a:gd name="T37" fmla="*/ 21 h 69"/>
              <a:gd name="T38" fmla="*/ 231 w 252"/>
              <a:gd name="T39" fmla="*/ 13 h 69"/>
              <a:gd name="T40" fmla="*/ 215 w 252"/>
              <a:gd name="T41" fmla="*/ 10 h 69"/>
              <a:gd name="T42" fmla="*/ 196 w 252"/>
              <a:gd name="T43" fmla="*/ 6 h 69"/>
              <a:gd name="T44" fmla="*/ 175 w 252"/>
              <a:gd name="T45" fmla="*/ 2 h 69"/>
              <a:gd name="T46" fmla="*/ 150 w 252"/>
              <a:gd name="T47" fmla="*/ 0 h 69"/>
              <a:gd name="T48" fmla="*/ 125 w 252"/>
              <a:gd name="T49" fmla="*/ 0 h 69"/>
              <a:gd name="T50" fmla="*/ 100 w 252"/>
              <a:gd name="T51" fmla="*/ 0 h 69"/>
              <a:gd name="T52" fmla="*/ 75 w 252"/>
              <a:gd name="T53" fmla="*/ 2 h 69"/>
              <a:gd name="T54" fmla="*/ 54 w 252"/>
              <a:gd name="T55" fmla="*/ 6 h 69"/>
              <a:gd name="T56" fmla="*/ 36 w 252"/>
              <a:gd name="T57" fmla="*/ 10 h 69"/>
              <a:gd name="T58" fmla="*/ 21 w 252"/>
              <a:gd name="T59" fmla="*/ 13 h 69"/>
              <a:gd name="T60" fmla="*/ 10 w 252"/>
              <a:gd name="T61" fmla="*/ 21 h 69"/>
              <a:gd name="T62" fmla="*/ 2 w 252"/>
              <a:gd name="T63" fmla="*/ 27 h 69"/>
              <a:gd name="T64" fmla="*/ 0 w 252"/>
              <a:gd name="T65" fmla="*/ 34 h 69"/>
              <a:gd name="T66" fmla="*/ 0 w 252"/>
              <a:gd name="T67" fmla="*/ 3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2" h="69">
                <a:moveTo>
                  <a:pt x="0" y="34"/>
                </a:moveTo>
                <a:lnTo>
                  <a:pt x="2" y="40"/>
                </a:lnTo>
                <a:lnTo>
                  <a:pt x="10" y="48"/>
                </a:lnTo>
                <a:lnTo>
                  <a:pt x="21" y="53"/>
                </a:lnTo>
                <a:lnTo>
                  <a:pt x="36" y="57"/>
                </a:lnTo>
                <a:lnTo>
                  <a:pt x="54" y="63"/>
                </a:lnTo>
                <a:lnTo>
                  <a:pt x="75" y="65"/>
                </a:lnTo>
                <a:lnTo>
                  <a:pt x="100" y="67"/>
                </a:lnTo>
                <a:lnTo>
                  <a:pt x="125" y="69"/>
                </a:lnTo>
                <a:lnTo>
                  <a:pt x="150" y="67"/>
                </a:lnTo>
                <a:lnTo>
                  <a:pt x="175" y="65"/>
                </a:lnTo>
                <a:lnTo>
                  <a:pt x="196" y="63"/>
                </a:lnTo>
                <a:lnTo>
                  <a:pt x="215" y="57"/>
                </a:lnTo>
                <a:lnTo>
                  <a:pt x="231" y="53"/>
                </a:lnTo>
                <a:lnTo>
                  <a:pt x="242" y="48"/>
                </a:lnTo>
                <a:lnTo>
                  <a:pt x="248" y="40"/>
                </a:lnTo>
                <a:lnTo>
                  <a:pt x="252" y="34"/>
                </a:lnTo>
                <a:lnTo>
                  <a:pt x="248" y="27"/>
                </a:lnTo>
                <a:lnTo>
                  <a:pt x="242" y="21"/>
                </a:lnTo>
                <a:lnTo>
                  <a:pt x="231" y="13"/>
                </a:lnTo>
                <a:lnTo>
                  <a:pt x="215" y="10"/>
                </a:lnTo>
                <a:lnTo>
                  <a:pt x="196" y="6"/>
                </a:lnTo>
                <a:lnTo>
                  <a:pt x="175" y="2"/>
                </a:lnTo>
                <a:lnTo>
                  <a:pt x="150" y="0"/>
                </a:lnTo>
                <a:lnTo>
                  <a:pt x="125" y="0"/>
                </a:lnTo>
                <a:lnTo>
                  <a:pt x="100" y="0"/>
                </a:lnTo>
                <a:lnTo>
                  <a:pt x="75" y="2"/>
                </a:lnTo>
                <a:lnTo>
                  <a:pt x="54" y="6"/>
                </a:lnTo>
                <a:lnTo>
                  <a:pt x="36" y="10"/>
                </a:lnTo>
                <a:lnTo>
                  <a:pt x="21" y="13"/>
                </a:lnTo>
                <a:lnTo>
                  <a:pt x="10" y="21"/>
                </a:lnTo>
                <a:lnTo>
                  <a:pt x="2" y="27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86" name="Freeform 154"/>
          <p:cNvSpPr>
            <a:spLocks/>
          </p:cNvSpPr>
          <p:nvPr/>
        </p:nvSpPr>
        <p:spPr bwMode="auto">
          <a:xfrm>
            <a:off x="2466975" y="4645025"/>
            <a:ext cx="257175" cy="401638"/>
          </a:xfrm>
          <a:custGeom>
            <a:avLst/>
            <a:gdLst>
              <a:gd name="T0" fmla="*/ 125 w 252"/>
              <a:gd name="T1" fmla="*/ 0 h 274"/>
              <a:gd name="T2" fmla="*/ 100 w 252"/>
              <a:gd name="T3" fmla="*/ 0 h 274"/>
              <a:gd name="T4" fmla="*/ 75 w 252"/>
              <a:gd name="T5" fmla="*/ 2 h 274"/>
              <a:gd name="T6" fmla="*/ 54 w 252"/>
              <a:gd name="T7" fmla="*/ 6 h 274"/>
              <a:gd name="T8" fmla="*/ 36 w 252"/>
              <a:gd name="T9" fmla="*/ 10 h 274"/>
              <a:gd name="T10" fmla="*/ 21 w 252"/>
              <a:gd name="T11" fmla="*/ 13 h 274"/>
              <a:gd name="T12" fmla="*/ 10 w 252"/>
              <a:gd name="T13" fmla="*/ 21 h 274"/>
              <a:gd name="T14" fmla="*/ 2 w 252"/>
              <a:gd name="T15" fmla="*/ 27 h 274"/>
              <a:gd name="T16" fmla="*/ 0 w 252"/>
              <a:gd name="T17" fmla="*/ 34 h 274"/>
              <a:gd name="T18" fmla="*/ 0 w 252"/>
              <a:gd name="T19" fmla="*/ 240 h 274"/>
              <a:gd name="T20" fmla="*/ 2 w 252"/>
              <a:gd name="T21" fmla="*/ 246 h 274"/>
              <a:gd name="T22" fmla="*/ 10 w 252"/>
              <a:gd name="T23" fmla="*/ 253 h 274"/>
              <a:gd name="T24" fmla="*/ 21 w 252"/>
              <a:gd name="T25" fmla="*/ 259 h 274"/>
              <a:gd name="T26" fmla="*/ 36 w 252"/>
              <a:gd name="T27" fmla="*/ 263 h 274"/>
              <a:gd name="T28" fmla="*/ 54 w 252"/>
              <a:gd name="T29" fmla="*/ 267 h 274"/>
              <a:gd name="T30" fmla="*/ 75 w 252"/>
              <a:gd name="T31" fmla="*/ 270 h 274"/>
              <a:gd name="T32" fmla="*/ 100 w 252"/>
              <a:gd name="T33" fmla="*/ 272 h 274"/>
              <a:gd name="T34" fmla="*/ 125 w 252"/>
              <a:gd name="T35" fmla="*/ 274 h 274"/>
              <a:gd name="T36" fmla="*/ 150 w 252"/>
              <a:gd name="T37" fmla="*/ 272 h 274"/>
              <a:gd name="T38" fmla="*/ 175 w 252"/>
              <a:gd name="T39" fmla="*/ 270 h 274"/>
              <a:gd name="T40" fmla="*/ 196 w 252"/>
              <a:gd name="T41" fmla="*/ 267 h 274"/>
              <a:gd name="T42" fmla="*/ 215 w 252"/>
              <a:gd name="T43" fmla="*/ 263 h 274"/>
              <a:gd name="T44" fmla="*/ 231 w 252"/>
              <a:gd name="T45" fmla="*/ 259 h 274"/>
              <a:gd name="T46" fmla="*/ 242 w 252"/>
              <a:gd name="T47" fmla="*/ 253 h 274"/>
              <a:gd name="T48" fmla="*/ 248 w 252"/>
              <a:gd name="T49" fmla="*/ 246 h 274"/>
              <a:gd name="T50" fmla="*/ 252 w 252"/>
              <a:gd name="T51" fmla="*/ 240 h 274"/>
              <a:gd name="T52" fmla="*/ 252 w 252"/>
              <a:gd name="T53" fmla="*/ 34 h 274"/>
              <a:gd name="T54" fmla="*/ 248 w 252"/>
              <a:gd name="T55" fmla="*/ 27 h 274"/>
              <a:gd name="T56" fmla="*/ 242 w 252"/>
              <a:gd name="T57" fmla="*/ 21 h 274"/>
              <a:gd name="T58" fmla="*/ 231 w 252"/>
              <a:gd name="T59" fmla="*/ 13 h 274"/>
              <a:gd name="T60" fmla="*/ 215 w 252"/>
              <a:gd name="T61" fmla="*/ 10 h 274"/>
              <a:gd name="T62" fmla="*/ 196 w 252"/>
              <a:gd name="T63" fmla="*/ 6 h 274"/>
              <a:gd name="T64" fmla="*/ 175 w 252"/>
              <a:gd name="T65" fmla="*/ 2 h 274"/>
              <a:gd name="T66" fmla="*/ 150 w 252"/>
              <a:gd name="T67" fmla="*/ 0 h 274"/>
              <a:gd name="T68" fmla="*/ 125 w 252"/>
              <a:gd name="T69" fmla="*/ 0 h 274"/>
              <a:gd name="T70" fmla="*/ 125 w 252"/>
              <a:gd name="T7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2" h="274">
                <a:moveTo>
                  <a:pt x="125" y="0"/>
                </a:moveTo>
                <a:lnTo>
                  <a:pt x="100" y="0"/>
                </a:lnTo>
                <a:lnTo>
                  <a:pt x="75" y="2"/>
                </a:lnTo>
                <a:lnTo>
                  <a:pt x="54" y="6"/>
                </a:lnTo>
                <a:lnTo>
                  <a:pt x="36" y="10"/>
                </a:lnTo>
                <a:lnTo>
                  <a:pt x="21" y="13"/>
                </a:lnTo>
                <a:lnTo>
                  <a:pt x="10" y="21"/>
                </a:lnTo>
                <a:lnTo>
                  <a:pt x="2" y="27"/>
                </a:lnTo>
                <a:lnTo>
                  <a:pt x="0" y="34"/>
                </a:lnTo>
                <a:lnTo>
                  <a:pt x="0" y="240"/>
                </a:lnTo>
                <a:lnTo>
                  <a:pt x="2" y="246"/>
                </a:lnTo>
                <a:lnTo>
                  <a:pt x="10" y="253"/>
                </a:lnTo>
                <a:lnTo>
                  <a:pt x="21" y="259"/>
                </a:lnTo>
                <a:lnTo>
                  <a:pt x="36" y="263"/>
                </a:lnTo>
                <a:lnTo>
                  <a:pt x="54" y="267"/>
                </a:lnTo>
                <a:lnTo>
                  <a:pt x="75" y="270"/>
                </a:lnTo>
                <a:lnTo>
                  <a:pt x="100" y="272"/>
                </a:lnTo>
                <a:lnTo>
                  <a:pt x="125" y="274"/>
                </a:lnTo>
                <a:lnTo>
                  <a:pt x="150" y="272"/>
                </a:lnTo>
                <a:lnTo>
                  <a:pt x="175" y="270"/>
                </a:lnTo>
                <a:lnTo>
                  <a:pt x="196" y="267"/>
                </a:lnTo>
                <a:lnTo>
                  <a:pt x="215" y="263"/>
                </a:lnTo>
                <a:lnTo>
                  <a:pt x="231" y="259"/>
                </a:lnTo>
                <a:lnTo>
                  <a:pt x="242" y="253"/>
                </a:lnTo>
                <a:lnTo>
                  <a:pt x="248" y="246"/>
                </a:lnTo>
                <a:lnTo>
                  <a:pt x="252" y="240"/>
                </a:lnTo>
                <a:lnTo>
                  <a:pt x="252" y="34"/>
                </a:lnTo>
                <a:lnTo>
                  <a:pt x="248" y="27"/>
                </a:lnTo>
                <a:lnTo>
                  <a:pt x="242" y="21"/>
                </a:lnTo>
                <a:lnTo>
                  <a:pt x="231" y="13"/>
                </a:lnTo>
                <a:lnTo>
                  <a:pt x="215" y="10"/>
                </a:lnTo>
                <a:lnTo>
                  <a:pt x="196" y="6"/>
                </a:lnTo>
                <a:lnTo>
                  <a:pt x="175" y="2"/>
                </a:lnTo>
                <a:lnTo>
                  <a:pt x="150" y="0"/>
                </a:lnTo>
                <a:lnTo>
                  <a:pt x="125" y="0"/>
                </a:lnTo>
                <a:lnTo>
                  <a:pt x="125" y="0"/>
                </a:lnTo>
              </a:path>
            </a:pathLst>
          </a:custGeom>
          <a:noFill/>
          <a:ln w="9525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87" name="Freeform 155"/>
          <p:cNvSpPr>
            <a:spLocks/>
          </p:cNvSpPr>
          <p:nvPr/>
        </p:nvSpPr>
        <p:spPr bwMode="auto">
          <a:xfrm>
            <a:off x="2466975" y="4694238"/>
            <a:ext cx="257175" cy="49212"/>
          </a:xfrm>
          <a:custGeom>
            <a:avLst/>
            <a:gdLst>
              <a:gd name="T0" fmla="*/ 0 w 252"/>
              <a:gd name="T1" fmla="*/ 0 h 35"/>
              <a:gd name="T2" fmla="*/ 2 w 252"/>
              <a:gd name="T3" fmla="*/ 6 h 35"/>
              <a:gd name="T4" fmla="*/ 10 w 252"/>
              <a:gd name="T5" fmla="*/ 14 h 35"/>
              <a:gd name="T6" fmla="*/ 21 w 252"/>
              <a:gd name="T7" fmla="*/ 19 h 35"/>
              <a:gd name="T8" fmla="*/ 36 w 252"/>
              <a:gd name="T9" fmla="*/ 23 h 35"/>
              <a:gd name="T10" fmla="*/ 54 w 252"/>
              <a:gd name="T11" fmla="*/ 29 h 35"/>
              <a:gd name="T12" fmla="*/ 75 w 252"/>
              <a:gd name="T13" fmla="*/ 31 h 35"/>
              <a:gd name="T14" fmla="*/ 100 w 252"/>
              <a:gd name="T15" fmla="*/ 33 h 35"/>
              <a:gd name="T16" fmla="*/ 125 w 252"/>
              <a:gd name="T17" fmla="*/ 35 h 35"/>
              <a:gd name="T18" fmla="*/ 150 w 252"/>
              <a:gd name="T19" fmla="*/ 33 h 35"/>
              <a:gd name="T20" fmla="*/ 175 w 252"/>
              <a:gd name="T21" fmla="*/ 31 h 35"/>
              <a:gd name="T22" fmla="*/ 196 w 252"/>
              <a:gd name="T23" fmla="*/ 29 h 35"/>
              <a:gd name="T24" fmla="*/ 215 w 252"/>
              <a:gd name="T25" fmla="*/ 23 h 35"/>
              <a:gd name="T26" fmla="*/ 231 w 252"/>
              <a:gd name="T27" fmla="*/ 19 h 35"/>
              <a:gd name="T28" fmla="*/ 242 w 252"/>
              <a:gd name="T29" fmla="*/ 14 h 35"/>
              <a:gd name="T30" fmla="*/ 248 w 252"/>
              <a:gd name="T31" fmla="*/ 6 h 35"/>
              <a:gd name="T32" fmla="*/ 252 w 252"/>
              <a:gd name="T3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2" h="35">
                <a:moveTo>
                  <a:pt x="0" y="0"/>
                </a:moveTo>
                <a:lnTo>
                  <a:pt x="2" y="6"/>
                </a:lnTo>
                <a:lnTo>
                  <a:pt x="10" y="14"/>
                </a:lnTo>
                <a:lnTo>
                  <a:pt x="21" y="19"/>
                </a:lnTo>
                <a:lnTo>
                  <a:pt x="36" y="23"/>
                </a:lnTo>
                <a:lnTo>
                  <a:pt x="54" y="29"/>
                </a:lnTo>
                <a:lnTo>
                  <a:pt x="75" y="31"/>
                </a:lnTo>
                <a:lnTo>
                  <a:pt x="100" y="33"/>
                </a:lnTo>
                <a:lnTo>
                  <a:pt x="125" y="35"/>
                </a:lnTo>
                <a:lnTo>
                  <a:pt x="150" y="33"/>
                </a:lnTo>
                <a:lnTo>
                  <a:pt x="175" y="31"/>
                </a:lnTo>
                <a:lnTo>
                  <a:pt x="196" y="29"/>
                </a:lnTo>
                <a:lnTo>
                  <a:pt x="215" y="23"/>
                </a:lnTo>
                <a:lnTo>
                  <a:pt x="231" y="19"/>
                </a:lnTo>
                <a:lnTo>
                  <a:pt x="242" y="14"/>
                </a:lnTo>
                <a:lnTo>
                  <a:pt x="248" y="6"/>
                </a:lnTo>
                <a:lnTo>
                  <a:pt x="252" y="0"/>
                </a:lnTo>
              </a:path>
            </a:pathLst>
          </a:custGeom>
          <a:noFill/>
          <a:ln w="9525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88" name="Rectangle 156"/>
          <p:cNvSpPr>
            <a:spLocks noChangeArrowheads="1"/>
          </p:cNvSpPr>
          <p:nvPr/>
        </p:nvSpPr>
        <p:spPr bwMode="auto">
          <a:xfrm>
            <a:off x="457200" y="2935288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ko-KR" altLang="en-US" sz="12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endParaRPr kumimoji="0" lang="ko-KR" altLang="en-US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789" name="Oval 157"/>
          <p:cNvSpPr>
            <a:spLocks noChangeArrowheads="1"/>
          </p:cNvSpPr>
          <p:nvPr/>
        </p:nvSpPr>
        <p:spPr bwMode="auto">
          <a:xfrm>
            <a:off x="463550" y="2944813"/>
            <a:ext cx="3122613" cy="2312987"/>
          </a:xfrm>
          <a:prstGeom prst="ellips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90" name="Rectangle 158"/>
          <p:cNvSpPr>
            <a:spLocks noChangeArrowheads="1"/>
          </p:cNvSpPr>
          <p:nvPr/>
        </p:nvSpPr>
        <p:spPr bwMode="auto">
          <a:xfrm>
            <a:off x="1568450" y="3332163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ko-KR" altLang="en-US" sz="12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endParaRPr kumimoji="0" lang="ko-KR" altLang="en-US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791" name="Freeform 159"/>
          <p:cNvSpPr>
            <a:spLocks/>
          </p:cNvSpPr>
          <p:nvPr/>
        </p:nvSpPr>
        <p:spPr bwMode="auto">
          <a:xfrm>
            <a:off x="1616075" y="4805363"/>
            <a:ext cx="82550" cy="131762"/>
          </a:xfrm>
          <a:custGeom>
            <a:avLst/>
            <a:gdLst>
              <a:gd name="T0" fmla="*/ 15 w 81"/>
              <a:gd name="T1" fmla="*/ 0 h 90"/>
              <a:gd name="T2" fmla="*/ 0 w 81"/>
              <a:gd name="T3" fmla="*/ 90 h 90"/>
              <a:gd name="T4" fmla="*/ 81 w 81"/>
              <a:gd name="T5" fmla="*/ 48 h 90"/>
              <a:gd name="T6" fmla="*/ 15 w 81"/>
              <a:gd name="T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90">
                <a:moveTo>
                  <a:pt x="15" y="0"/>
                </a:moveTo>
                <a:lnTo>
                  <a:pt x="0" y="90"/>
                </a:lnTo>
                <a:lnTo>
                  <a:pt x="81" y="48"/>
                </a:lnTo>
                <a:lnTo>
                  <a:pt x="15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92" name="Rectangle 160"/>
          <p:cNvSpPr>
            <a:spLocks noChangeArrowheads="1"/>
          </p:cNvSpPr>
          <p:nvPr/>
        </p:nvSpPr>
        <p:spPr bwMode="auto">
          <a:xfrm>
            <a:off x="1193800" y="3590925"/>
            <a:ext cx="44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ko-KR" altLang="en-US" sz="14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endParaRPr kumimoji="0" lang="ko-KR" altLang="en-US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793" name="Rectangle 161"/>
          <p:cNvSpPr>
            <a:spLocks noChangeArrowheads="1"/>
          </p:cNvSpPr>
          <p:nvPr/>
        </p:nvSpPr>
        <p:spPr bwMode="auto">
          <a:xfrm>
            <a:off x="1990725" y="4741863"/>
            <a:ext cx="381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ko-KR" altLang="en-US" sz="12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endParaRPr kumimoji="0" lang="ko-KR" altLang="en-US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794" name="Freeform 162"/>
          <p:cNvSpPr>
            <a:spLocks/>
          </p:cNvSpPr>
          <p:nvPr/>
        </p:nvSpPr>
        <p:spPr bwMode="auto">
          <a:xfrm>
            <a:off x="1998663" y="4749800"/>
            <a:ext cx="257175" cy="401638"/>
          </a:xfrm>
          <a:custGeom>
            <a:avLst/>
            <a:gdLst>
              <a:gd name="T0" fmla="*/ 125 w 252"/>
              <a:gd name="T1" fmla="*/ 0 h 275"/>
              <a:gd name="T2" fmla="*/ 100 w 252"/>
              <a:gd name="T3" fmla="*/ 2 h 275"/>
              <a:gd name="T4" fmla="*/ 77 w 252"/>
              <a:gd name="T5" fmla="*/ 4 h 275"/>
              <a:gd name="T6" fmla="*/ 56 w 252"/>
              <a:gd name="T7" fmla="*/ 8 h 275"/>
              <a:gd name="T8" fmla="*/ 37 w 252"/>
              <a:gd name="T9" fmla="*/ 12 h 275"/>
              <a:gd name="T10" fmla="*/ 21 w 252"/>
              <a:gd name="T11" fmla="*/ 16 h 275"/>
              <a:gd name="T12" fmla="*/ 10 w 252"/>
              <a:gd name="T13" fmla="*/ 21 h 275"/>
              <a:gd name="T14" fmla="*/ 2 w 252"/>
              <a:gd name="T15" fmla="*/ 29 h 275"/>
              <a:gd name="T16" fmla="*/ 0 w 252"/>
              <a:gd name="T17" fmla="*/ 37 h 275"/>
              <a:gd name="T18" fmla="*/ 0 w 252"/>
              <a:gd name="T19" fmla="*/ 242 h 275"/>
              <a:gd name="T20" fmla="*/ 2 w 252"/>
              <a:gd name="T21" fmla="*/ 248 h 275"/>
              <a:gd name="T22" fmla="*/ 10 w 252"/>
              <a:gd name="T23" fmla="*/ 256 h 275"/>
              <a:gd name="T24" fmla="*/ 21 w 252"/>
              <a:gd name="T25" fmla="*/ 261 h 275"/>
              <a:gd name="T26" fmla="*/ 37 w 252"/>
              <a:gd name="T27" fmla="*/ 265 h 275"/>
              <a:gd name="T28" fmla="*/ 56 w 252"/>
              <a:gd name="T29" fmla="*/ 269 h 275"/>
              <a:gd name="T30" fmla="*/ 77 w 252"/>
              <a:gd name="T31" fmla="*/ 273 h 275"/>
              <a:gd name="T32" fmla="*/ 100 w 252"/>
              <a:gd name="T33" fmla="*/ 275 h 275"/>
              <a:gd name="T34" fmla="*/ 125 w 252"/>
              <a:gd name="T35" fmla="*/ 275 h 275"/>
              <a:gd name="T36" fmla="*/ 150 w 252"/>
              <a:gd name="T37" fmla="*/ 275 h 275"/>
              <a:gd name="T38" fmla="*/ 175 w 252"/>
              <a:gd name="T39" fmla="*/ 273 h 275"/>
              <a:gd name="T40" fmla="*/ 196 w 252"/>
              <a:gd name="T41" fmla="*/ 269 h 275"/>
              <a:gd name="T42" fmla="*/ 215 w 252"/>
              <a:gd name="T43" fmla="*/ 265 h 275"/>
              <a:gd name="T44" fmla="*/ 231 w 252"/>
              <a:gd name="T45" fmla="*/ 261 h 275"/>
              <a:gd name="T46" fmla="*/ 242 w 252"/>
              <a:gd name="T47" fmla="*/ 256 h 275"/>
              <a:gd name="T48" fmla="*/ 250 w 252"/>
              <a:gd name="T49" fmla="*/ 248 h 275"/>
              <a:gd name="T50" fmla="*/ 252 w 252"/>
              <a:gd name="T51" fmla="*/ 242 h 275"/>
              <a:gd name="T52" fmla="*/ 252 w 252"/>
              <a:gd name="T53" fmla="*/ 37 h 275"/>
              <a:gd name="T54" fmla="*/ 250 w 252"/>
              <a:gd name="T55" fmla="*/ 29 h 275"/>
              <a:gd name="T56" fmla="*/ 242 w 252"/>
              <a:gd name="T57" fmla="*/ 21 h 275"/>
              <a:gd name="T58" fmla="*/ 231 w 252"/>
              <a:gd name="T59" fmla="*/ 16 h 275"/>
              <a:gd name="T60" fmla="*/ 215 w 252"/>
              <a:gd name="T61" fmla="*/ 12 h 275"/>
              <a:gd name="T62" fmla="*/ 196 w 252"/>
              <a:gd name="T63" fmla="*/ 8 h 275"/>
              <a:gd name="T64" fmla="*/ 175 w 252"/>
              <a:gd name="T65" fmla="*/ 4 h 275"/>
              <a:gd name="T66" fmla="*/ 150 w 252"/>
              <a:gd name="T67" fmla="*/ 2 h 275"/>
              <a:gd name="T68" fmla="*/ 125 w 252"/>
              <a:gd name="T69" fmla="*/ 0 h 275"/>
              <a:gd name="T70" fmla="*/ 125 w 252"/>
              <a:gd name="T71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2" h="275">
                <a:moveTo>
                  <a:pt x="125" y="0"/>
                </a:moveTo>
                <a:lnTo>
                  <a:pt x="100" y="2"/>
                </a:lnTo>
                <a:lnTo>
                  <a:pt x="77" y="4"/>
                </a:lnTo>
                <a:lnTo>
                  <a:pt x="56" y="8"/>
                </a:lnTo>
                <a:lnTo>
                  <a:pt x="37" y="12"/>
                </a:lnTo>
                <a:lnTo>
                  <a:pt x="21" y="16"/>
                </a:lnTo>
                <a:lnTo>
                  <a:pt x="10" y="21"/>
                </a:lnTo>
                <a:lnTo>
                  <a:pt x="2" y="29"/>
                </a:lnTo>
                <a:lnTo>
                  <a:pt x="0" y="37"/>
                </a:lnTo>
                <a:lnTo>
                  <a:pt x="0" y="242"/>
                </a:lnTo>
                <a:lnTo>
                  <a:pt x="2" y="248"/>
                </a:lnTo>
                <a:lnTo>
                  <a:pt x="10" y="256"/>
                </a:lnTo>
                <a:lnTo>
                  <a:pt x="21" y="261"/>
                </a:lnTo>
                <a:lnTo>
                  <a:pt x="37" y="265"/>
                </a:lnTo>
                <a:lnTo>
                  <a:pt x="56" y="269"/>
                </a:lnTo>
                <a:lnTo>
                  <a:pt x="77" y="273"/>
                </a:lnTo>
                <a:lnTo>
                  <a:pt x="100" y="275"/>
                </a:lnTo>
                <a:lnTo>
                  <a:pt x="125" y="275"/>
                </a:lnTo>
                <a:lnTo>
                  <a:pt x="150" y="275"/>
                </a:lnTo>
                <a:lnTo>
                  <a:pt x="175" y="273"/>
                </a:lnTo>
                <a:lnTo>
                  <a:pt x="196" y="269"/>
                </a:lnTo>
                <a:lnTo>
                  <a:pt x="215" y="265"/>
                </a:lnTo>
                <a:lnTo>
                  <a:pt x="231" y="261"/>
                </a:lnTo>
                <a:lnTo>
                  <a:pt x="242" y="256"/>
                </a:lnTo>
                <a:lnTo>
                  <a:pt x="250" y="248"/>
                </a:lnTo>
                <a:lnTo>
                  <a:pt x="252" y="242"/>
                </a:lnTo>
                <a:lnTo>
                  <a:pt x="252" y="37"/>
                </a:lnTo>
                <a:lnTo>
                  <a:pt x="250" y="29"/>
                </a:lnTo>
                <a:lnTo>
                  <a:pt x="242" y="21"/>
                </a:lnTo>
                <a:lnTo>
                  <a:pt x="231" y="16"/>
                </a:lnTo>
                <a:lnTo>
                  <a:pt x="215" y="12"/>
                </a:lnTo>
                <a:lnTo>
                  <a:pt x="196" y="8"/>
                </a:lnTo>
                <a:lnTo>
                  <a:pt x="175" y="4"/>
                </a:lnTo>
                <a:lnTo>
                  <a:pt x="150" y="2"/>
                </a:lnTo>
                <a:lnTo>
                  <a:pt x="125" y="0"/>
                </a:lnTo>
                <a:lnTo>
                  <a:pt x="1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95" name="Freeform 163"/>
          <p:cNvSpPr>
            <a:spLocks/>
          </p:cNvSpPr>
          <p:nvPr/>
        </p:nvSpPr>
        <p:spPr bwMode="auto">
          <a:xfrm>
            <a:off x="1998663" y="4749800"/>
            <a:ext cx="257175" cy="100013"/>
          </a:xfrm>
          <a:custGeom>
            <a:avLst/>
            <a:gdLst>
              <a:gd name="T0" fmla="*/ 0 w 252"/>
              <a:gd name="T1" fmla="*/ 37 h 69"/>
              <a:gd name="T2" fmla="*/ 2 w 252"/>
              <a:gd name="T3" fmla="*/ 42 h 69"/>
              <a:gd name="T4" fmla="*/ 10 w 252"/>
              <a:gd name="T5" fmla="*/ 50 h 69"/>
              <a:gd name="T6" fmla="*/ 21 w 252"/>
              <a:gd name="T7" fmla="*/ 56 h 69"/>
              <a:gd name="T8" fmla="*/ 37 w 252"/>
              <a:gd name="T9" fmla="*/ 59 h 69"/>
              <a:gd name="T10" fmla="*/ 56 w 252"/>
              <a:gd name="T11" fmla="*/ 63 h 69"/>
              <a:gd name="T12" fmla="*/ 77 w 252"/>
              <a:gd name="T13" fmla="*/ 67 h 69"/>
              <a:gd name="T14" fmla="*/ 100 w 252"/>
              <a:gd name="T15" fmla="*/ 69 h 69"/>
              <a:gd name="T16" fmla="*/ 125 w 252"/>
              <a:gd name="T17" fmla="*/ 69 h 69"/>
              <a:gd name="T18" fmla="*/ 150 w 252"/>
              <a:gd name="T19" fmla="*/ 69 h 69"/>
              <a:gd name="T20" fmla="*/ 175 w 252"/>
              <a:gd name="T21" fmla="*/ 67 h 69"/>
              <a:gd name="T22" fmla="*/ 196 w 252"/>
              <a:gd name="T23" fmla="*/ 63 h 69"/>
              <a:gd name="T24" fmla="*/ 215 w 252"/>
              <a:gd name="T25" fmla="*/ 59 h 69"/>
              <a:gd name="T26" fmla="*/ 231 w 252"/>
              <a:gd name="T27" fmla="*/ 56 h 69"/>
              <a:gd name="T28" fmla="*/ 242 w 252"/>
              <a:gd name="T29" fmla="*/ 50 h 69"/>
              <a:gd name="T30" fmla="*/ 250 w 252"/>
              <a:gd name="T31" fmla="*/ 42 h 69"/>
              <a:gd name="T32" fmla="*/ 252 w 252"/>
              <a:gd name="T33" fmla="*/ 37 h 69"/>
              <a:gd name="T34" fmla="*/ 250 w 252"/>
              <a:gd name="T35" fmla="*/ 29 h 69"/>
              <a:gd name="T36" fmla="*/ 242 w 252"/>
              <a:gd name="T37" fmla="*/ 21 h 69"/>
              <a:gd name="T38" fmla="*/ 231 w 252"/>
              <a:gd name="T39" fmla="*/ 16 h 69"/>
              <a:gd name="T40" fmla="*/ 215 w 252"/>
              <a:gd name="T41" fmla="*/ 12 h 69"/>
              <a:gd name="T42" fmla="*/ 196 w 252"/>
              <a:gd name="T43" fmla="*/ 8 h 69"/>
              <a:gd name="T44" fmla="*/ 175 w 252"/>
              <a:gd name="T45" fmla="*/ 4 h 69"/>
              <a:gd name="T46" fmla="*/ 150 w 252"/>
              <a:gd name="T47" fmla="*/ 2 h 69"/>
              <a:gd name="T48" fmla="*/ 125 w 252"/>
              <a:gd name="T49" fmla="*/ 0 h 69"/>
              <a:gd name="T50" fmla="*/ 100 w 252"/>
              <a:gd name="T51" fmla="*/ 2 h 69"/>
              <a:gd name="T52" fmla="*/ 77 w 252"/>
              <a:gd name="T53" fmla="*/ 4 h 69"/>
              <a:gd name="T54" fmla="*/ 56 w 252"/>
              <a:gd name="T55" fmla="*/ 8 h 69"/>
              <a:gd name="T56" fmla="*/ 37 w 252"/>
              <a:gd name="T57" fmla="*/ 12 h 69"/>
              <a:gd name="T58" fmla="*/ 21 w 252"/>
              <a:gd name="T59" fmla="*/ 16 h 69"/>
              <a:gd name="T60" fmla="*/ 10 w 252"/>
              <a:gd name="T61" fmla="*/ 21 h 69"/>
              <a:gd name="T62" fmla="*/ 2 w 252"/>
              <a:gd name="T63" fmla="*/ 29 h 69"/>
              <a:gd name="T64" fmla="*/ 0 w 252"/>
              <a:gd name="T65" fmla="*/ 37 h 69"/>
              <a:gd name="T66" fmla="*/ 0 w 252"/>
              <a:gd name="T67" fmla="*/ 3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2" h="69">
                <a:moveTo>
                  <a:pt x="0" y="37"/>
                </a:moveTo>
                <a:lnTo>
                  <a:pt x="2" y="42"/>
                </a:lnTo>
                <a:lnTo>
                  <a:pt x="10" y="50"/>
                </a:lnTo>
                <a:lnTo>
                  <a:pt x="21" y="56"/>
                </a:lnTo>
                <a:lnTo>
                  <a:pt x="37" y="59"/>
                </a:lnTo>
                <a:lnTo>
                  <a:pt x="56" y="63"/>
                </a:lnTo>
                <a:lnTo>
                  <a:pt x="77" y="67"/>
                </a:lnTo>
                <a:lnTo>
                  <a:pt x="100" y="69"/>
                </a:lnTo>
                <a:lnTo>
                  <a:pt x="125" y="69"/>
                </a:lnTo>
                <a:lnTo>
                  <a:pt x="150" y="69"/>
                </a:lnTo>
                <a:lnTo>
                  <a:pt x="175" y="67"/>
                </a:lnTo>
                <a:lnTo>
                  <a:pt x="196" y="63"/>
                </a:lnTo>
                <a:lnTo>
                  <a:pt x="215" y="59"/>
                </a:lnTo>
                <a:lnTo>
                  <a:pt x="231" y="56"/>
                </a:lnTo>
                <a:lnTo>
                  <a:pt x="242" y="50"/>
                </a:lnTo>
                <a:lnTo>
                  <a:pt x="250" y="42"/>
                </a:lnTo>
                <a:lnTo>
                  <a:pt x="252" y="37"/>
                </a:lnTo>
                <a:lnTo>
                  <a:pt x="250" y="29"/>
                </a:lnTo>
                <a:lnTo>
                  <a:pt x="242" y="21"/>
                </a:lnTo>
                <a:lnTo>
                  <a:pt x="231" y="16"/>
                </a:lnTo>
                <a:lnTo>
                  <a:pt x="215" y="12"/>
                </a:lnTo>
                <a:lnTo>
                  <a:pt x="196" y="8"/>
                </a:lnTo>
                <a:lnTo>
                  <a:pt x="175" y="4"/>
                </a:lnTo>
                <a:lnTo>
                  <a:pt x="150" y="2"/>
                </a:lnTo>
                <a:lnTo>
                  <a:pt x="125" y="0"/>
                </a:lnTo>
                <a:lnTo>
                  <a:pt x="100" y="2"/>
                </a:lnTo>
                <a:lnTo>
                  <a:pt x="77" y="4"/>
                </a:lnTo>
                <a:lnTo>
                  <a:pt x="56" y="8"/>
                </a:lnTo>
                <a:lnTo>
                  <a:pt x="37" y="12"/>
                </a:lnTo>
                <a:lnTo>
                  <a:pt x="21" y="16"/>
                </a:lnTo>
                <a:lnTo>
                  <a:pt x="10" y="21"/>
                </a:lnTo>
                <a:lnTo>
                  <a:pt x="2" y="29"/>
                </a:lnTo>
                <a:lnTo>
                  <a:pt x="0" y="37"/>
                </a:lnTo>
                <a:lnTo>
                  <a:pt x="0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96" name="Freeform 164"/>
          <p:cNvSpPr>
            <a:spLocks/>
          </p:cNvSpPr>
          <p:nvPr/>
        </p:nvSpPr>
        <p:spPr bwMode="auto">
          <a:xfrm>
            <a:off x="1998663" y="4749800"/>
            <a:ext cx="257175" cy="401638"/>
          </a:xfrm>
          <a:custGeom>
            <a:avLst/>
            <a:gdLst>
              <a:gd name="T0" fmla="*/ 125 w 252"/>
              <a:gd name="T1" fmla="*/ 0 h 275"/>
              <a:gd name="T2" fmla="*/ 100 w 252"/>
              <a:gd name="T3" fmla="*/ 2 h 275"/>
              <a:gd name="T4" fmla="*/ 77 w 252"/>
              <a:gd name="T5" fmla="*/ 4 h 275"/>
              <a:gd name="T6" fmla="*/ 56 w 252"/>
              <a:gd name="T7" fmla="*/ 8 h 275"/>
              <a:gd name="T8" fmla="*/ 37 w 252"/>
              <a:gd name="T9" fmla="*/ 12 h 275"/>
              <a:gd name="T10" fmla="*/ 21 w 252"/>
              <a:gd name="T11" fmla="*/ 16 h 275"/>
              <a:gd name="T12" fmla="*/ 10 w 252"/>
              <a:gd name="T13" fmla="*/ 21 h 275"/>
              <a:gd name="T14" fmla="*/ 2 w 252"/>
              <a:gd name="T15" fmla="*/ 29 h 275"/>
              <a:gd name="T16" fmla="*/ 0 w 252"/>
              <a:gd name="T17" fmla="*/ 37 h 275"/>
              <a:gd name="T18" fmla="*/ 0 w 252"/>
              <a:gd name="T19" fmla="*/ 242 h 275"/>
              <a:gd name="T20" fmla="*/ 2 w 252"/>
              <a:gd name="T21" fmla="*/ 248 h 275"/>
              <a:gd name="T22" fmla="*/ 10 w 252"/>
              <a:gd name="T23" fmla="*/ 256 h 275"/>
              <a:gd name="T24" fmla="*/ 21 w 252"/>
              <a:gd name="T25" fmla="*/ 261 h 275"/>
              <a:gd name="T26" fmla="*/ 37 w 252"/>
              <a:gd name="T27" fmla="*/ 265 h 275"/>
              <a:gd name="T28" fmla="*/ 56 w 252"/>
              <a:gd name="T29" fmla="*/ 269 h 275"/>
              <a:gd name="T30" fmla="*/ 77 w 252"/>
              <a:gd name="T31" fmla="*/ 273 h 275"/>
              <a:gd name="T32" fmla="*/ 100 w 252"/>
              <a:gd name="T33" fmla="*/ 275 h 275"/>
              <a:gd name="T34" fmla="*/ 125 w 252"/>
              <a:gd name="T35" fmla="*/ 275 h 275"/>
              <a:gd name="T36" fmla="*/ 150 w 252"/>
              <a:gd name="T37" fmla="*/ 275 h 275"/>
              <a:gd name="T38" fmla="*/ 175 w 252"/>
              <a:gd name="T39" fmla="*/ 273 h 275"/>
              <a:gd name="T40" fmla="*/ 196 w 252"/>
              <a:gd name="T41" fmla="*/ 269 h 275"/>
              <a:gd name="T42" fmla="*/ 215 w 252"/>
              <a:gd name="T43" fmla="*/ 265 h 275"/>
              <a:gd name="T44" fmla="*/ 231 w 252"/>
              <a:gd name="T45" fmla="*/ 261 h 275"/>
              <a:gd name="T46" fmla="*/ 242 w 252"/>
              <a:gd name="T47" fmla="*/ 256 h 275"/>
              <a:gd name="T48" fmla="*/ 250 w 252"/>
              <a:gd name="T49" fmla="*/ 248 h 275"/>
              <a:gd name="T50" fmla="*/ 252 w 252"/>
              <a:gd name="T51" fmla="*/ 242 h 275"/>
              <a:gd name="T52" fmla="*/ 252 w 252"/>
              <a:gd name="T53" fmla="*/ 37 h 275"/>
              <a:gd name="T54" fmla="*/ 250 w 252"/>
              <a:gd name="T55" fmla="*/ 29 h 275"/>
              <a:gd name="T56" fmla="*/ 242 w 252"/>
              <a:gd name="T57" fmla="*/ 21 h 275"/>
              <a:gd name="T58" fmla="*/ 231 w 252"/>
              <a:gd name="T59" fmla="*/ 16 h 275"/>
              <a:gd name="T60" fmla="*/ 215 w 252"/>
              <a:gd name="T61" fmla="*/ 12 h 275"/>
              <a:gd name="T62" fmla="*/ 196 w 252"/>
              <a:gd name="T63" fmla="*/ 8 h 275"/>
              <a:gd name="T64" fmla="*/ 175 w 252"/>
              <a:gd name="T65" fmla="*/ 4 h 275"/>
              <a:gd name="T66" fmla="*/ 150 w 252"/>
              <a:gd name="T67" fmla="*/ 2 h 275"/>
              <a:gd name="T68" fmla="*/ 125 w 252"/>
              <a:gd name="T69" fmla="*/ 0 h 275"/>
              <a:gd name="T70" fmla="*/ 125 w 252"/>
              <a:gd name="T71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2" h="275">
                <a:moveTo>
                  <a:pt x="125" y="0"/>
                </a:moveTo>
                <a:lnTo>
                  <a:pt x="100" y="2"/>
                </a:lnTo>
                <a:lnTo>
                  <a:pt x="77" y="4"/>
                </a:lnTo>
                <a:lnTo>
                  <a:pt x="56" y="8"/>
                </a:lnTo>
                <a:lnTo>
                  <a:pt x="37" y="12"/>
                </a:lnTo>
                <a:lnTo>
                  <a:pt x="21" y="16"/>
                </a:lnTo>
                <a:lnTo>
                  <a:pt x="10" y="21"/>
                </a:lnTo>
                <a:lnTo>
                  <a:pt x="2" y="29"/>
                </a:lnTo>
                <a:lnTo>
                  <a:pt x="0" y="37"/>
                </a:lnTo>
                <a:lnTo>
                  <a:pt x="0" y="242"/>
                </a:lnTo>
                <a:lnTo>
                  <a:pt x="2" y="248"/>
                </a:lnTo>
                <a:lnTo>
                  <a:pt x="10" y="256"/>
                </a:lnTo>
                <a:lnTo>
                  <a:pt x="21" y="261"/>
                </a:lnTo>
                <a:lnTo>
                  <a:pt x="37" y="265"/>
                </a:lnTo>
                <a:lnTo>
                  <a:pt x="56" y="269"/>
                </a:lnTo>
                <a:lnTo>
                  <a:pt x="77" y="273"/>
                </a:lnTo>
                <a:lnTo>
                  <a:pt x="100" y="275"/>
                </a:lnTo>
                <a:lnTo>
                  <a:pt x="125" y="275"/>
                </a:lnTo>
                <a:lnTo>
                  <a:pt x="150" y="275"/>
                </a:lnTo>
                <a:lnTo>
                  <a:pt x="175" y="273"/>
                </a:lnTo>
                <a:lnTo>
                  <a:pt x="196" y="269"/>
                </a:lnTo>
                <a:lnTo>
                  <a:pt x="215" y="265"/>
                </a:lnTo>
                <a:lnTo>
                  <a:pt x="231" y="261"/>
                </a:lnTo>
                <a:lnTo>
                  <a:pt x="242" y="256"/>
                </a:lnTo>
                <a:lnTo>
                  <a:pt x="250" y="248"/>
                </a:lnTo>
                <a:lnTo>
                  <a:pt x="252" y="242"/>
                </a:lnTo>
                <a:lnTo>
                  <a:pt x="252" y="37"/>
                </a:lnTo>
                <a:lnTo>
                  <a:pt x="250" y="29"/>
                </a:lnTo>
                <a:lnTo>
                  <a:pt x="242" y="21"/>
                </a:lnTo>
                <a:lnTo>
                  <a:pt x="231" y="16"/>
                </a:lnTo>
                <a:lnTo>
                  <a:pt x="215" y="12"/>
                </a:lnTo>
                <a:lnTo>
                  <a:pt x="196" y="8"/>
                </a:lnTo>
                <a:lnTo>
                  <a:pt x="175" y="4"/>
                </a:lnTo>
                <a:lnTo>
                  <a:pt x="150" y="2"/>
                </a:lnTo>
                <a:lnTo>
                  <a:pt x="125" y="0"/>
                </a:lnTo>
                <a:lnTo>
                  <a:pt x="125" y="0"/>
                </a:lnTo>
              </a:path>
            </a:pathLst>
          </a:custGeom>
          <a:noFill/>
          <a:ln w="9525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97" name="Freeform 165"/>
          <p:cNvSpPr>
            <a:spLocks/>
          </p:cNvSpPr>
          <p:nvPr/>
        </p:nvSpPr>
        <p:spPr bwMode="auto">
          <a:xfrm>
            <a:off x="1998663" y="4802188"/>
            <a:ext cx="257175" cy="47625"/>
          </a:xfrm>
          <a:custGeom>
            <a:avLst/>
            <a:gdLst>
              <a:gd name="T0" fmla="*/ 0 w 252"/>
              <a:gd name="T1" fmla="*/ 0 h 32"/>
              <a:gd name="T2" fmla="*/ 2 w 252"/>
              <a:gd name="T3" fmla="*/ 5 h 32"/>
              <a:gd name="T4" fmla="*/ 10 w 252"/>
              <a:gd name="T5" fmla="*/ 13 h 32"/>
              <a:gd name="T6" fmla="*/ 21 w 252"/>
              <a:gd name="T7" fmla="*/ 19 h 32"/>
              <a:gd name="T8" fmla="*/ 37 w 252"/>
              <a:gd name="T9" fmla="*/ 22 h 32"/>
              <a:gd name="T10" fmla="*/ 56 w 252"/>
              <a:gd name="T11" fmla="*/ 26 h 32"/>
              <a:gd name="T12" fmla="*/ 77 w 252"/>
              <a:gd name="T13" fmla="*/ 30 h 32"/>
              <a:gd name="T14" fmla="*/ 100 w 252"/>
              <a:gd name="T15" fmla="*/ 32 h 32"/>
              <a:gd name="T16" fmla="*/ 125 w 252"/>
              <a:gd name="T17" fmla="*/ 32 h 32"/>
              <a:gd name="T18" fmla="*/ 150 w 252"/>
              <a:gd name="T19" fmla="*/ 32 h 32"/>
              <a:gd name="T20" fmla="*/ 175 w 252"/>
              <a:gd name="T21" fmla="*/ 30 h 32"/>
              <a:gd name="T22" fmla="*/ 196 w 252"/>
              <a:gd name="T23" fmla="*/ 26 h 32"/>
              <a:gd name="T24" fmla="*/ 215 w 252"/>
              <a:gd name="T25" fmla="*/ 22 h 32"/>
              <a:gd name="T26" fmla="*/ 231 w 252"/>
              <a:gd name="T27" fmla="*/ 19 h 32"/>
              <a:gd name="T28" fmla="*/ 242 w 252"/>
              <a:gd name="T29" fmla="*/ 13 h 32"/>
              <a:gd name="T30" fmla="*/ 250 w 252"/>
              <a:gd name="T31" fmla="*/ 5 h 32"/>
              <a:gd name="T32" fmla="*/ 252 w 252"/>
              <a:gd name="T3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2" h="32">
                <a:moveTo>
                  <a:pt x="0" y="0"/>
                </a:moveTo>
                <a:lnTo>
                  <a:pt x="2" y="5"/>
                </a:lnTo>
                <a:lnTo>
                  <a:pt x="10" y="13"/>
                </a:lnTo>
                <a:lnTo>
                  <a:pt x="21" y="19"/>
                </a:lnTo>
                <a:lnTo>
                  <a:pt x="37" y="22"/>
                </a:lnTo>
                <a:lnTo>
                  <a:pt x="56" y="26"/>
                </a:lnTo>
                <a:lnTo>
                  <a:pt x="77" y="30"/>
                </a:lnTo>
                <a:lnTo>
                  <a:pt x="100" y="32"/>
                </a:lnTo>
                <a:lnTo>
                  <a:pt x="125" y="32"/>
                </a:lnTo>
                <a:lnTo>
                  <a:pt x="150" y="32"/>
                </a:lnTo>
                <a:lnTo>
                  <a:pt x="175" y="30"/>
                </a:lnTo>
                <a:lnTo>
                  <a:pt x="196" y="26"/>
                </a:lnTo>
                <a:lnTo>
                  <a:pt x="215" y="22"/>
                </a:lnTo>
                <a:lnTo>
                  <a:pt x="231" y="19"/>
                </a:lnTo>
                <a:lnTo>
                  <a:pt x="242" y="13"/>
                </a:lnTo>
                <a:lnTo>
                  <a:pt x="250" y="5"/>
                </a:lnTo>
                <a:lnTo>
                  <a:pt x="252" y="0"/>
                </a:lnTo>
              </a:path>
            </a:pathLst>
          </a:custGeom>
          <a:noFill/>
          <a:ln w="9525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98" name="Rectangle 166"/>
          <p:cNvSpPr>
            <a:spLocks noChangeArrowheads="1"/>
          </p:cNvSpPr>
          <p:nvPr/>
        </p:nvSpPr>
        <p:spPr bwMode="auto">
          <a:xfrm>
            <a:off x="1500188" y="4741863"/>
            <a:ext cx="381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ko-KR" altLang="en-US" sz="12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endParaRPr kumimoji="0" lang="ko-KR" altLang="en-US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799" name="Freeform 167"/>
          <p:cNvSpPr>
            <a:spLocks/>
          </p:cNvSpPr>
          <p:nvPr/>
        </p:nvSpPr>
        <p:spPr bwMode="auto">
          <a:xfrm>
            <a:off x="1506538" y="4749800"/>
            <a:ext cx="258762" cy="401638"/>
          </a:xfrm>
          <a:custGeom>
            <a:avLst/>
            <a:gdLst>
              <a:gd name="T0" fmla="*/ 125 w 252"/>
              <a:gd name="T1" fmla="*/ 0 h 275"/>
              <a:gd name="T2" fmla="*/ 100 w 252"/>
              <a:gd name="T3" fmla="*/ 2 h 275"/>
              <a:gd name="T4" fmla="*/ 77 w 252"/>
              <a:gd name="T5" fmla="*/ 4 h 275"/>
              <a:gd name="T6" fmla="*/ 56 w 252"/>
              <a:gd name="T7" fmla="*/ 8 h 275"/>
              <a:gd name="T8" fmla="*/ 37 w 252"/>
              <a:gd name="T9" fmla="*/ 12 h 275"/>
              <a:gd name="T10" fmla="*/ 21 w 252"/>
              <a:gd name="T11" fmla="*/ 16 h 275"/>
              <a:gd name="T12" fmla="*/ 10 w 252"/>
              <a:gd name="T13" fmla="*/ 21 h 275"/>
              <a:gd name="T14" fmla="*/ 2 w 252"/>
              <a:gd name="T15" fmla="*/ 29 h 275"/>
              <a:gd name="T16" fmla="*/ 0 w 252"/>
              <a:gd name="T17" fmla="*/ 37 h 275"/>
              <a:gd name="T18" fmla="*/ 0 w 252"/>
              <a:gd name="T19" fmla="*/ 242 h 275"/>
              <a:gd name="T20" fmla="*/ 2 w 252"/>
              <a:gd name="T21" fmla="*/ 248 h 275"/>
              <a:gd name="T22" fmla="*/ 10 w 252"/>
              <a:gd name="T23" fmla="*/ 256 h 275"/>
              <a:gd name="T24" fmla="*/ 21 w 252"/>
              <a:gd name="T25" fmla="*/ 261 h 275"/>
              <a:gd name="T26" fmla="*/ 37 w 252"/>
              <a:gd name="T27" fmla="*/ 265 h 275"/>
              <a:gd name="T28" fmla="*/ 56 w 252"/>
              <a:gd name="T29" fmla="*/ 269 h 275"/>
              <a:gd name="T30" fmla="*/ 77 w 252"/>
              <a:gd name="T31" fmla="*/ 273 h 275"/>
              <a:gd name="T32" fmla="*/ 100 w 252"/>
              <a:gd name="T33" fmla="*/ 275 h 275"/>
              <a:gd name="T34" fmla="*/ 125 w 252"/>
              <a:gd name="T35" fmla="*/ 275 h 275"/>
              <a:gd name="T36" fmla="*/ 152 w 252"/>
              <a:gd name="T37" fmla="*/ 275 h 275"/>
              <a:gd name="T38" fmla="*/ 175 w 252"/>
              <a:gd name="T39" fmla="*/ 273 h 275"/>
              <a:gd name="T40" fmla="*/ 196 w 252"/>
              <a:gd name="T41" fmla="*/ 269 h 275"/>
              <a:gd name="T42" fmla="*/ 215 w 252"/>
              <a:gd name="T43" fmla="*/ 265 h 275"/>
              <a:gd name="T44" fmla="*/ 231 w 252"/>
              <a:gd name="T45" fmla="*/ 261 h 275"/>
              <a:gd name="T46" fmla="*/ 242 w 252"/>
              <a:gd name="T47" fmla="*/ 256 h 275"/>
              <a:gd name="T48" fmla="*/ 250 w 252"/>
              <a:gd name="T49" fmla="*/ 248 h 275"/>
              <a:gd name="T50" fmla="*/ 252 w 252"/>
              <a:gd name="T51" fmla="*/ 242 h 275"/>
              <a:gd name="T52" fmla="*/ 252 w 252"/>
              <a:gd name="T53" fmla="*/ 37 h 275"/>
              <a:gd name="T54" fmla="*/ 250 w 252"/>
              <a:gd name="T55" fmla="*/ 29 h 275"/>
              <a:gd name="T56" fmla="*/ 242 w 252"/>
              <a:gd name="T57" fmla="*/ 21 h 275"/>
              <a:gd name="T58" fmla="*/ 231 w 252"/>
              <a:gd name="T59" fmla="*/ 16 h 275"/>
              <a:gd name="T60" fmla="*/ 215 w 252"/>
              <a:gd name="T61" fmla="*/ 12 h 275"/>
              <a:gd name="T62" fmla="*/ 196 w 252"/>
              <a:gd name="T63" fmla="*/ 8 h 275"/>
              <a:gd name="T64" fmla="*/ 175 w 252"/>
              <a:gd name="T65" fmla="*/ 4 h 275"/>
              <a:gd name="T66" fmla="*/ 152 w 252"/>
              <a:gd name="T67" fmla="*/ 2 h 275"/>
              <a:gd name="T68" fmla="*/ 125 w 252"/>
              <a:gd name="T69" fmla="*/ 0 h 275"/>
              <a:gd name="T70" fmla="*/ 125 w 252"/>
              <a:gd name="T71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2" h="275">
                <a:moveTo>
                  <a:pt x="125" y="0"/>
                </a:moveTo>
                <a:lnTo>
                  <a:pt x="100" y="2"/>
                </a:lnTo>
                <a:lnTo>
                  <a:pt x="77" y="4"/>
                </a:lnTo>
                <a:lnTo>
                  <a:pt x="56" y="8"/>
                </a:lnTo>
                <a:lnTo>
                  <a:pt x="37" y="12"/>
                </a:lnTo>
                <a:lnTo>
                  <a:pt x="21" y="16"/>
                </a:lnTo>
                <a:lnTo>
                  <a:pt x="10" y="21"/>
                </a:lnTo>
                <a:lnTo>
                  <a:pt x="2" y="29"/>
                </a:lnTo>
                <a:lnTo>
                  <a:pt x="0" y="37"/>
                </a:lnTo>
                <a:lnTo>
                  <a:pt x="0" y="242"/>
                </a:lnTo>
                <a:lnTo>
                  <a:pt x="2" y="248"/>
                </a:lnTo>
                <a:lnTo>
                  <a:pt x="10" y="256"/>
                </a:lnTo>
                <a:lnTo>
                  <a:pt x="21" y="261"/>
                </a:lnTo>
                <a:lnTo>
                  <a:pt x="37" y="265"/>
                </a:lnTo>
                <a:lnTo>
                  <a:pt x="56" y="269"/>
                </a:lnTo>
                <a:lnTo>
                  <a:pt x="77" y="273"/>
                </a:lnTo>
                <a:lnTo>
                  <a:pt x="100" y="275"/>
                </a:lnTo>
                <a:lnTo>
                  <a:pt x="125" y="275"/>
                </a:lnTo>
                <a:lnTo>
                  <a:pt x="152" y="275"/>
                </a:lnTo>
                <a:lnTo>
                  <a:pt x="175" y="273"/>
                </a:lnTo>
                <a:lnTo>
                  <a:pt x="196" y="269"/>
                </a:lnTo>
                <a:lnTo>
                  <a:pt x="215" y="265"/>
                </a:lnTo>
                <a:lnTo>
                  <a:pt x="231" y="261"/>
                </a:lnTo>
                <a:lnTo>
                  <a:pt x="242" y="256"/>
                </a:lnTo>
                <a:lnTo>
                  <a:pt x="250" y="248"/>
                </a:lnTo>
                <a:lnTo>
                  <a:pt x="252" y="242"/>
                </a:lnTo>
                <a:lnTo>
                  <a:pt x="252" y="37"/>
                </a:lnTo>
                <a:lnTo>
                  <a:pt x="250" y="29"/>
                </a:lnTo>
                <a:lnTo>
                  <a:pt x="242" y="21"/>
                </a:lnTo>
                <a:lnTo>
                  <a:pt x="231" y="16"/>
                </a:lnTo>
                <a:lnTo>
                  <a:pt x="215" y="12"/>
                </a:lnTo>
                <a:lnTo>
                  <a:pt x="196" y="8"/>
                </a:lnTo>
                <a:lnTo>
                  <a:pt x="175" y="4"/>
                </a:lnTo>
                <a:lnTo>
                  <a:pt x="152" y="2"/>
                </a:lnTo>
                <a:lnTo>
                  <a:pt x="125" y="0"/>
                </a:lnTo>
                <a:lnTo>
                  <a:pt x="1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00" name="Freeform 168"/>
          <p:cNvSpPr>
            <a:spLocks/>
          </p:cNvSpPr>
          <p:nvPr/>
        </p:nvSpPr>
        <p:spPr bwMode="auto">
          <a:xfrm>
            <a:off x="1506538" y="4749800"/>
            <a:ext cx="258762" cy="100013"/>
          </a:xfrm>
          <a:custGeom>
            <a:avLst/>
            <a:gdLst>
              <a:gd name="T0" fmla="*/ 0 w 252"/>
              <a:gd name="T1" fmla="*/ 37 h 69"/>
              <a:gd name="T2" fmla="*/ 2 w 252"/>
              <a:gd name="T3" fmla="*/ 42 h 69"/>
              <a:gd name="T4" fmla="*/ 10 w 252"/>
              <a:gd name="T5" fmla="*/ 50 h 69"/>
              <a:gd name="T6" fmla="*/ 21 w 252"/>
              <a:gd name="T7" fmla="*/ 56 h 69"/>
              <a:gd name="T8" fmla="*/ 37 w 252"/>
              <a:gd name="T9" fmla="*/ 59 h 69"/>
              <a:gd name="T10" fmla="*/ 56 w 252"/>
              <a:gd name="T11" fmla="*/ 63 h 69"/>
              <a:gd name="T12" fmla="*/ 77 w 252"/>
              <a:gd name="T13" fmla="*/ 67 h 69"/>
              <a:gd name="T14" fmla="*/ 100 w 252"/>
              <a:gd name="T15" fmla="*/ 69 h 69"/>
              <a:gd name="T16" fmla="*/ 125 w 252"/>
              <a:gd name="T17" fmla="*/ 69 h 69"/>
              <a:gd name="T18" fmla="*/ 152 w 252"/>
              <a:gd name="T19" fmla="*/ 69 h 69"/>
              <a:gd name="T20" fmla="*/ 175 w 252"/>
              <a:gd name="T21" fmla="*/ 67 h 69"/>
              <a:gd name="T22" fmla="*/ 196 w 252"/>
              <a:gd name="T23" fmla="*/ 63 h 69"/>
              <a:gd name="T24" fmla="*/ 215 w 252"/>
              <a:gd name="T25" fmla="*/ 59 h 69"/>
              <a:gd name="T26" fmla="*/ 231 w 252"/>
              <a:gd name="T27" fmla="*/ 56 h 69"/>
              <a:gd name="T28" fmla="*/ 242 w 252"/>
              <a:gd name="T29" fmla="*/ 50 h 69"/>
              <a:gd name="T30" fmla="*/ 250 w 252"/>
              <a:gd name="T31" fmla="*/ 42 h 69"/>
              <a:gd name="T32" fmla="*/ 252 w 252"/>
              <a:gd name="T33" fmla="*/ 37 h 69"/>
              <a:gd name="T34" fmla="*/ 250 w 252"/>
              <a:gd name="T35" fmla="*/ 29 h 69"/>
              <a:gd name="T36" fmla="*/ 242 w 252"/>
              <a:gd name="T37" fmla="*/ 21 h 69"/>
              <a:gd name="T38" fmla="*/ 231 w 252"/>
              <a:gd name="T39" fmla="*/ 16 h 69"/>
              <a:gd name="T40" fmla="*/ 215 w 252"/>
              <a:gd name="T41" fmla="*/ 12 h 69"/>
              <a:gd name="T42" fmla="*/ 196 w 252"/>
              <a:gd name="T43" fmla="*/ 8 h 69"/>
              <a:gd name="T44" fmla="*/ 175 w 252"/>
              <a:gd name="T45" fmla="*/ 4 h 69"/>
              <a:gd name="T46" fmla="*/ 152 w 252"/>
              <a:gd name="T47" fmla="*/ 2 h 69"/>
              <a:gd name="T48" fmla="*/ 125 w 252"/>
              <a:gd name="T49" fmla="*/ 0 h 69"/>
              <a:gd name="T50" fmla="*/ 100 w 252"/>
              <a:gd name="T51" fmla="*/ 2 h 69"/>
              <a:gd name="T52" fmla="*/ 77 w 252"/>
              <a:gd name="T53" fmla="*/ 4 h 69"/>
              <a:gd name="T54" fmla="*/ 56 w 252"/>
              <a:gd name="T55" fmla="*/ 8 h 69"/>
              <a:gd name="T56" fmla="*/ 37 w 252"/>
              <a:gd name="T57" fmla="*/ 12 h 69"/>
              <a:gd name="T58" fmla="*/ 21 w 252"/>
              <a:gd name="T59" fmla="*/ 16 h 69"/>
              <a:gd name="T60" fmla="*/ 10 w 252"/>
              <a:gd name="T61" fmla="*/ 21 h 69"/>
              <a:gd name="T62" fmla="*/ 2 w 252"/>
              <a:gd name="T63" fmla="*/ 29 h 69"/>
              <a:gd name="T64" fmla="*/ 0 w 252"/>
              <a:gd name="T65" fmla="*/ 37 h 69"/>
              <a:gd name="T66" fmla="*/ 0 w 252"/>
              <a:gd name="T67" fmla="*/ 3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2" h="69">
                <a:moveTo>
                  <a:pt x="0" y="37"/>
                </a:moveTo>
                <a:lnTo>
                  <a:pt x="2" y="42"/>
                </a:lnTo>
                <a:lnTo>
                  <a:pt x="10" y="50"/>
                </a:lnTo>
                <a:lnTo>
                  <a:pt x="21" y="56"/>
                </a:lnTo>
                <a:lnTo>
                  <a:pt x="37" y="59"/>
                </a:lnTo>
                <a:lnTo>
                  <a:pt x="56" y="63"/>
                </a:lnTo>
                <a:lnTo>
                  <a:pt x="77" y="67"/>
                </a:lnTo>
                <a:lnTo>
                  <a:pt x="100" y="69"/>
                </a:lnTo>
                <a:lnTo>
                  <a:pt x="125" y="69"/>
                </a:lnTo>
                <a:lnTo>
                  <a:pt x="152" y="69"/>
                </a:lnTo>
                <a:lnTo>
                  <a:pt x="175" y="67"/>
                </a:lnTo>
                <a:lnTo>
                  <a:pt x="196" y="63"/>
                </a:lnTo>
                <a:lnTo>
                  <a:pt x="215" y="59"/>
                </a:lnTo>
                <a:lnTo>
                  <a:pt x="231" y="56"/>
                </a:lnTo>
                <a:lnTo>
                  <a:pt x="242" y="50"/>
                </a:lnTo>
                <a:lnTo>
                  <a:pt x="250" y="42"/>
                </a:lnTo>
                <a:lnTo>
                  <a:pt x="252" y="37"/>
                </a:lnTo>
                <a:lnTo>
                  <a:pt x="250" y="29"/>
                </a:lnTo>
                <a:lnTo>
                  <a:pt x="242" y="21"/>
                </a:lnTo>
                <a:lnTo>
                  <a:pt x="231" y="16"/>
                </a:lnTo>
                <a:lnTo>
                  <a:pt x="215" y="12"/>
                </a:lnTo>
                <a:lnTo>
                  <a:pt x="196" y="8"/>
                </a:lnTo>
                <a:lnTo>
                  <a:pt x="175" y="4"/>
                </a:lnTo>
                <a:lnTo>
                  <a:pt x="152" y="2"/>
                </a:lnTo>
                <a:lnTo>
                  <a:pt x="125" y="0"/>
                </a:lnTo>
                <a:lnTo>
                  <a:pt x="100" y="2"/>
                </a:lnTo>
                <a:lnTo>
                  <a:pt x="77" y="4"/>
                </a:lnTo>
                <a:lnTo>
                  <a:pt x="56" y="8"/>
                </a:lnTo>
                <a:lnTo>
                  <a:pt x="37" y="12"/>
                </a:lnTo>
                <a:lnTo>
                  <a:pt x="21" y="16"/>
                </a:lnTo>
                <a:lnTo>
                  <a:pt x="10" y="21"/>
                </a:lnTo>
                <a:lnTo>
                  <a:pt x="2" y="29"/>
                </a:lnTo>
                <a:lnTo>
                  <a:pt x="0" y="37"/>
                </a:lnTo>
                <a:lnTo>
                  <a:pt x="0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01" name="Freeform 169"/>
          <p:cNvSpPr>
            <a:spLocks/>
          </p:cNvSpPr>
          <p:nvPr/>
        </p:nvSpPr>
        <p:spPr bwMode="auto">
          <a:xfrm>
            <a:off x="1506538" y="4749800"/>
            <a:ext cx="258762" cy="401638"/>
          </a:xfrm>
          <a:custGeom>
            <a:avLst/>
            <a:gdLst>
              <a:gd name="T0" fmla="*/ 125 w 252"/>
              <a:gd name="T1" fmla="*/ 0 h 275"/>
              <a:gd name="T2" fmla="*/ 100 w 252"/>
              <a:gd name="T3" fmla="*/ 2 h 275"/>
              <a:gd name="T4" fmla="*/ 77 w 252"/>
              <a:gd name="T5" fmla="*/ 4 h 275"/>
              <a:gd name="T6" fmla="*/ 56 w 252"/>
              <a:gd name="T7" fmla="*/ 8 h 275"/>
              <a:gd name="T8" fmla="*/ 37 w 252"/>
              <a:gd name="T9" fmla="*/ 12 h 275"/>
              <a:gd name="T10" fmla="*/ 21 w 252"/>
              <a:gd name="T11" fmla="*/ 16 h 275"/>
              <a:gd name="T12" fmla="*/ 10 w 252"/>
              <a:gd name="T13" fmla="*/ 21 h 275"/>
              <a:gd name="T14" fmla="*/ 2 w 252"/>
              <a:gd name="T15" fmla="*/ 29 h 275"/>
              <a:gd name="T16" fmla="*/ 0 w 252"/>
              <a:gd name="T17" fmla="*/ 37 h 275"/>
              <a:gd name="T18" fmla="*/ 0 w 252"/>
              <a:gd name="T19" fmla="*/ 242 h 275"/>
              <a:gd name="T20" fmla="*/ 2 w 252"/>
              <a:gd name="T21" fmla="*/ 248 h 275"/>
              <a:gd name="T22" fmla="*/ 10 w 252"/>
              <a:gd name="T23" fmla="*/ 256 h 275"/>
              <a:gd name="T24" fmla="*/ 21 w 252"/>
              <a:gd name="T25" fmla="*/ 261 h 275"/>
              <a:gd name="T26" fmla="*/ 37 w 252"/>
              <a:gd name="T27" fmla="*/ 265 h 275"/>
              <a:gd name="T28" fmla="*/ 56 w 252"/>
              <a:gd name="T29" fmla="*/ 269 h 275"/>
              <a:gd name="T30" fmla="*/ 77 w 252"/>
              <a:gd name="T31" fmla="*/ 273 h 275"/>
              <a:gd name="T32" fmla="*/ 100 w 252"/>
              <a:gd name="T33" fmla="*/ 275 h 275"/>
              <a:gd name="T34" fmla="*/ 125 w 252"/>
              <a:gd name="T35" fmla="*/ 275 h 275"/>
              <a:gd name="T36" fmla="*/ 152 w 252"/>
              <a:gd name="T37" fmla="*/ 275 h 275"/>
              <a:gd name="T38" fmla="*/ 175 w 252"/>
              <a:gd name="T39" fmla="*/ 273 h 275"/>
              <a:gd name="T40" fmla="*/ 196 w 252"/>
              <a:gd name="T41" fmla="*/ 269 h 275"/>
              <a:gd name="T42" fmla="*/ 215 w 252"/>
              <a:gd name="T43" fmla="*/ 265 h 275"/>
              <a:gd name="T44" fmla="*/ 231 w 252"/>
              <a:gd name="T45" fmla="*/ 261 h 275"/>
              <a:gd name="T46" fmla="*/ 242 w 252"/>
              <a:gd name="T47" fmla="*/ 256 h 275"/>
              <a:gd name="T48" fmla="*/ 250 w 252"/>
              <a:gd name="T49" fmla="*/ 248 h 275"/>
              <a:gd name="T50" fmla="*/ 252 w 252"/>
              <a:gd name="T51" fmla="*/ 242 h 275"/>
              <a:gd name="T52" fmla="*/ 252 w 252"/>
              <a:gd name="T53" fmla="*/ 37 h 275"/>
              <a:gd name="T54" fmla="*/ 250 w 252"/>
              <a:gd name="T55" fmla="*/ 29 h 275"/>
              <a:gd name="T56" fmla="*/ 242 w 252"/>
              <a:gd name="T57" fmla="*/ 21 h 275"/>
              <a:gd name="T58" fmla="*/ 231 w 252"/>
              <a:gd name="T59" fmla="*/ 16 h 275"/>
              <a:gd name="T60" fmla="*/ 215 w 252"/>
              <a:gd name="T61" fmla="*/ 12 h 275"/>
              <a:gd name="T62" fmla="*/ 196 w 252"/>
              <a:gd name="T63" fmla="*/ 8 h 275"/>
              <a:gd name="T64" fmla="*/ 175 w 252"/>
              <a:gd name="T65" fmla="*/ 4 h 275"/>
              <a:gd name="T66" fmla="*/ 152 w 252"/>
              <a:gd name="T67" fmla="*/ 2 h 275"/>
              <a:gd name="T68" fmla="*/ 125 w 252"/>
              <a:gd name="T69" fmla="*/ 0 h 275"/>
              <a:gd name="T70" fmla="*/ 125 w 252"/>
              <a:gd name="T71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2" h="275">
                <a:moveTo>
                  <a:pt x="125" y="0"/>
                </a:moveTo>
                <a:lnTo>
                  <a:pt x="100" y="2"/>
                </a:lnTo>
                <a:lnTo>
                  <a:pt x="77" y="4"/>
                </a:lnTo>
                <a:lnTo>
                  <a:pt x="56" y="8"/>
                </a:lnTo>
                <a:lnTo>
                  <a:pt x="37" y="12"/>
                </a:lnTo>
                <a:lnTo>
                  <a:pt x="21" y="16"/>
                </a:lnTo>
                <a:lnTo>
                  <a:pt x="10" y="21"/>
                </a:lnTo>
                <a:lnTo>
                  <a:pt x="2" y="29"/>
                </a:lnTo>
                <a:lnTo>
                  <a:pt x="0" y="37"/>
                </a:lnTo>
                <a:lnTo>
                  <a:pt x="0" y="242"/>
                </a:lnTo>
                <a:lnTo>
                  <a:pt x="2" y="248"/>
                </a:lnTo>
                <a:lnTo>
                  <a:pt x="10" y="256"/>
                </a:lnTo>
                <a:lnTo>
                  <a:pt x="21" y="261"/>
                </a:lnTo>
                <a:lnTo>
                  <a:pt x="37" y="265"/>
                </a:lnTo>
                <a:lnTo>
                  <a:pt x="56" y="269"/>
                </a:lnTo>
                <a:lnTo>
                  <a:pt x="77" y="273"/>
                </a:lnTo>
                <a:lnTo>
                  <a:pt x="100" y="275"/>
                </a:lnTo>
                <a:lnTo>
                  <a:pt x="125" y="275"/>
                </a:lnTo>
                <a:lnTo>
                  <a:pt x="152" y="275"/>
                </a:lnTo>
                <a:lnTo>
                  <a:pt x="175" y="273"/>
                </a:lnTo>
                <a:lnTo>
                  <a:pt x="196" y="269"/>
                </a:lnTo>
                <a:lnTo>
                  <a:pt x="215" y="265"/>
                </a:lnTo>
                <a:lnTo>
                  <a:pt x="231" y="261"/>
                </a:lnTo>
                <a:lnTo>
                  <a:pt x="242" y="256"/>
                </a:lnTo>
                <a:lnTo>
                  <a:pt x="250" y="248"/>
                </a:lnTo>
                <a:lnTo>
                  <a:pt x="252" y="242"/>
                </a:lnTo>
                <a:lnTo>
                  <a:pt x="252" y="37"/>
                </a:lnTo>
                <a:lnTo>
                  <a:pt x="250" y="29"/>
                </a:lnTo>
                <a:lnTo>
                  <a:pt x="242" y="21"/>
                </a:lnTo>
                <a:lnTo>
                  <a:pt x="231" y="16"/>
                </a:lnTo>
                <a:lnTo>
                  <a:pt x="215" y="12"/>
                </a:lnTo>
                <a:lnTo>
                  <a:pt x="196" y="8"/>
                </a:lnTo>
                <a:lnTo>
                  <a:pt x="175" y="4"/>
                </a:lnTo>
                <a:lnTo>
                  <a:pt x="152" y="2"/>
                </a:lnTo>
                <a:lnTo>
                  <a:pt x="125" y="0"/>
                </a:lnTo>
                <a:lnTo>
                  <a:pt x="125" y="0"/>
                </a:lnTo>
              </a:path>
            </a:pathLst>
          </a:custGeom>
          <a:noFill/>
          <a:ln w="9525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02" name="Freeform 170"/>
          <p:cNvSpPr>
            <a:spLocks/>
          </p:cNvSpPr>
          <p:nvPr/>
        </p:nvSpPr>
        <p:spPr bwMode="auto">
          <a:xfrm>
            <a:off x="1506538" y="4802188"/>
            <a:ext cx="258762" cy="47625"/>
          </a:xfrm>
          <a:custGeom>
            <a:avLst/>
            <a:gdLst>
              <a:gd name="T0" fmla="*/ 0 w 252"/>
              <a:gd name="T1" fmla="*/ 0 h 32"/>
              <a:gd name="T2" fmla="*/ 2 w 252"/>
              <a:gd name="T3" fmla="*/ 5 h 32"/>
              <a:gd name="T4" fmla="*/ 10 w 252"/>
              <a:gd name="T5" fmla="*/ 13 h 32"/>
              <a:gd name="T6" fmla="*/ 21 w 252"/>
              <a:gd name="T7" fmla="*/ 19 h 32"/>
              <a:gd name="T8" fmla="*/ 37 w 252"/>
              <a:gd name="T9" fmla="*/ 22 h 32"/>
              <a:gd name="T10" fmla="*/ 56 w 252"/>
              <a:gd name="T11" fmla="*/ 26 h 32"/>
              <a:gd name="T12" fmla="*/ 77 w 252"/>
              <a:gd name="T13" fmla="*/ 30 h 32"/>
              <a:gd name="T14" fmla="*/ 100 w 252"/>
              <a:gd name="T15" fmla="*/ 32 h 32"/>
              <a:gd name="T16" fmla="*/ 125 w 252"/>
              <a:gd name="T17" fmla="*/ 32 h 32"/>
              <a:gd name="T18" fmla="*/ 152 w 252"/>
              <a:gd name="T19" fmla="*/ 32 h 32"/>
              <a:gd name="T20" fmla="*/ 175 w 252"/>
              <a:gd name="T21" fmla="*/ 30 h 32"/>
              <a:gd name="T22" fmla="*/ 196 w 252"/>
              <a:gd name="T23" fmla="*/ 26 h 32"/>
              <a:gd name="T24" fmla="*/ 215 w 252"/>
              <a:gd name="T25" fmla="*/ 22 h 32"/>
              <a:gd name="T26" fmla="*/ 231 w 252"/>
              <a:gd name="T27" fmla="*/ 19 h 32"/>
              <a:gd name="T28" fmla="*/ 242 w 252"/>
              <a:gd name="T29" fmla="*/ 13 h 32"/>
              <a:gd name="T30" fmla="*/ 250 w 252"/>
              <a:gd name="T31" fmla="*/ 5 h 32"/>
              <a:gd name="T32" fmla="*/ 252 w 252"/>
              <a:gd name="T3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2" h="32">
                <a:moveTo>
                  <a:pt x="0" y="0"/>
                </a:moveTo>
                <a:lnTo>
                  <a:pt x="2" y="5"/>
                </a:lnTo>
                <a:lnTo>
                  <a:pt x="10" y="13"/>
                </a:lnTo>
                <a:lnTo>
                  <a:pt x="21" y="19"/>
                </a:lnTo>
                <a:lnTo>
                  <a:pt x="37" y="22"/>
                </a:lnTo>
                <a:lnTo>
                  <a:pt x="56" y="26"/>
                </a:lnTo>
                <a:lnTo>
                  <a:pt x="77" y="30"/>
                </a:lnTo>
                <a:lnTo>
                  <a:pt x="100" y="32"/>
                </a:lnTo>
                <a:lnTo>
                  <a:pt x="125" y="32"/>
                </a:lnTo>
                <a:lnTo>
                  <a:pt x="152" y="32"/>
                </a:lnTo>
                <a:lnTo>
                  <a:pt x="175" y="30"/>
                </a:lnTo>
                <a:lnTo>
                  <a:pt x="196" y="26"/>
                </a:lnTo>
                <a:lnTo>
                  <a:pt x="215" y="22"/>
                </a:lnTo>
                <a:lnTo>
                  <a:pt x="231" y="19"/>
                </a:lnTo>
                <a:lnTo>
                  <a:pt x="242" y="13"/>
                </a:lnTo>
                <a:lnTo>
                  <a:pt x="250" y="5"/>
                </a:lnTo>
                <a:lnTo>
                  <a:pt x="252" y="0"/>
                </a:lnTo>
              </a:path>
            </a:pathLst>
          </a:custGeom>
          <a:noFill/>
          <a:ln w="9525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03" name="Line 171"/>
          <p:cNvSpPr>
            <a:spLocks noChangeShapeType="1"/>
          </p:cNvSpPr>
          <p:nvPr/>
        </p:nvSpPr>
        <p:spPr bwMode="auto">
          <a:xfrm>
            <a:off x="2108200" y="4567238"/>
            <a:ext cx="7938" cy="1746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04" name="Line 172"/>
          <p:cNvSpPr>
            <a:spLocks noChangeShapeType="1"/>
          </p:cNvSpPr>
          <p:nvPr/>
        </p:nvSpPr>
        <p:spPr bwMode="auto">
          <a:xfrm>
            <a:off x="1192213" y="3692525"/>
            <a:ext cx="261937" cy="500063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05" name="Line 173"/>
          <p:cNvSpPr>
            <a:spLocks noChangeShapeType="1"/>
          </p:cNvSpPr>
          <p:nvPr/>
        </p:nvSpPr>
        <p:spPr bwMode="auto">
          <a:xfrm>
            <a:off x="1895475" y="3328988"/>
            <a:ext cx="3175" cy="414337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06" name="Line 174"/>
          <p:cNvSpPr>
            <a:spLocks noChangeShapeType="1"/>
          </p:cNvSpPr>
          <p:nvPr/>
        </p:nvSpPr>
        <p:spPr bwMode="auto">
          <a:xfrm>
            <a:off x="2536825" y="4410075"/>
            <a:ext cx="58738" cy="3492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07" name="Line 175"/>
          <p:cNvSpPr>
            <a:spLocks noChangeShapeType="1"/>
          </p:cNvSpPr>
          <p:nvPr/>
        </p:nvSpPr>
        <p:spPr bwMode="auto">
          <a:xfrm flipH="1">
            <a:off x="1601788" y="4411663"/>
            <a:ext cx="7937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08" name="Freeform 176"/>
          <p:cNvSpPr>
            <a:spLocks/>
          </p:cNvSpPr>
          <p:nvPr/>
        </p:nvSpPr>
        <p:spPr bwMode="auto">
          <a:xfrm>
            <a:off x="5976938" y="5100638"/>
            <a:ext cx="1311275" cy="885825"/>
          </a:xfrm>
          <a:custGeom>
            <a:avLst/>
            <a:gdLst>
              <a:gd name="T0" fmla="*/ 204 w 1226"/>
              <a:gd name="T1" fmla="*/ 492 h 608"/>
              <a:gd name="T2" fmla="*/ 272 w 1226"/>
              <a:gd name="T3" fmla="*/ 557 h 608"/>
              <a:gd name="T4" fmla="*/ 354 w 1226"/>
              <a:gd name="T5" fmla="*/ 597 h 608"/>
              <a:gd name="T6" fmla="*/ 445 w 1226"/>
              <a:gd name="T7" fmla="*/ 608 h 608"/>
              <a:gd name="T8" fmla="*/ 533 w 1226"/>
              <a:gd name="T9" fmla="*/ 589 h 608"/>
              <a:gd name="T10" fmla="*/ 612 w 1226"/>
              <a:gd name="T11" fmla="*/ 541 h 608"/>
              <a:gd name="T12" fmla="*/ 691 w 1226"/>
              <a:gd name="T13" fmla="*/ 589 h 608"/>
              <a:gd name="T14" fmla="*/ 781 w 1226"/>
              <a:gd name="T15" fmla="*/ 608 h 608"/>
              <a:gd name="T16" fmla="*/ 872 w 1226"/>
              <a:gd name="T17" fmla="*/ 597 h 608"/>
              <a:gd name="T18" fmla="*/ 954 w 1226"/>
              <a:gd name="T19" fmla="*/ 557 h 608"/>
              <a:gd name="T20" fmla="*/ 1020 w 1226"/>
              <a:gd name="T21" fmla="*/ 492 h 608"/>
              <a:gd name="T22" fmla="*/ 1074 w 1226"/>
              <a:gd name="T23" fmla="*/ 456 h 608"/>
              <a:gd name="T24" fmla="*/ 1131 w 1226"/>
              <a:gd name="T25" fmla="*/ 446 h 608"/>
              <a:gd name="T26" fmla="*/ 1182 w 1226"/>
              <a:gd name="T27" fmla="*/ 414 h 608"/>
              <a:gd name="T28" fmla="*/ 1214 w 1226"/>
              <a:gd name="T29" fmla="*/ 364 h 608"/>
              <a:gd name="T30" fmla="*/ 1226 w 1226"/>
              <a:gd name="T31" fmla="*/ 305 h 608"/>
              <a:gd name="T32" fmla="*/ 1214 w 1226"/>
              <a:gd name="T33" fmla="*/ 244 h 608"/>
              <a:gd name="T34" fmla="*/ 1182 w 1226"/>
              <a:gd name="T35" fmla="*/ 195 h 608"/>
              <a:gd name="T36" fmla="*/ 1131 w 1226"/>
              <a:gd name="T37" fmla="*/ 162 h 608"/>
              <a:gd name="T38" fmla="*/ 1074 w 1226"/>
              <a:gd name="T39" fmla="*/ 153 h 608"/>
              <a:gd name="T40" fmla="*/ 1020 w 1226"/>
              <a:gd name="T41" fmla="*/ 117 h 608"/>
              <a:gd name="T42" fmla="*/ 954 w 1226"/>
              <a:gd name="T43" fmla="*/ 52 h 608"/>
              <a:gd name="T44" fmla="*/ 872 w 1226"/>
              <a:gd name="T45" fmla="*/ 12 h 608"/>
              <a:gd name="T46" fmla="*/ 781 w 1226"/>
              <a:gd name="T47" fmla="*/ 0 h 608"/>
              <a:gd name="T48" fmla="*/ 691 w 1226"/>
              <a:gd name="T49" fmla="*/ 19 h 608"/>
              <a:gd name="T50" fmla="*/ 612 w 1226"/>
              <a:gd name="T51" fmla="*/ 67 h 608"/>
              <a:gd name="T52" fmla="*/ 533 w 1226"/>
              <a:gd name="T53" fmla="*/ 19 h 608"/>
              <a:gd name="T54" fmla="*/ 445 w 1226"/>
              <a:gd name="T55" fmla="*/ 0 h 608"/>
              <a:gd name="T56" fmla="*/ 354 w 1226"/>
              <a:gd name="T57" fmla="*/ 12 h 608"/>
              <a:gd name="T58" fmla="*/ 272 w 1226"/>
              <a:gd name="T59" fmla="*/ 52 h 608"/>
              <a:gd name="T60" fmla="*/ 204 w 1226"/>
              <a:gd name="T61" fmla="*/ 117 h 608"/>
              <a:gd name="T62" fmla="*/ 150 w 1226"/>
              <a:gd name="T63" fmla="*/ 153 h 608"/>
              <a:gd name="T64" fmla="*/ 93 w 1226"/>
              <a:gd name="T65" fmla="*/ 162 h 608"/>
              <a:gd name="T66" fmla="*/ 44 w 1226"/>
              <a:gd name="T67" fmla="*/ 195 h 608"/>
              <a:gd name="T68" fmla="*/ 12 w 1226"/>
              <a:gd name="T69" fmla="*/ 244 h 608"/>
              <a:gd name="T70" fmla="*/ 0 w 1226"/>
              <a:gd name="T71" fmla="*/ 305 h 608"/>
              <a:gd name="T72" fmla="*/ 12 w 1226"/>
              <a:gd name="T73" fmla="*/ 364 h 608"/>
              <a:gd name="T74" fmla="*/ 44 w 1226"/>
              <a:gd name="T75" fmla="*/ 414 h 608"/>
              <a:gd name="T76" fmla="*/ 93 w 1226"/>
              <a:gd name="T77" fmla="*/ 446 h 608"/>
              <a:gd name="T78" fmla="*/ 150 w 1226"/>
              <a:gd name="T79" fmla="*/ 456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26" h="608">
                <a:moveTo>
                  <a:pt x="179" y="452"/>
                </a:moveTo>
                <a:lnTo>
                  <a:pt x="204" y="492"/>
                </a:lnTo>
                <a:lnTo>
                  <a:pt x="235" y="526"/>
                </a:lnTo>
                <a:lnTo>
                  <a:pt x="272" y="557"/>
                </a:lnTo>
                <a:lnTo>
                  <a:pt x="312" y="579"/>
                </a:lnTo>
                <a:lnTo>
                  <a:pt x="354" y="597"/>
                </a:lnTo>
                <a:lnTo>
                  <a:pt x="398" y="606"/>
                </a:lnTo>
                <a:lnTo>
                  <a:pt x="445" y="608"/>
                </a:lnTo>
                <a:lnTo>
                  <a:pt x="489" y="602"/>
                </a:lnTo>
                <a:lnTo>
                  <a:pt x="533" y="589"/>
                </a:lnTo>
                <a:lnTo>
                  <a:pt x="575" y="568"/>
                </a:lnTo>
                <a:lnTo>
                  <a:pt x="612" y="541"/>
                </a:lnTo>
                <a:lnTo>
                  <a:pt x="651" y="568"/>
                </a:lnTo>
                <a:lnTo>
                  <a:pt x="691" y="589"/>
                </a:lnTo>
                <a:lnTo>
                  <a:pt x="735" y="602"/>
                </a:lnTo>
                <a:lnTo>
                  <a:pt x="781" y="608"/>
                </a:lnTo>
                <a:lnTo>
                  <a:pt x="826" y="606"/>
                </a:lnTo>
                <a:lnTo>
                  <a:pt x="872" y="597"/>
                </a:lnTo>
                <a:lnTo>
                  <a:pt x="914" y="579"/>
                </a:lnTo>
                <a:lnTo>
                  <a:pt x="954" y="557"/>
                </a:lnTo>
                <a:lnTo>
                  <a:pt x="989" y="526"/>
                </a:lnTo>
                <a:lnTo>
                  <a:pt x="1020" y="492"/>
                </a:lnTo>
                <a:lnTo>
                  <a:pt x="1045" y="452"/>
                </a:lnTo>
                <a:lnTo>
                  <a:pt x="1074" y="456"/>
                </a:lnTo>
                <a:lnTo>
                  <a:pt x="1103" y="454"/>
                </a:lnTo>
                <a:lnTo>
                  <a:pt x="1131" y="446"/>
                </a:lnTo>
                <a:lnTo>
                  <a:pt x="1158" y="433"/>
                </a:lnTo>
                <a:lnTo>
                  <a:pt x="1182" y="414"/>
                </a:lnTo>
                <a:lnTo>
                  <a:pt x="1201" y="391"/>
                </a:lnTo>
                <a:lnTo>
                  <a:pt x="1214" y="364"/>
                </a:lnTo>
                <a:lnTo>
                  <a:pt x="1224" y="336"/>
                </a:lnTo>
                <a:lnTo>
                  <a:pt x="1226" y="305"/>
                </a:lnTo>
                <a:lnTo>
                  <a:pt x="1224" y="273"/>
                </a:lnTo>
                <a:lnTo>
                  <a:pt x="1214" y="244"/>
                </a:lnTo>
                <a:lnTo>
                  <a:pt x="1201" y="218"/>
                </a:lnTo>
                <a:lnTo>
                  <a:pt x="1182" y="195"/>
                </a:lnTo>
                <a:lnTo>
                  <a:pt x="1158" y="176"/>
                </a:lnTo>
                <a:lnTo>
                  <a:pt x="1131" y="162"/>
                </a:lnTo>
                <a:lnTo>
                  <a:pt x="1103" y="155"/>
                </a:lnTo>
                <a:lnTo>
                  <a:pt x="1074" y="153"/>
                </a:lnTo>
                <a:lnTo>
                  <a:pt x="1045" y="157"/>
                </a:lnTo>
                <a:lnTo>
                  <a:pt x="1020" y="117"/>
                </a:lnTo>
                <a:lnTo>
                  <a:pt x="989" y="82"/>
                </a:lnTo>
                <a:lnTo>
                  <a:pt x="954" y="52"/>
                </a:lnTo>
                <a:lnTo>
                  <a:pt x="914" y="29"/>
                </a:lnTo>
                <a:lnTo>
                  <a:pt x="872" y="12"/>
                </a:lnTo>
                <a:lnTo>
                  <a:pt x="826" y="2"/>
                </a:lnTo>
                <a:lnTo>
                  <a:pt x="781" y="0"/>
                </a:lnTo>
                <a:lnTo>
                  <a:pt x="735" y="6"/>
                </a:lnTo>
                <a:lnTo>
                  <a:pt x="691" y="19"/>
                </a:lnTo>
                <a:lnTo>
                  <a:pt x="651" y="40"/>
                </a:lnTo>
                <a:lnTo>
                  <a:pt x="612" y="67"/>
                </a:lnTo>
                <a:lnTo>
                  <a:pt x="575" y="40"/>
                </a:lnTo>
                <a:lnTo>
                  <a:pt x="533" y="19"/>
                </a:lnTo>
                <a:lnTo>
                  <a:pt x="489" y="6"/>
                </a:lnTo>
                <a:lnTo>
                  <a:pt x="445" y="0"/>
                </a:lnTo>
                <a:lnTo>
                  <a:pt x="398" y="2"/>
                </a:lnTo>
                <a:lnTo>
                  <a:pt x="354" y="12"/>
                </a:lnTo>
                <a:lnTo>
                  <a:pt x="312" y="29"/>
                </a:lnTo>
                <a:lnTo>
                  <a:pt x="272" y="52"/>
                </a:lnTo>
                <a:lnTo>
                  <a:pt x="235" y="82"/>
                </a:lnTo>
                <a:lnTo>
                  <a:pt x="204" y="117"/>
                </a:lnTo>
                <a:lnTo>
                  <a:pt x="179" y="157"/>
                </a:lnTo>
                <a:lnTo>
                  <a:pt x="150" y="153"/>
                </a:lnTo>
                <a:lnTo>
                  <a:pt x="121" y="155"/>
                </a:lnTo>
                <a:lnTo>
                  <a:pt x="93" y="162"/>
                </a:lnTo>
                <a:lnTo>
                  <a:pt x="68" y="176"/>
                </a:lnTo>
                <a:lnTo>
                  <a:pt x="44" y="195"/>
                </a:lnTo>
                <a:lnTo>
                  <a:pt x="25" y="218"/>
                </a:lnTo>
                <a:lnTo>
                  <a:pt x="12" y="244"/>
                </a:lnTo>
                <a:lnTo>
                  <a:pt x="2" y="273"/>
                </a:lnTo>
                <a:lnTo>
                  <a:pt x="0" y="305"/>
                </a:lnTo>
                <a:lnTo>
                  <a:pt x="2" y="336"/>
                </a:lnTo>
                <a:lnTo>
                  <a:pt x="12" y="364"/>
                </a:lnTo>
                <a:lnTo>
                  <a:pt x="25" y="391"/>
                </a:lnTo>
                <a:lnTo>
                  <a:pt x="44" y="414"/>
                </a:lnTo>
                <a:lnTo>
                  <a:pt x="68" y="433"/>
                </a:lnTo>
                <a:lnTo>
                  <a:pt x="93" y="446"/>
                </a:lnTo>
                <a:lnTo>
                  <a:pt x="121" y="454"/>
                </a:lnTo>
                <a:lnTo>
                  <a:pt x="150" y="456"/>
                </a:lnTo>
                <a:lnTo>
                  <a:pt x="179" y="45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809" name="Rectangle 177"/>
          <p:cNvSpPr>
            <a:spLocks noChangeArrowheads="1"/>
          </p:cNvSpPr>
          <p:nvPr/>
        </p:nvSpPr>
        <p:spPr bwMode="auto">
          <a:xfrm>
            <a:off x="6227763" y="5445125"/>
            <a:ext cx="7445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en-US" altLang="ko-KR" sz="1200">
                <a:solidFill>
                  <a:srgbClr val="000000"/>
                </a:solidFill>
                <a:ea typeface="굴림" panose="020B0600000101010101" pitchFamily="34" charset="-127"/>
              </a:rPr>
              <a:t>IP Network</a:t>
            </a:r>
            <a:endParaRPr kumimoji="0" lang="en-US" altLang="ko-KR" sz="1200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810" name="Freeform 178"/>
          <p:cNvSpPr>
            <a:spLocks noEditPoints="1"/>
          </p:cNvSpPr>
          <p:nvPr/>
        </p:nvSpPr>
        <p:spPr bwMode="auto">
          <a:xfrm>
            <a:off x="6046788" y="4086225"/>
            <a:ext cx="577850" cy="623888"/>
          </a:xfrm>
          <a:custGeom>
            <a:avLst/>
            <a:gdLst>
              <a:gd name="T0" fmla="*/ 0 w 540"/>
              <a:gd name="T1" fmla="*/ 429 h 429"/>
              <a:gd name="T2" fmla="*/ 0 w 540"/>
              <a:gd name="T3" fmla="*/ 421 h 429"/>
              <a:gd name="T4" fmla="*/ 54 w 540"/>
              <a:gd name="T5" fmla="*/ 394 h 429"/>
              <a:gd name="T6" fmla="*/ 54 w 540"/>
              <a:gd name="T7" fmla="*/ 0 h 429"/>
              <a:gd name="T8" fmla="*/ 198 w 540"/>
              <a:gd name="T9" fmla="*/ 0 h 429"/>
              <a:gd name="T10" fmla="*/ 198 w 540"/>
              <a:gd name="T11" fmla="*/ 394 h 429"/>
              <a:gd name="T12" fmla="*/ 257 w 540"/>
              <a:gd name="T13" fmla="*/ 421 h 429"/>
              <a:gd name="T14" fmla="*/ 257 w 540"/>
              <a:gd name="T15" fmla="*/ 429 h 429"/>
              <a:gd name="T16" fmla="*/ 0 w 540"/>
              <a:gd name="T17" fmla="*/ 429 h 429"/>
              <a:gd name="T18" fmla="*/ 215 w 540"/>
              <a:gd name="T19" fmla="*/ 370 h 429"/>
              <a:gd name="T20" fmla="*/ 267 w 540"/>
              <a:gd name="T21" fmla="*/ 370 h 429"/>
              <a:gd name="T22" fmla="*/ 321 w 540"/>
              <a:gd name="T23" fmla="*/ 383 h 429"/>
              <a:gd name="T24" fmla="*/ 321 w 540"/>
              <a:gd name="T25" fmla="*/ 415 h 429"/>
              <a:gd name="T26" fmla="*/ 267 w 540"/>
              <a:gd name="T27" fmla="*/ 415 h 429"/>
              <a:gd name="T28" fmla="*/ 267 w 540"/>
              <a:gd name="T29" fmla="*/ 429 h 429"/>
              <a:gd name="T30" fmla="*/ 488 w 540"/>
              <a:gd name="T31" fmla="*/ 429 h 429"/>
              <a:gd name="T32" fmla="*/ 488 w 540"/>
              <a:gd name="T33" fmla="*/ 415 h 429"/>
              <a:gd name="T34" fmla="*/ 434 w 540"/>
              <a:gd name="T35" fmla="*/ 415 h 429"/>
              <a:gd name="T36" fmla="*/ 434 w 540"/>
              <a:gd name="T37" fmla="*/ 383 h 429"/>
              <a:gd name="T38" fmla="*/ 488 w 540"/>
              <a:gd name="T39" fmla="*/ 370 h 429"/>
              <a:gd name="T40" fmla="*/ 540 w 540"/>
              <a:gd name="T41" fmla="*/ 370 h 429"/>
              <a:gd name="T42" fmla="*/ 540 w 540"/>
              <a:gd name="T43" fmla="*/ 109 h 429"/>
              <a:gd name="T44" fmla="*/ 215 w 540"/>
              <a:gd name="T45" fmla="*/ 109 h 429"/>
              <a:gd name="T46" fmla="*/ 215 w 540"/>
              <a:gd name="T47" fmla="*/ 37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40" h="429">
                <a:moveTo>
                  <a:pt x="0" y="429"/>
                </a:moveTo>
                <a:lnTo>
                  <a:pt x="0" y="421"/>
                </a:lnTo>
                <a:lnTo>
                  <a:pt x="54" y="394"/>
                </a:lnTo>
                <a:lnTo>
                  <a:pt x="54" y="0"/>
                </a:lnTo>
                <a:lnTo>
                  <a:pt x="198" y="0"/>
                </a:lnTo>
                <a:lnTo>
                  <a:pt x="198" y="394"/>
                </a:lnTo>
                <a:lnTo>
                  <a:pt x="257" y="421"/>
                </a:lnTo>
                <a:lnTo>
                  <a:pt x="257" y="429"/>
                </a:lnTo>
                <a:lnTo>
                  <a:pt x="0" y="429"/>
                </a:lnTo>
                <a:close/>
                <a:moveTo>
                  <a:pt x="215" y="370"/>
                </a:moveTo>
                <a:lnTo>
                  <a:pt x="267" y="370"/>
                </a:lnTo>
                <a:lnTo>
                  <a:pt x="321" y="383"/>
                </a:lnTo>
                <a:lnTo>
                  <a:pt x="321" y="415"/>
                </a:lnTo>
                <a:lnTo>
                  <a:pt x="267" y="415"/>
                </a:lnTo>
                <a:lnTo>
                  <a:pt x="267" y="429"/>
                </a:lnTo>
                <a:lnTo>
                  <a:pt x="488" y="429"/>
                </a:lnTo>
                <a:lnTo>
                  <a:pt x="488" y="415"/>
                </a:lnTo>
                <a:lnTo>
                  <a:pt x="434" y="415"/>
                </a:lnTo>
                <a:lnTo>
                  <a:pt x="434" y="383"/>
                </a:lnTo>
                <a:lnTo>
                  <a:pt x="488" y="370"/>
                </a:lnTo>
                <a:lnTo>
                  <a:pt x="540" y="370"/>
                </a:lnTo>
                <a:lnTo>
                  <a:pt x="540" y="109"/>
                </a:lnTo>
                <a:lnTo>
                  <a:pt x="215" y="109"/>
                </a:lnTo>
                <a:lnTo>
                  <a:pt x="215" y="3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11" name="Line 179"/>
          <p:cNvSpPr>
            <a:spLocks noChangeShapeType="1"/>
          </p:cNvSpPr>
          <p:nvPr/>
        </p:nvSpPr>
        <p:spPr bwMode="auto">
          <a:xfrm>
            <a:off x="6105525" y="4660900"/>
            <a:ext cx="1588" cy="492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12" name="Line 180"/>
          <p:cNvSpPr>
            <a:spLocks noChangeShapeType="1"/>
          </p:cNvSpPr>
          <p:nvPr/>
        </p:nvSpPr>
        <p:spPr bwMode="auto">
          <a:xfrm>
            <a:off x="6259513" y="4660900"/>
            <a:ext cx="1587" cy="492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13" name="Line 181"/>
          <p:cNvSpPr>
            <a:spLocks noChangeShapeType="1"/>
          </p:cNvSpPr>
          <p:nvPr/>
        </p:nvSpPr>
        <p:spPr bwMode="auto">
          <a:xfrm>
            <a:off x="6154738" y="4284663"/>
            <a:ext cx="57150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14" name="Line 182"/>
          <p:cNvSpPr>
            <a:spLocks noChangeShapeType="1"/>
          </p:cNvSpPr>
          <p:nvPr/>
        </p:nvSpPr>
        <p:spPr bwMode="auto">
          <a:xfrm>
            <a:off x="6143625" y="4217988"/>
            <a:ext cx="777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15" name="Rectangle 183"/>
          <p:cNvSpPr>
            <a:spLocks noChangeArrowheads="1"/>
          </p:cNvSpPr>
          <p:nvPr/>
        </p:nvSpPr>
        <p:spPr bwMode="auto">
          <a:xfrm>
            <a:off x="6122988" y="4113213"/>
            <a:ext cx="114300" cy="36353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16" name="Freeform 184"/>
          <p:cNvSpPr>
            <a:spLocks/>
          </p:cNvSpPr>
          <p:nvPr/>
        </p:nvSpPr>
        <p:spPr bwMode="auto">
          <a:xfrm>
            <a:off x="6046788" y="4086225"/>
            <a:ext cx="276225" cy="623888"/>
          </a:xfrm>
          <a:custGeom>
            <a:avLst/>
            <a:gdLst>
              <a:gd name="T0" fmla="*/ 0 w 257"/>
              <a:gd name="T1" fmla="*/ 429 h 429"/>
              <a:gd name="T2" fmla="*/ 0 w 257"/>
              <a:gd name="T3" fmla="*/ 421 h 429"/>
              <a:gd name="T4" fmla="*/ 54 w 257"/>
              <a:gd name="T5" fmla="*/ 394 h 429"/>
              <a:gd name="T6" fmla="*/ 54 w 257"/>
              <a:gd name="T7" fmla="*/ 0 h 429"/>
              <a:gd name="T8" fmla="*/ 198 w 257"/>
              <a:gd name="T9" fmla="*/ 0 h 429"/>
              <a:gd name="T10" fmla="*/ 198 w 257"/>
              <a:gd name="T11" fmla="*/ 394 h 429"/>
              <a:gd name="T12" fmla="*/ 257 w 257"/>
              <a:gd name="T13" fmla="*/ 421 h 429"/>
              <a:gd name="T14" fmla="*/ 257 w 257"/>
              <a:gd name="T15" fmla="*/ 429 h 429"/>
              <a:gd name="T16" fmla="*/ 0 w 257"/>
              <a:gd name="T17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7" h="429">
                <a:moveTo>
                  <a:pt x="0" y="429"/>
                </a:moveTo>
                <a:lnTo>
                  <a:pt x="0" y="421"/>
                </a:lnTo>
                <a:lnTo>
                  <a:pt x="54" y="394"/>
                </a:lnTo>
                <a:lnTo>
                  <a:pt x="54" y="0"/>
                </a:lnTo>
                <a:lnTo>
                  <a:pt x="198" y="0"/>
                </a:lnTo>
                <a:lnTo>
                  <a:pt x="198" y="394"/>
                </a:lnTo>
                <a:lnTo>
                  <a:pt x="257" y="421"/>
                </a:lnTo>
                <a:lnTo>
                  <a:pt x="257" y="429"/>
                </a:lnTo>
                <a:lnTo>
                  <a:pt x="0" y="42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17" name="Freeform 185"/>
          <p:cNvSpPr>
            <a:spLocks/>
          </p:cNvSpPr>
          <p:nvPr/>
        </p:nvSpPr>
        <p:spPr bwMode="auto">
          <a:xfrm>
            <a:off x="6278563" y="4243388"/>
            <a:ext cx="346075" cy="466725"/>
          </a:xfrm>
          <a:custGeom>
            <a:avLst/>
            <a:gdLst>
              <a:gd name="T0" fmla="*/ 0 w 325"/>
              <a:gd name="T1" fmla="*/ 261 h 320"/>
              <a:gd name="T2" fmla="*/ 52 w 325"/>
              <a:gd name="T3" fmla="*/ 261 h 320"/>
              <a:gd name="T4" fmla="*/ 106 w 325"/>
              <a:gd name="T5" fmla="*/ 274 h 320"/>
              <a:gd name="T6" fmla="*/ 106 w 325"/>
              <a:gd name="T7" fmla="*/ 306 h 320"/>
              <a:gd name="T8" fmla="*/ 52 w 325"/>
              <a:gd name="T9" fmla="*/ 306 h 320"/>
              <a:gd name="T10" fmla="*/ 52 w 325"/>
              <a:gd name="T11" fmla="*/ 320 h 320"/>
              <a:gd name="T12" fmla="*/ 273 w 325"/>
              <a:gd name="T13" fmla="*/ 320 h 320"/>
              <a:gd name="T14" fmla="*/ 273 w 325"/>
              <a:gd name="T15" fmla="*/ 306 h 320"/>
              <a:gd name="T16" fmla="*/ 219 w 325"/>
              <a:gd name="T17" fmla="*/ 306 h 320"/>
              <a:gd name="T18" fmla="*/ 219 w 325"/>
              <a:gd name="T19" fmla="*/ 274 h 320"/>
              <a:gd name="T20" fmla="*/ 273 w 325"/>
              <a:gd name="T21" fmla="*/ 261 h 320"/>
              <a:gd name="T22" fmla="*/ 325 w 325"/>
              <a:gd name="T23" fmla="*/ 261 h 320"/>
              <a:gd name="T24" fmla="*/ 325 w 325"/>
              <a:gd name="T25" fmla="*/ 0 h 320"/>
              <a:gd name="T26" fmla="*/ 0 w 325"/>
              <a:gd name="T27" fmla="*/ 0 h 320"/>
              <a:gd name="T28" fmla="*/ 0 w 325"/>
              <a:gd name="T29" fmla="*/ 261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5" h="320">
                <a:moveTo>
                  <a:pt x="0" y="261"/>
                </a:moveTo>
                <a:lnTo>
                  <a:pt x="52" y="261"/>
                </a:lnTo>
                <a:lnTo>
                  <a:pt x="106" y="274"/>
                </a:lnTo>
                <a:lnTo>
                  <a:pt x="106" y="306"/>
                </a:lnTo>
                <a:lnTo>
                  <a:pt x="52" y="306"/>
                </a:lnTo>
                <a:lnTo>
                  <a:pt x="52" y="320"/>
                </a:lnTo>
                <a:lnTo>
                  <a:pt x="273" y="320"/>
                </a:lnTo>
                <a:lnTo>
                  <a:pt x="273" y="306"/>
                </a:lnTo>
                <a:lnTo>
                  <a:pt x="219" y="306"/>
                </a:lnTo>
                <a:lnTo>
                  <a:pt x="219" y="274"/>
                </a:lnTo>
                <a:lnTo>
                  <a:pt x="273" y="261"/>
                </a:lnTo>
                <a:lnTo>
                  <a:pt x="325" y="261"/>
                </a:lnTo>
                <a:lnTo>
                  <a:pt x="325" y="0"/>
                </a:lnTo>
                <a:lnTo>
                  <a:pt x="0" y="0"/>
                </a:lnTo>
                <a:lnTo>
                  <a:pt x="0" y="26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18" name="Line 186"/>
          <p:cNvSpPr>
            <a:spLocks noChangeShapeType="1"/>
          </p:cNvSpPr>
          <p:nvPr/>
        </p:nvSpPr>
        <p:spPr bwMode="auto">
          <a:xfrm>
            <a:off x="6389688" y="4692650"/>
            <a:ext cx="12223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19" name="Line 187"/>
          <p:cNvSpPr>
            <a:spLocks noChangeShapeType="1"/>
          </p:cNvSpPr>
          <p:nvPr/>
        </p:nvSpPr>
        <p:spPr bwMode="auto">
          <a:xfrm>
            <a:off x="6389688" y="4645025"/>
            <a:ext cx="12223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20" name="Line 188"/>
          <p:cNvSpPr>
            <a:spLocks noChangeShapeType="1"/>
          </p:cNvSpPr>
          <p:nvPr/>
        </p:nvSpPr>
        <p:spPr bwMode="auto">
          <a:xfrm>
            <a:off x="6334125" y="4625975"/>
            <a:ext cx="2349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21" name="Freeform 189"/>
          <p:cNvSpPr>
            <a:spLocks noEditPoints="1"/>
          </p:cNvSpPr>
          <p:nvPr/>
        </p:nvSpPr>
        <p:spPr bwMode="auto">
          <a:xfrm>
            <a:off x="6118225" y="4502150"/>
            <a:ext cx="125413" cy="169863"/>
          </a:xfrm>
          <a:custGeom>
            <a:avLst/>
            <a:gdLst>
              <a:gd name="T0" fmla="*/ 10 w 117"/>
              <a:gd name="T1" fmla="*/ 72 h 116"/>
              <a:gd name="T2" fmla="*/ 0 w 117"/>
              <a:gd name="T3" fmla="*/ 0 h 116"/>
              <a:gd name="T4" fmla="*/ 19 w 117"/>
              <a:gd name="T5" fmla="*/ 72 h 116"/>
              <a:gd name="T6" fmla="*/ 27 w 117"/>
              <a:gd name="T7" fmla="*/ 0 h 116"/>
              <a:gd name="T8" fmla="*/ 19 w 117"/>
              <a:gd name="T9" fmla="*/ 72 h 116"/>
              <a:gd name="T10" fmla="*/ 46 w 117"/>
              <a:gd name="T11" fmla="*/ 72 h 116"/>
              <a:gd name="T12" fmla="*/ 37 w 117"/>
              <a:gd name="T13" fmla="*/ 0 h 116"/>
              <a:gd name="T14" fmla="*/ 54 w 117"/>
              <a:gd name="T15" fmla="*/ 72 h 116"/>
              <a:gd name="T16" fmla="*/ 63 w 117"/>
              <a:gd name="T17" fmla="*/ 0 h 116"/>
              <a:gd name="T18" fmla="*/ 54 w 117"/>
              <a:gd name="T19" fmla="*/ 72 h 116"/>
              <a:gd name="T20" fmla="*/ 83 w 117"/>
              <a:gd name="T21" fmla="*/ 72 h 116"/>
              <a:gd name="T22" fmla="*/ 71 w 117"/>
              <a:gd name="T23" fmla="*/ 0 h 116"/>
              <a:gd name="T24" fmla="*/ 90 w 117"/>
              <a:gd name="T25" fmla="*/ 72 h 116"/>
              <a:gd name="T26" fmla="*/ 100 w 117"/>
              <a:gd name="T27" fmla="*/ 0 h 116"/>
              <a:gd name="T28" fmla="*/ 90 w 117"/>
              <a:gd name="T29" fmla="*/ 72 h 116"/>
              <a:gd name="T30" fmla="*/ 117 w 117"/>
              <a:gd name="T31" fmla="*/ 72 h 116"/>
              <a:gd name="T32" fmla="*/ 108 w 117"/>
              <a:gd name="T33" fmla="*/ 0 h 116"/>
              <a:gd name="T34" fmla="*/ 108 w 117"/>
              <a:gd name="T35" fmla="*/ 116 h 116"/>
              <a:gd name="T36" fmla="*/ 117 w 117"/>
              <a:gd name="T37" fmla="*/ 80 h 116"/>
              <a:gd name="T38" fmla="*/ 108 w 117"/>
              <a:gd name="T39" fmla="*/ 116 h 116"/>
              <a:gd name="T40" fmla="*/ 100 w 117"/>
              <a:gd name="T41" fmla="*/ 116 h 116"/>
              <a:gd name="T42" fmla="*/ 90 w 117"/>
              <a:gd name="T43" fmla="*/ 80 h 116"/>
              <a:gd name="T44" fmla="*/ 71 w 117"/>
              <a:gd name="T45" fmla="*/ 116 h 116"/>
              <a:gd name="T46" fmla="*/ 83 w 117"/>
              <a:gd name="T47" fmla="*/ 80 h 116"/>
              <a:gd name="T48" fmla="*/ 71 w 117"/>
              <a:gd name="T49" fmla="*/ 116 h 116"/>
              <a:gd name="T50" fmla="*/ 63 w 117"/>
              <a:gd name="T51" fmla="*/ 116 h 116"/>
              <a:gd name="T52" fmla="*/ 54 w 117"/>
              <a:gd name="T53" fmla="*/ 80 h 116"/>
              <a:gd name="T54" fmla="*/ 37 w 117"/>
              <a:gd name="T55" fmla="*/ 116 h 116"/>
              <a:gd name="T56" fmla="*/ 46 w 117"/>
              <a:gd name="T57" fmla="*/ 80 h 116"/>
              <a:gd name="T58" fmla="*/ 37 w 117"/>
              <a:gd name="T59" fmla="*/ 116 h 116"/>
              <a:gd name="T60" fmla="*/ 27 w 117"/>
              <a:gd name="T61" fmla="*/ 116 h 116"/>
              <a:gd name="T62" fmla="*/ 19 w 117"/>
              <a:gd name="T63" fmla="*/ 80 h 116"/>
              <a:gd name="T64" fmla="*/ 0 w 117"/>
              <a:gd name="T65" fmla="*/ 116 h 116"/>
              <a:gd name="T66" fmla="*/ 10 w 117"/>
              <a:gd name="T67" fmla="*/ 80 h 116"/>
              <a:gd name="T68" fmla="*/ 0 w 117"/>
              <a:gd name="T6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7" h="116">
                <a:moveTo>
                  <a:pt x="0" y="72"/>
                </a:moveTo>
                <a:lnTo>
                  <a:pt x="10" y="72"/>
                </a:lnTo>
                <a:lnTo>
                  <a:pt x="10" y="0"/>
                </a:lnTo>
                <a:lnTo>
                  <a:pt x="0" y="0"/>
                </a:lnTo>
                <a:lnTo>
                  <a:pt x="0" y="72"/>
                </a:lnTo>
                <a:close/>
                <a:moveTo>
                  <a:pt x="19" y="72"/>
                </a:moveTo>
                <a:lnTo>
                  <a:pt x="27" y="72"/>
                </a:lnTo>
                <a:lnTo>
                  <a:pt x="27" y="0"/>
                </a:lnTo>
                <a:lnTo>
                  <a:pt x="19" y="0"/>
                </a:lnTo>
                <a:lnTo>
                  <a:pt x="19" y="72"/>
                </a:lnTo>
                <a:close/>
                <a:moveTo>
                  <a:pt x="37" y="72"/>
                </a:moveTo>
                <a:lnTo>
                  <a:pt x="46" y="72"/>
                </a:lnTo>
                <a:lnTo>
                  <a:pt x="46" y="0"/>
                </a:lnTo>
                <a:lnTo>
                  <a:pt x="37" y="0"/>
                </a:lnTo>
                <a:lnTo>
                  <a:pt x="37" y="72"/>
                </a:lnTo>
                <a:close/>
                <a:moveTo>
                  <a:pt x="54" y="72"/>
                </a:moveTo>
                <a:lnTo>
                  <a:pt x="63" y="72"/>
                </a:lnTo>
                <a:lnTo>
                  <a:pt x="63" y="0"/>
                </a:lnTo>
                <a:lnTo>
                  <a:pt x="54" y="0"/>
                </a:lnTo>
                <a:lnTo>
                  <a:pt x="54" y="72"/>
                </a:lnTo>
                <a:close/>
                <a:moveTo>
                  <a:pt x="71" y="72"/>
                </a:moveTo>
                <a:lnTo>
                  <a:pt x="83" y="72"/>
                </a:lnTo>
                <a:lnTo>
                  <a:pt x="83" y="0"/>
                </a:lnTo>
                <a:lnTo>
                  <a:pt x="71" y="0"/>
                </a:lnTo>
                <a:lnTo>
                  <a:pt x="71" y="72"/>
                </a:lnTo>
                <a:close/>
                <a:moveTo>
                  <a:pt x="90" y="72"/>
                </a:moveTo>
                <a:lnTo>
                  <a:pt x="100" y="72"/>
                </a:lnTo>
                <a:lnTo>
                  <a:pt x="100" y="0"/>
                </a:lnTo>
                <a:lnTo>
                  <a:pt x="90" y="0"/>
                </a:lnTo>
                <a:lnTo>
                  <a:pt x="90" y="72"/>
                </a:lnTo>
                <a:close/>
                <a:moveTo>
                  <a:pt x="108" y="72"/>
                </a:moveTo>
                <a:lnTo>
                  <a:pt x="117" y="72"/>
                </a:lnTo>
                <a:lnTo>
                  <a:pt x="117" y="0"/>
                </a:lnTo>
                <a:lnTo>
                  <a:pt x="108" y="0"/>
                </a:lnTo>
                <a:lnTo>
                  <a:pt x="108" y="72"/>
                </a:lnTo>
                <a:close/>
                <a:moveTo>
                  <a:pt x="108" y="116"/>
                </a:moveTo>
                <a:lnTo>
                  <a:pt x="117" y="116"/>
                </a:lnTo>
                <a:lnTo>
                  <a:pt x="117" y="80"/>
                </a:lnTo>
                <a:lnTo>
                  <a:pt x="108" y="80"/>
                </a:lnTo>
                <a:lnTo>
                  <a:pt x="108" y="116"/>
                </a:lnTo>
                <a:close/>
                <a:moveTo>
                  <a:pt x="90" y="116"/>
                </a:moveTo>
                <a:lnTo>
                  <a:pt x="100" y="116"/>
                </a:lnTo>
                <a:lnTo>
                  <a:pt x="100" y="80"/>
                </a:lnTo>
                <a:lnTo>
                  <a:pt x="90" y="80"/>
                </a:lnTo>
                <a:lnTo>
                  <a:pt x="90" y="116"/>
                </a:lnTo>
                <a:close/>
                <a:moveTo>
                  <a:pt x="71" y="116"/>
                </a:moveTo>
                <a:lnTo>
                  <a:pt x="83" y="116"/>
                </a:lnTo>
                <a:lnTo>
                  <a:pt x="83" y="80"/>
                </a:lnTo>
                <a:lnTo>
                  <a:pt x="71" y="80"/>
                </a:lnTo>
                <a:lnTo>
                  <a:pt x="71" y="116"/>
                </a:lnTo>
                <a:close/>
                <a:moveTo>
                  <a:pt x="54" y="116"/>
                </a:moveTo>
                <a:lnTo>
                  <a:pt x="63" y="116"/>
                </a:lnTo>
                <a:lnTo>
                  <a:pt x="63" y="80"/>
                </a:lnTo>
                <a:lnTo>
                  <a:pt x="54" y="80"/>
                </a:lnTo>
                <a:lnTo>
                  <a:pt x="54" y="116"/>
                </a:lnTo>
                <a:close/>
                <a:moveTo>
                  <a:pt x="37" y="116"/>
                </a:moveTo>
                <a:lnTo>
                  <a:pt x="46" y="116"/>
                </a:lnTo>
                <a:lnTo>
                  <a:pt x="46" y="80"/>
                </a:lnTo>
                <a:lnTo>
                  <a:pt x="37" y="80"/>
                </a:lnTo>
                <a:lnTo>
                  <a:pt x="37" y="116"/>
                </a:lnTo>
                <a:close/>
                <a:moveTo>
                  <a:pt x="19" y="116"/>
                </a:moveTo>
                <a:lnTo>
                  <a:pt x="27" y="116"/>
                </a:lnTo>
                <a:lnTo>
                  <a:pt x="27" y="80"/>
                </a:lnTo>
                <a:lnTo>
                  <a:pt x="19" y="80"/>
                </a:lnTo>
                <a:lnTo>
                  <a:pt x="19" y="116"/>
                </a:lnTo>
                <a:close/>
                <a:moveTo>
                  <a:pt x="0" y="116"/>
                </a:moveTo>
                <a:lnTo>
                  <a:pt x="10" y="116"/>
                </a:lnTo>
                <a:lnTo>
                  <a:pt x="10" y="80"/>
                </a:lnTo>
                <a:lnTo>
                  <a:pt x="0" y="80"/>
                </a:lnTo>
                <a:lnTo>
                  <a:pt x="0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22" name="Rectangle 190"/>
          <p:cNvSpPr>
            <a:spLocks noChangeArrowheads="1"/>
          </p:cNvSpPr>
          <p:nvPr/>
        </p:nvSpPr>
        <p:spPr bwMode="auto">
          <a:xfrm>
            <a:off x="6135688" y="4127500"/>
            <a:ext cx="93662" cy="523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23" name="Freeform 191"/>
          <p:cNvSpPr>
            <a:spLocks/>
          </p:cNvSpPr>
          <p:nvPr/>
        </p:nvSpPr>
        <p:spPr bwMode="auto">
          <a:xfrm>
            <a:off x="6135688" y="4127500"/>
            <a:ext cx="93662" cy="11113"/>
          </a:xfrm>
          <a:custGeom>
            <a:avLst/>
            <a:gdLst>
              <a:gd name="T0" fmla="*/ 0 w 89"/>
              <a:gd name="T1" fmla="*/ 0 h 7"/>
              <a:gd name="T2" fmla="*/ 8 w 89"/>
              <a:gd name="T3" fmla="*/ 7 h 7"/>
              <a:gd name="T4" fmla="*/ 79 w 89"/>
              <a:gd name="T5" fmla="*/ 7 h 7"/>
              <a:gd name="T6" fmla="*/ 89 w 89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7">
                <a:moveTo>
                  <a:pt x="0" y="0"/>
                </a:moveTo>
                <a:lnTo>
                  <a:pt x="8" y="7"/>
                </a:lnTo>
                <a:lnTo>
                  <a:pt x="79" y="7"/>
                </a:lnTo>
                <a:lnTo>
                  <a:pt x="89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24" name="Rectangle 192"/>
          <p:cNvSpPr>
            <a:spLocks noChangeArrowheads="1"/>
          </p:cNvSpPr>
          <p:nvPr/>
        </p:nvSpPr>
        <p:spPr bwMode="auto">
          <a:xfrm>
            <a:off x="6135688" y="4191000"/>
            <a:ext cx="93662" cy="523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25" name="Rectangle 193"/>
          <p:cNvSpPr>
            <a:spLocks noChangeArrowheads="1"/>
          </p:cNvSpPr>
          <p:nvPr/>
        </p:nvSpPr>
        <p:spPr bwMode="auto">
          <a:xfrm>
            <a:off x="6135688" y="4254500"/>
            <a:ext cx="93662" cy="523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26" name="Rectangle 194"/>
          <p:cNvSpPr>
            <a:spLocks noChangeArrowheads="1"/>
          </p:cNvSpPr>
          <p:nvPr/>
        </p:nvSpPr>
        <p:spPr bwMode="auto">
          <a:xfrm>
            <a:off x="6135688" y="4319588"/>
            <a:ext cx="93662" cy="52387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27" name="Rectangle 195"/>
          <p:cNvSpPr>
            <a:spLocks noChangeArrowheads="1"/>
          </p:cNvSpPr>
          <p:nvPr/>
        </p:nvSpPr>
        <p:spPr bwMode="auto">
          <a:xfrm>
            <a:off x="6135688" y="4386263"/>
            <a:ext cx="93662" cy="52387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28" name="Rectangle 196"/>
          <p:cNvSpPr>
            <a:spLocks noChangeArrowheads="1"/>
          </p:cNvSpPr>
          <p:nvPr/>
        </p:nvSpPr>
        <p:spPr bwMode="auto">
          <a:xfrm>
            <a:off x="6118225" y="4502150"/>
            <a:ext cx="11113" cy="10636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29" name="Rectangle 197"/>
          <p:cNvSpPr>
            <a:spLocks noChangeArrowheads="1"/>
          </p:cNvSpPr>
          <p:nvPr/>
        </p:nvSpPr>
        <p:spPr bwMode="auto">
          <a:xfrm>
            <a:off x="6138863" y="4502150"/>
            <a:ext cx="9525" cy="10636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30" name="Rectangle 198"/>
          <p:cNvSpPr>
            <a:spLocks noChangeArrowheads="1"/>
          </p:cNvSpPr>
          <p:nvPr/>
        </p:nvSpPr>
        <p:spPr bwMode="auto">
          <a:xfrm>
            <a:off x="6157913" y="4502150"/>
            <a:ext cx="11112" cy="10636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31" name="Rectangle 199"/>
          <p:cNvSpPr>
            <a:spLocks noChangeArrowheads="1"/>
          </p:cNvSpPr>
          <p:nvPr/>
        </p:nvSpPr>
        <p:spPr bwMode="auto">
          <a:xfrm>
            <a:off x="6175375" y="4502150"/>
            <a:ext cx="11113" cy="10636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32" name="Rectangle 200"/>
          <p:cNvSpPr>
            <a:spLocks noChangeArrowheads="1"/>
          </p:cNvSpPr>
          <p:nvPr/>
        </p:nvSpPr>
        <p:spPr bwMode="auto">
          <a:xfrm>
            <a:off x="6194425" y="4502150"/>
            <a:ext cx="12700" cy="10636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33" name="Rectangle 201"/>
          <p:cNvSpPr>
            <a:spLocks noChangeArrowheads="1"/>
          </p:cNvSpPr>
          <p:nvPr/>
        </p:nvSpPr>
        <p:spPr bwMode="auto">
          <a:xfrm>
            <a:off x="6216650" y="4502150"/>
            <a:ext cx="11113" cy="10636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34" name="Rectangle 202"/>
          <p:cNvSpPr>
            <a:spLocks noChangeArrowheads="1"/>
          </p:cNvSpPr>
          <p:nvPr/>
        </p:nvSpPr>
        <p:spPr bwMode="auto">
          <a:xfrm>
            <a:off x="6234113" y="4502150"/>
            <a:ext cx="9525" cy="10636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35" name="Rectangle 203"/>
          <p:cNvSpPr>
            <a:spLocks noChangeArrowheads="1"/>
          </p:cNvSpPr>
          <p:nvPr/>
        </p:nvSpPr>
        <p:spPr bwMode="auto">
          <a:xfrm>
            <a:off x="6234113" y="4619625"/>
            <a:ext cx="9525" cy="523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36" name="Rectangle 204"/>
          <p:cNvSpPr>
            <a:spLocks noChangeArrowheads="1"/>
          </p:cNvSpPr>
          <p:nvPr/>
        </p:nvSpPr>
        <p:spPr bwMode="auto">
          <a:xfrm>
            <a:off x="6216650" y="4619625"/>
            <a:ext cx="11113" cy="523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37" name="Rectangle 205"/>
          <p:cNvSpPr>
            <a:spLocks noChangeArrowheads="1"/>
          </p:cNvSpPr>
          <p:nvPr/>
        </p:nvSpPr>
        <p:spPr bwMode="auto">
          <a:xfrm>
            <a:off x="6194425" y="4619625"/>
            <a:ext cx="12700" cy="523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38" name="Rectangle 206"/>
          <p:cNvSpPr>
            <a:spLocks noChangeArrowheads="1"/>
          </p:cNvSpPr>
          <p:nvPr/>
        </p:nvSpPr>
        <p:spPr bwMode="auto">
          <a:xfrm>
            <a:off x="6175375" y="4619625"/>
            <a:ext cx="11113" cy="523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39" name="Rectangle 207"/>
          <p:cNvSpPr>
            <a:spLocks noChangeArrowheads="1"/>
          </p:cNvSpPr>
          <p:nvPr/>
        </p:nvSpPr>
        <p:spPr bwMode="auto">
          <a:xfrm>
            <a:off x="6157913" y="4619625"/>
            <a:ext cx="11112" cy="523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40" name="Rectangle 208"/>
          <p:cNvSpPr>
            <a:spLocks noChangeArrowheads="1"/>
          </p:cNvSpPr>
          <p:nvPr/>
        </p:nvSpPr>
        <p:spPr bwMode="auto">
          <a:xfrm>
            <a:off x="6138863" y="4619625"/>
            <a:ext cx="9525" cy="523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41" name="Rectangle 209"/>
          <p:cNvSpPr>
            <a:spLocks noChangeArrowheads="1"/>
          </p:cNvSpPr>
          <p:nvPr/>
        </p:nvSpPr>
        <p:spPr bwMode="auto">
          <a:xfrm>
            <a:off x="6118225" y="4619625"/>
            <a:ext cx="11113" cy="5238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42" name="Line 210"/>
          <p:cNvSpPr>
            <a:spLocks noChangeShapeType="1"/>
          </p:cNvSpPr>
          <p:nvPr/>
        </p:nvSpPr>
        <p:spPr bwMode="auto">
          <a:xfrm flipV="1">
            <a:off x="6135688" y="4138613"/>
            <a:ext cx="7937" cy="412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43" name="Line 211"/>
          <p:cNvSpPr>
            <a:spLocks noChangeShapeType="1"/>
          </p:cNvSpPr>
          <p:nvPr/>
        </p:nvSpPr>
        <p:spPr bwMode="auto">
          <a:xfrm>
            <a:off x="6221413" y="4138613"/>
            <a:ext cx="7937" cy="412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44" name="Line 212"/>
          <p:cNvSpPr>
            <a:spLocks noChangeShapeType="1"/>
          </p:cNvSpPr>
          <p:nvPr/>
        </p:nvSpPr>
        <p:spPr bwMode="auto">
          <a:xfrm>
            <a:off x="6138863" y="4365625"/>
            <a:ext cx="61912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45" name="Line 213"/>
          <p:cNvSpPr>
            <a:spLocks noChangeShapeType="1"/>
          </p:cNvSpPr>
          <p:nvPr/>
        </p:nvSpPr>
        <p:spPr bwMode="auto">
          <a:xfrm>
            <a:off x="6138863" y="4357688"/>
            <a:ext cx="61912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46" name="Line 214"/>
          <p:cNvSpPr>
            <a:spLocks noChangeShapeType="1"/>
          </p:cNvSpPr>
          <p:nvPr/>
        </p:nvSpPr>
        <p:spPr bwMode="auto">
          <a:xfrm>
            <a:off x="6138863" y="4348163"/>
            <a:ext cx="61912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47" name="Line 215"/>
          <p:cNvSpPr>
            <a:spLocks noChangeShapeType="1"/>
          </p:cNvSpPr>
          <p:nvPr/>
        </p:nvSpPr>
        <p:spPr bwMode="auto">
          <a:xfrm>
            <a:off x="6138863" y="4337050"/>
            <a:ext cx="61912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48" name="Line 216"/>
          <p:cNvSpPr>
            <a:spLocks noChangeShapeType="1"/>
          </p:cNvSpPr>
          <p:nvPr/>
        </p:nvSpPr>
        <p:spPr bwMode="auto">
          <a:xfrm>
            <a:off x="6138863" y="4327525"/>
            <a:ext cx="61912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49" name="Rectangle 217"/>
          <p:cNvSpPr>
            <a:spLocks noChangeArrowheads="1"/>
          </p:cNvSpPr>
          <p:nvPr/>
        </p:nvSpPr>
        <p:spPr bwMode="auto">
          <a:xfrm>
            <a:off x="6181725" y="4202113"/>
            <a:ext cx="30163" cy="3016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50" name="Rectangle 218"/>
          <p:cNvSpPr>
            <a:spLocks noChangeArrowheads="1"/>
          </p:cNvSpPr>
          <p:nvPr/>
        </p:nvSpPr>
        <p:spPr bwMode="auto">
          <a:xfrm>
            <a:off x="6207125" y="4292600"/>
            <a:ext cx="17463" cy="635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51" name="Rectangle 219"/>
          <p:cNvSpPr>
            <a:spLocks noChangeArrowheads="1"/>
          </p:cNvSpPr>
          <p:nvPr/>
        </p:nvSpPr>
        <p:spPr bwMode="auto">
          <a:xfrm>
            <a:off x="6207125" y="4327525"/>
            <a:ext cx="17463" cy="95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52" name="Rectangle 220"/>
          <p:cNvSpPr>
            <a:spLocks noChangeArrowheads="1"/>
          </p:cNvSpPr>
          <p:nvPr/>
        </p:nvSpPr>
        <p:spPr bwMode="auto">
          <a:xfrm>
            <a:off x="6207125" y="4343400"/>
            <a:ext cx="17463" cy="4763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53" name="Freeform 221"/>
          <p:cNvSpPr>
            <a:spLocks noEditPoints="1"/>
          </p:cNvSpPr>
          <p:nvPr/>
        </p:nvSpPr>
        <p:spPr bwMode="auto">
          <a:xfrm>
            <a:off x="6169025" y="4278313"/>
            <a:ext cx="446088" cy="331787"/>
          </a:xfrm>
          <a:custGeom>
            <a:avLst/>
            <a:gdLst>
              <a:gd name="T0" fmla="*/ 0 w 418"/>
              <a:gd name="T1" fmla="*/ 7 h 228"/>
              <a:gd name="T2" fmla="*/ 25 w 418"/>
              <a:gd name="T3" fmla="*/ 7 h 228"/>
              <a:gd name="T4" fmla="*/ 25 w 418"/>
              <a:gd name="T5" fmla="*/ 0 h 228"/>
              <a:gd name="T6" fmla="*/ 0 w 418"/>
              <a:gd name="T7" fmla="*/ 0 h 228"/>
              <a:gd name="T8" fmla="*/ 0 w 418"/>
              <a:gd name="T9" fmla="*/ 7 h 228"/>
              <a:gd name="T10" fmla="*/ 402 w 418"/>
              <a:gd name="T11" fmla="*/ 228 h 228"/>
              <a:gd name="T12" fmla="*/ 418 w 418"/>
              <a:gd name="T13" fmla="*/ 228 h 228"/>
              <a:gd name="T14" fmla="*/ 418 w 418"/>
              <a:gd name="T15" fmla="*/ 222 h 228"/>
              <a:gd name="T16" fmla="*/ 402 w 418"/>
              <a:gd name="T17" fmla="*/ 222 h 228"/>
              <a:gd name="T18" fmla="*/ 402 w 418"/>
              <a:gd name="T19" fmla="*/ 228 h 228"/>
              <a:gd name="T20" fmla="*/ 154 w 418"/>
              <a:gd name="T21" fmla="*/ 177 h 228"/>
              <a:gd name="T22" fmla="*/ 154 w 418"/>
              <a:gd name="T23" fmla="*/ 26 h 228"/>
              <a:gd name="T24" fmla="*/ 375 w 418"/>
              <a:gd name="T25" fmla="*/ 26 h 228"/>
              <a:gd name="T26" fmla="*/ 375 w 418"/>
              <a:gd name="T27" fmla="*/ 177 h 228"/>
              <a:gd name="T28" fmla="*/ 154 w 418"/>
              <a:gd name="T29" fmla="*/ 177 h 228"/>
              <a:gd name="T30" fmla="*/ 144 w 418"/>
              <a:gd name="T31" fmla="*/ 188 h 228"/>
              <a:gd name="T32" fmla="*/ 387 w 418"/>
              <a:gd name="T33" fmla="*/ 188 h 228"/>
              <a:gd name="T34" fmla="*/ 387 w 418"/>
              <a:gd name="T35" fmla="*/ 17 h 228"/>
              <a:gd name="T36" fmla="*/ 396 w 418"/>
              <a:gd name="T37" fmla="*/ 17 h 228"/>
              <a:gd name="T38" fmla="*/ 396 w 418"/>
              <a:gd name="T39" fmla="*/ 5 h 228"/>
              <a:gd name="T40" fmla="*/ 135 w 418"/>
              <a:gd name="T41" fmla="*/ 5 h 228"/>
              <a:gd name="T42" fmla="*/ 135 w 418"/>
              <a:gd name="T43" fmla="*/ 198 h 228"/>
              <a:gd name="T44" fmla="*/ 144 w 418"/>
              <a:gd name="T45" fmla="*/ 198 h 228"/>
              <a:gd name="T46" fmla="*/ 144 w 418"/>
              <a:gd name="T47" fmla="*/ 18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8" h="228">
                <a:moveTo>
                  <a:pt x="0" y="7"/>
                </a:moveTo>
                <a:lnTo>
                  <a:pt x="25" y="7"/>
                </a:lnTo>
                <a:lnTo>
                  <a:pt x="25" y="0"/>
                </a:lnTo>
                <a:lnTo>
                  <a:pt x="0" y="0"/>
                </a:lnTo>
                <a:lnTo>
                  <a:pt x="0" y="7"/>
                </a:lnTo>
                <a:close/>
                <a:moveTo>
                  <a:pt x="402" y="228"/>
                </a:moveTo>
                <a:lnTo>
                  <a:pt x="418" y="228"/>
                </a:lnTo>
                <a:lnTo>
                  <a:pt x="418" y="222"/>
                </a:lnTo>
                <a:lnTo>
                  <a:pt x="402" y="222"/>
                </a:lnTo>
                <a:lnTo>
                  <a:pt x="402" y="228"/>
                </a:lnTo>
                <a:close/>
                <a:moveTo>
                  <a:pt x="154" y="177"/>
                </a:moveTo>
                <a:lnTo>
                  <a:pt x="154" y="26"/>
                </a:lnTo>
                <a:lnTo>
                  <a:pt x="375" y="26"/>
                </a:lnTo>
                <a:lnTo>
                  <a:pt x="375" y="177"/>
                </a:lnTo>
                <a:lnTo>
                  <a:pt x="154" y="177"/>
                </a:lnTo>
                <a:close/>
                <a:moveTo>
                  <a:pt x="144" y="188"/>
                </a:moveTo>
                <a:lnTo>
                  <a:pt x="387" y="188"/>
                </a:lnTo>
                <a:lnTo>
                  <a:pt x="387" y="17"/>
                </a:lnTo>
                <a:lnTo>
                  <a:pt x="396" y="17"/>
                </a:lnTo>
                <a:lnTo>
                  <a:pt x="396" y="5"/>
                </a:lnTo>
                <a:lnTo>
                  <a:pt x="135" y="5"/>
                </a:lnTo>
                <a:lnTo>
                  <a:pt x="135" y="198"/>
                </a:lnTo>
                <a:lnTo>
                  <a:pt x="144" y="198"/>
                </a:lnTo>
                <a:lnTo>
                  <a:pt x="144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54" name="Rectangle 222"/>
          <p:cNvSpPr>
            <a:spLocks noChangeArrowheads="1"/>
          </p:cNvSpPr>
          <p:nvPr/>
        </p:nvSpPr>
        <p:spPr bwMode="auto">
          <a:xfrm>
            <a:off x="6169025" y="4278313"/>
            <a:ext cx="25400" cy="1111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55" name="Rectangle 223"/>
          <p:cNvSpPr>
            <a:spLocks noChangeArrowheads="1"/>
          </p:cNvSpPr>
          <p:nvPr/>
        </p:nvSpPr>
        <p:spPr bwMode="auto">
          <a:xfrm>
            <a:off x="6599238" y="4602163"/>
            <a:ext cx="15875" cy="7937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56" name="Rectangle 224"/>
          <p:cNvSpPr>
            <a:spLocks noChangeArrowheads="1"/>
          </p:cNvSpPr>
          <p:nvPr/>
        </p:nvSpPr>
        <p:spPr bwMode="auto">
          <a:xfrm>
            <a:off x="6334125" y="4316413"/>
            <a:ext cx="234950" cy="21907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57" name="Freeform 225"/>
          <p:cNvSpPr>
            <a:spLocks/>
          </p:cNvSpPr>
          <p:nvPr/>
        </p:nvSpPr>
        <p:spPr bwMode="auto">
          <a:xfrm>
            <a:off x="6313488" y="4287838"/>
            <a:ext cx="279400" cy="279400"/>
          </a:xfrm>
          <a:custGeom>
            <a:avLst/>
            <a:gdLst>
              <a:gd name="T0" fmla="*/ 9 w 261"/>
              <a:gd name="T1" fmla="*/ 183 h 193"/>
              <a:gd name="T2" fmla="*/ 252 w 261"/>
              <a:gd name="T3" fmla="*/ 183 h 193"/>
              <a:gd name="T4" fmla="*/ 252 w 261"/>
              <a:gd name="T5" fmla="*/ 12 h 193"/>
              <a:gd name="T6" fmla="*/ 261 w 261"/>
              <a:gd name="T7" fmla="*/ 12 h 193"/>
              <a:gd name="T8" fmla="*/ 261 w 261"/>
              <a:gd name="T9" fmla="*/ 0 h 193"/>
              <a:gd name="T10" fmla="*/ 0 w 261"/>
              <a:gd name="T11" fmla="*/ 0 h 193"/>
              <a:gd name="T12" fmla="*/ 0 w 261"/>
              <a:gd name="T13" fmla="*/ 193 h 193"/>
              <a:gd name="T14" fmla="*/ 9 w 261"/>
              <a:gd name="T15" fmla="*/ 193 h 193"/>
              <a:gd name="T16" fmla="*/ 9 w 261"/>
              <a:gd name="T17" fmla="*/ 18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" h="193">
                <a:moveTo>
                  <a:pt x="9" y="183"/>
                </a:moveTo>
                <a:lnTo>
                  <a:pt x="252" y="183"/>
                </a:lnTo>
                <a:lnTo>
                  <a:pt x="252" y="12"/>
                </a:lnTo>
                <a:lnTo>
                  <a:pt x="261" y="12"/>
                </a:lnTo>
                <a:lnTo>
                  <a:pt x="261" y="0"/>
                </a:lnTo>
                <a:lnTo>
                  <a:pt x="0" y="0"/>
                </a:lnTo>
                <a:lnTo>
                  <a:pt x="0" y="193"/>
                </a:lnTo>
                <a:lnTo>
                  <a:pt x="9" y="193"/>
                </a:lnTo>
                <a:lnTo>
                  <a:pt x="9" y="183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58" name="Freeform 226"/>
          <p:cNvSpPr>
            <a:spLocks/>
          </p:cNvSpPr>
          <p:nvPr/>
        </p:nvSpPr>
        <p:spPr bwMode="auto">
          <a:xfrm>
            <a:off x="6278563" y="4602163"/>
            <a:ext cx="173037" cy="23812"/>
          </a:xfrm>
          <a:custGeom>
            <a:avLst/>
            <a:gdLst>
              <a:gd name="T0" fmla="*/ 0 w 164"/>
              <a:gd name="T1" fmla="*/ 0 h 16"/>
              <a:gd name="T2" fmla="*/ 164 w 164"/>
              <a:gd name="T3" fmla="*/ 0 h 16"/>
              <a:gd name="T4" fmla="*/ 164 w 164"/>
              <a:gd name="T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" h="16">
                <a:moveTo>
                  <a:pt x="0" y="0"/>
                </a:moveTo>
                <a:lnTo>
                  <a:pt x="164" y="0"/>
                </a:lnTo>
                <a:lnTo>
                  <a:pt x="164" y="1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59" name="Line 227"/>
          <p:cNvSpPr>
            <a:spLocks noChangeShapeType="1"/>
          </p:cNvSpPr>
          <p:nvPr/>
        </p:nvSpPr>
        <p:spPr bwMode="auto">
          <a:xfrm flipV="1">
            <a:off x="6365875" y="4602163"/>
            <a:ext cx="3175" cy="238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60" name="Rectangle 228"/>
          <p:cNvSpPr>
            <a:spLocks noChangeArrowheads="1"/>
          </p:cNvSpPr>
          <p:nvPr/>
        </p:nvSpPr>
        <p:spPr bwMode="auto">
          <a:xfrm>
            <a:off x="7029450" y="5986463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ko-KR" altLang="en-US" sz="12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endParaRPr kumimoji="0" lang="ko-KR" altLang="en-US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861" name="Freeform 229"/>
          <p:cNvSpPr>
            <a:spLocks/>
          </p:cNvSpPr>
          <p:nvPr/>
        </p:nvSpPr>
        <p:spPr bwMode="auto">
          <a:xfrm>
            <a:off x="7038975" y="5991225"/>
            <a:ext cx="268288" cy="403225"/>
          </a:xfrm>
          <a:custGeom>
            <a:avLst/>
            <a:gdLst>
              <a:gd name="T0" fmla="*/ 125 w 252"/>
              <a:gd name="T1" fmla="*/ 0 h 274"/>
              <a:gd name="T2" fmla="*/ 100 w 252"/>
              <a:gd name="T3" fmla="*/ 0 h 274"/>
              <a:gd name="T4" fmla="*/ 77 w 252"/>
              <a:gd name="T5" fmla="*/ 2 h 274"/>
              <a:gd name="T6" fmla="*/ 56 w 252"/>
              <a:gd name="T7" fmla="*/ 5 h 274"/>
              <a:gd name="T8" fmla="*/ 37 w 252"/>
              <a:gd name="T9" fmla="*/ 9 h 274"/>
              <a:gd name="T10" fmla="*/ 21 w 252"/>
              <a:gd name="T11" fmla="*/ 15 h 274"/>
              <a:gd name="T12" fmla="*/ 10 w 252"/>
              <a:gd name="T13" fmla="*/ 21 h 274"/>
              <a:gd name="T14" fmla="*/ 2 w 252"/>
              <a:gd name="T15" fmla="*/ 26 h 274"/>
              <a:gd name="T16" fmla="*/ 0 w 252"/>
              <a:gd name="T17" fmla="*/ 34 h 274"/>
              <a:gd name="T18" fmla="*/ 0 w 252"/>
              <a:gd name="T19" fmla="*/ 240 h 274"/>
              <a:gd name="T20" fmla="*/ 2 w 252"/>
              <a:gd name="T21" fmla="*/ 245 h 274"/>
              <a:gd name="T22" fmla="*/ 10 w 252"/>
              <a:gd name="T23" fmla="*/ 253 h 274"/>
              <a:gd name="T24" fmla="*/ 21 w 252"/>
              <a:gd name="T25" fmla="*/ 259 h 274"/>
              <a:gd name="T26" fmla="*/ 37 w 252"/>
              <a:gd name="T27" fmla="*/ 263 h 274"/>
              <a:gd name="T28" fmla="*/ 56 w 252"/>
              <a:gd name="T29" fmla="*/ 268 h 274"/>
              <a:gd name="T30" fmla="*/ 77 w 252"/>
              <a:gd name="T31" fmla="*/ 270 h 274"/>
              <a:gd name="T32" fmla="*/ 100 w 252"/>
              <a:gd name="T33" fmla="*/ 272 h 274"/>
              <a:gd name="T34" fmla="*/ 125 w 252"/>
              <a:gd name="T35" fmla="*/ 274 h 274"/>
              <a:gd name="T36" fmla="*/ 152 w 252"/>
              <a:gd name="T37" fmla="*/ 272 h 274"/>
              <a:gd name="T38" fmla="*/ 175 w 252"/>
              <a:gd name="T39" fmla="*/ 270 h 274"/>
              <a:gd name="T40" fmla="*/ 196 w 252"/>
              <a:gd name="T41" fmla="*/ 268 h 274"/>
              <a:gd name="T42" fmla="*/ 216 w 252"/>
              <a:gd name="T43" fmla="*/ 263 h 274"/>
              <a:gd name="T44" fmla="*/ 231 w 252"/>
              <a:gd name="T45" fmla="*/ 259 h 274"/>
              <a:gd name="T46" fmla="*/ 242 w 252"/>
              <a:gd name="T47" fmla="*/ 253 h 274"/>
              <a:gd name="T48" fmla="*/ 250 w 252"/>
              <a:gd name="T49" fmla="*/ 245 h 274"/>
              <a:gd name="T50" fmla="*/ 252 w 252"/>
              <a:gd name="T51" fmla="*/ 240 h 274"/>
              <a:gd name="T52" fmla="*/ 252 w 252"/>
              <a:gd name="T53" fmla="*/ 34 h 274"/>
              <a:gd name="T54" fmla="*/ 250 w 252"/>
              <a:gd name="T55" fmla="*/ 26 h 274"/>
              <a:gd name="T56" fmla="*/ 242 w 252"/>
              <a:gd name="T57" fmla="*/ 21 h 274"/>
              <a:gd name="T58" fmla="*/ 231 w 252"/>
              <a:gd name="T59" fmla="*/ 15 h 274"/>
              <a:gd name="T60" fmla="*/ 216 w 252"/>
              <a:gd name="T61" fmla="*/ 9 h 274"/>
              <a:gd name="T62" fmla="*/ 196 w 252"/>
              <a:gd name="T63" fmla="*/ 5 h 274"/>
              <a:gd name="T64" fmla="*/ 175 w 252"/>
              <a:gd name="T65" fmla="*/ 2 h 274"/>
              <a:gd name="T66" fmla="*/ 152 w 252"/>
              <a:gd name="T67" fmla="*/ 0 h 274"/>
              <a:gd name="T68" fmla="*/ 125 w 252"/>
              <a:gd name="T69" fmla="*/ 0 h 274"/>
              <a:gd name="T70" fmla="*/ 125 w 252"/>
              <a:gd name="T7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2" h="274">
                <a:moveTo>
                  <a:pt x="125" y="0"/>
                </a:moveTo>
                <a:lnTo>
                  <a:pt x="100" y="0"/>
                </a:lnTo>
                <a:lnTo>
                  <a:pt x="77" y="2"/>
                </a:lnTo>
                <a:lnTo>
                  <a:pt x="56" y="5"/>
                </a:lnTo>
                <a:lnTo>
                  <a:pt x="37" y="9"/>
                </a:lnTo>
                <a:lnTo>
                  <a:pt x="21" y="15"/>
                </a:lnTo>
                <a:lnTo>
                  <a:pt x="10" y="21"/>
                </a:lnTo>
                <a:lnTo>
                  <a:pt x="2" y="26"/>
                </a:lnTo>
                <a:lnTo>
                  <a:pt x="0" y="34"/>
                </a:lnTo>
                <a:lnTo>
                  <a:pt x="0" y="240"/>
                </a:lnTo>
                <a:lnTo>
                  <a:pt x="2" y="245"/>
                </a:lnTo>
                <a:lnTo>
                  <a:pt x="10" y="253"/>
                </a:lnTo>
                <a:lnTo>
                  <a:pt x="21" y="259"/>
                </a:lnTo>
                <a:lnTo>
                  <a:pt x="37" y="263"/>
                </a:lnTo>
                <a:lnTo>
                  <a:pt x="56" y="268"/>
                </a:lnTo>
                <a:lnTo>
                  <a:pt x="77" y="270"/>
                </a:lnTo>
                <a:lnTo>
                  <a:pt x="100" y="272"/>
                </a:lnTo>
                <a:lnTo>
                  <a:pt x="125" y="274"/>
                </a:lnTo>
                <a:lnTo>
                  <a:pt x="152" y="272"/>
                </a:lnTo>
                <a:lnTo>
                  <a:pt x="175" y="270"/>
                </a:lnTo>
                <a:lnTo>
                  <a:pt x="196" y="268"/>
                </a:lnTo>
                <a:lnTo>
                  <a:pt x="216" y="263"/>
                </a:lnTo>
                <a:lnTo>
                  <a:pt x="231" y="259"/>
                </a:lnTo>
                <a:lnTo>
                  <a:pt x="242" y="253"/>
                </a:lnTo>
                <a:lnTo>
                  <a:pt x="250" y="245"/>
                </a:lnTo>
                <a:lnTo>
                  <a:pt x="252" y="240"/>
                </a:lnTo>
                <a:lnTo>
                  <a:pt x="252" y="34"/>
                </a:lnTo>
                <a:lnTo>
                  <a:pt x="250" y="26"/>
                </a:lnTo>
                <a:lnTo>
                  <a:pt x="242" y="21"/>
                </a:lnTo>
                <a:lnTo>
                  <a:pt x="231" y="15"/>
                </a:lnTo>
                <a:lnTo>
                  <a:pt x="216" y="9"/>
                </a:lnTo>
                <a:lnTo>
                  <a:pt x="196" y="5"/>
                </a:lnTo>
                <a:lnTo>
                  <a:pt x="175" y="2"/>
                </a:lnTo>
                <a:lnTo>
                  <a:pt x="152" y="0"/>
                </a:lnTo>
                <a:lnTo>
                  <a:pt x="125" y="0"/>
                </a:lnTo>
                <a:lnTo>
                  <a:pt x="1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62" name="Freeform 230"/>
          <p:cNvSpPr>
            <a:spLocks/>
          </p:cNvSpPr>
          <p:nvPr/>
        </p:nvSpPr>
        <p:spPr bwMode="auto">
          <a:xfrm>
            <a:off x="7038975" y="5991225"/>
            <a:ext cx="268288" cy="103188"/>
          </a:xfrm>
          <a:custGeom>
            <a:avLst/>
            <a:gdLst>
              <a:gd name="T0" fmla="*/ 0 w 252"/>
              <a:gd name="T1" fmla="*/ 34 h 68"/>
              <a:gd name="T2" fmla="*/ 2 w 252"/>
              <a:gd name="T3" fmla="*/ 40 h 68"/>
              <a:gd name="T4" fmla="*/ 10 w 252"/>
              <a:gd name="T5" fmla="*/ 47 h 68"/>
              <a:gd name="T6" fmla="*/ 21 w 252"/>
              <a:gd name="T7" fmla="*/ 53 h 68"/>
              <a:gd name="T8" fmla="*/ 37 w 252"/>
              <a:gd name="T9" fmla="*/ 57 h 68"/>
              <a:gd name="T10" fmla="*/ 56 w 252"/>
              <a:gd name="T11" fmla="*/ 63 h 68"/>
              <a:gd name="T12" fmla="*/ 77 w 252"/>
              <a:gd name="T13" fmla="*/ 64 h 68"/>
              <a:gd name="T14" fmla="*/ 100 w 252"/>
              <a:gd name="T15" fmla="*/ 66 h 68"/>
              <a:gd name="T16" fmla="*/ 125 w 252"/>
              <a:gd name="T17" fmla="*/ 68 h 68"/>
              <a:gd name="T18" fmla="*/ 152 w 252"/>
              <a:gd name="T19" fmla="*/ 66 h 68"/>
              <a:gd name="T20" fmla="*/ 175 w 252"/>
              <a:gd name="T21" fmla="*/ 64 h 68"/>
              <a:gd name="T22" fmla="*/ 196 w 252"/>
              <a:gd name="T23" fmla="*/ 63 h 68"/>
              <a:gd name="T24" fmla="*/ 216 w 252"/>
              <a:gd name="T25" fmla="*/ 57 h 68"/>
              <a:gd name="T26" fmla="*/ 231 w 252"/>
              <a:gd name="T27" fmla="*/ 53 h 68"/>
              <a:gd name="T28" fmla="*/ 242 w 252"/>
              <a:gd name="T29" fmla="*/ 47 h 68"/>
              <a:gd name="T30" fmla="*/ 250 w 252"/>
              <a:gd name="T31" fmla="*/ 40 h 68"/>
              <a:gd name="T32" fmla="*/ 252 w 252"/>
              <a:gd name="T33" fmla="*/ 34 h 68"/>
              <a:gd name="T34" fmla="*/ 250 w 252"/>
              <a:gd name="T35" fmla="*/ 26 h 68"/>
              <a:gd name="T36" fmla="*/ 242 w 252"/>
              <a:gd name="T37" fmla="*/ 21 h 68"/>
              <a:gd name="T38" fmla="*/ 231 w 252"/>
              <a:gd name="T39" fmla="*/ 15 h 68"/>
              <a:gd name="T40" fmla="*/ 216 w 252"/>
              <a:gd name="T41" fmla="*/ 9 h 68"/>
              <a:gd name="T42" fmla="*/ 196 w 252"/>
              <a:gd name="T43" fmla="*/ 5 h 68"/>
              <a:gd name="T44" fmla="*/ 175 w 252"/>
              <a:gd name="T45" fmla="*/ 2 h 68"/>
              <a:gd name="T46" fmla="*/ 152 w 252"/>
              <a:gd name="T47" fmla="*/ 0 h 68"/>
              <a:gd name="T48" fmla="*/ 125 w 252"/>
              <a:gd name="T49" fmla="*/ 0 h 68"/>
              <a:gd name="T50" fmla="*/ 100 w 252"/>
              <a:gd name="T51" fmla="*/ 0 h 68"/>
              <a:gd name="T52" fmla="*/ 77 w 252"/>
              <a:gd name="T53" fmla="*/ 2 h 68"/>
              <a:gd name="T54" fmla="*/ 56 w 252"/>
              <a:gd name="T55" fmla="*/ 5 h 68"/>
              <a:gd name="T56" fmla="*/ 37 w 252"/>
              <a:gd name="T57" fmla="*/ 9 h 68"/>
              <a:gd name="T58" fmla="*/ 21 w 252"/>
              <a:gd name="T59" fmla="*/ 15 h 68"/>
              <a:gd name="T60" fmla="*/ 10 w 252"/>
              <a:gd name="T61" fmla="*/ 21 h 68"/>
              <a:gd name="T62" fmla="*/ 2 w 252"/>
              <a:gd name="T63" fmla="*/ 26 h 68"/>
              <a:gd name="T64" fmla="*/ 0 w 252"/>
              <a:gd name="T65" fmla="*/ 34 h 68"/>
              <a:gd name="T66" fmla="*/ 0 w 252"/>
              <a:gd name="T67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2" h="68">
                <a:moveTo>
                  <a:pt x="0" y="34"/>
                </a:moveTo>
                <a:lnTo>
                  <a:pt x="2" y="40"/>
                </a:lnTo>
                <a:lnTo>
                  <a:pt x="10" y="47"/>
                </a:lnTo>
                <a:lnTo>
                  <a:pt x="21" y="53"/>
                </a:lnTo>
                <a:lnTo>
                  <a:pt x="37" y="57"/>
                </a:lnTo>
                <a:lnTo>
                  <a:pt x="56" y="63"/>
                </a:lnTo>
                <a:lnTo>
                  <a:pt x="77" y="64"/>
                </a:lnTo>
                <a:lnTo>
                  <a:pt x="100" y="66"/>
                </a:lnTo>
                <a:lnTo>
                  <a:pt x="125" y="68"/>
                </a:lnTo>
                <a:lnTo>
                  <a:pt x="152" y="66"/>
                </a:lnTo>
                <a:lnTo>
                  <a:pt x="175" y="64"/>
                </a:lnTo>
                <a:lnTo>
                  <a:pt x="196" y="63"/>
                </a:lnTo>
                <a:lnTo>
                  <a:pt x="216" y="57"/>
                </a:lnTo>
                <a:lnTo>
                  <a:pt x="231" y="53"/>
                </a:lnTo>
                <a:lnTo>
                  <a:pt x="242" y="47"/>
                </a:lnTo>
                <a:lnTo>
                  <a:pt x="250" y="40"/>
                </a:lnTo>
                <a:lnTo>
                  <a:pt x="252" y="34"/>
                </a:lnTo>
                <a:lnTo>
                  <a:pt x="250" y="26"/>
                </a:lnTo>
                <a:lnTo>
                  <a:pt x="242" y="21"/>
                </a:lnTo>
                <a:lnTo>
                  <a:pt x="231" y="15"/>
                </a:lnTo>
                <a:lnTo>
                  <a:pt x="216" y="9"/>
                </a:lnTo>
                <a:lnTo>
                  <a:pt x="196" y="5"/>
                </a:lnTo>
                <a:lnTo>
                  <a:pt x="175" y="2"/>
                </a:lnTo>
                <a:lnTo>
                  <a:pt x="152" y="0"/>
                </a:lnTo>
                <a:lnTo>
                  <a:pt x="125" y="0"/>
                </a:lnTo>
                <a:lnTo>
                  <a:pt x="100" y="0"/>
                </a:lnTo>
                <a:lnTo>
                  <a:pt x="77" y="2"/>
                </a:lnTo>
                <a:lnTo>
                  <a:pt x="56" y="5"/>
                </a:lnTo>
                <a:lnTo>
                  <a:pt x="37" y="9"/>
                </a:lnTo>
                <a:lnTo>
                  <a:pt x="21" y="15"/>
                </a:lnTo>
                <a:lnTo>
                  <a:pt x="10" y="21"/>
                </a:lnTo>
                <a:lnTo>
                  <a:pt x="2" y="26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63" name="Freeform 231"/>
          <p:cNvSpPr>
            <a:spLocks/>
          </p:cNvSpPr>
          <p:nvPr/>
        </p:nvSpPr>
        <p:spPr bwMode="auto">
          <a:xfrm>
            <a:off x="7038975" y="5991225"/>
            <a:ext cx="268288" cy="403225"/>
          </a:xfrm>
          <a:custGeom>
            <a:avLst/>
            <a:gdLst>
              <a:gd name="T0" fmla="*/ 125 w 252"/>
              <a:gd name="T1" fmla="*/ 0 h 274"/>
              <a:gd name="T2" fmla="*/ 100 w 252"/>
              <a:gd name="T3" fmla="*/ 0 h 274"/>
              <a:gd name="T4" fmla="*/ 77 w 252"/>
              <a:gd name="T5" fmla="*/ 2 h 274"/>
              <a:gd name="T6" fmla="*/ 56 w 252"/>
              <a:gd name="T7" fmla="*/ 5 h 274"/>
              <a:gd name="T8" fmla="*/ 37 w 252"/>
              <a:gd name="T9" fmla="*/ 9 h 274"/>
              <a:gd name="T10" fmla="*/ 21 w 252"/>
              <a:gd name="T11" fmla="*/ 15 h 274"/>
              <a:gd name="T12" fmla="*/ 10 w 252"/>
              <a:gd name="T13" fmla="*/ 21 h 274"/>
              <a:gd name="T14" fmla="*/ 2 w 252"/>
              <a:gd name="T15" fmla="*/ 26 h 274"/>
              <a:gd name="T16" fmla="*/ 0 w 252"/>
              <a:gd name="T17" fmla="*/ 34 h 274"/>
              <a:gd name="T18" fmla="*/ 0 w 252"/>
              <a:gd name="T19" fmla="*/ 240 h 274"/>
              <a:gd name="T20" fmla="*/ 2 w 252"/>
              <a:gd name="T21" fmla="*/ 245 h 274"/>
              <a:gd name="T22" fmla="*/ 10 w 252"/>
              <a:gd name="T23" fmla="*/ 253 h 274"/>
              <a:gd name="T24" fmla="*/ 21 w 252"/>
              <a:gd name="T25" fmla="*/ 259 h 274"/>
              <a:gd name="T26" fmla="*/ 37 w 252"/>
              <a:gd name="T27" fmla="*/ 263 h 274"/>
              <a:gd name="T28" fmla="*/ 56 w 252"/>
              <a:gd name="T29" fmla="*/ 268 h 274"/>
              <a:gd name="T30" fmla="*/ 77 w 252"/>
              <a:gd name="T31" fmla="*/ 270 h 274"/>
              <a:gd name="T32" fmla="*/ 100 w 252"/>
              <a:gd name="T33" fmla="*/ 272 h 274"/>
              <a:gd name="T34" fmla="*/ 125 w 252"/>
              <a:gd name="T35" fmla="*/ 274 h 274"/>
              <a:gd name="T36" fmla="*/ 152 w 252"/>
              <a:gd name="T37" fmla="*/ 272 h 274"/>
              <a:gd name="T38" fmla="*/ 175 w 252"/>
              <a:gd name="T39" fmla="*/ 270 h 274"/>
              <a:gd name="T40" fmla="*/ 196 w 252"/>
              <a:gd name="T41" fmla="*/ 268 h 274"/>
              <a:gd name="T42" fmla="*/ 216 w 252"/>
              <a:gd name="T43" fmla="*/ 263 h 274"/>
              <a:gd name="T44" fmla="*/ 231 w 252"/>
              <a:gd name="T45" fmla="*/ 259 h 274"/>
              <a:gd name="T46" fmla="*/ 242 w 252"/>
              <a:gd name="T47" fmla="*/ 253 h 274"/>
              <a:gd name="T48" fmla="*/ 250 w 252"/>
              <a:gd name="T49" fmla="*/ 245 h 274"/>
              <a:gd name="T50" fmla="*/ 252 w 252"/>
              <a:gd name="T51" fmla="*/ 240 h 274"/>
              <a:gd name="T52" fmla="*/ 252 w 252"/>
              <a:gd name="T53" fmla="*/ 34 h 274"/>
              <a:gd name="T54" fmla="*/ 250 w 252"/>
              <a:gd name="T55" fmla="*/ 26 h 274"/>
              <a:gd name="T56" fmla="*/ 242 w 252"/>
              <a:gd name="T57" fmla="*/ 21 h 274"/>
              <a:gd name="T58" fmla="*/ 231 w 252"/>
              <a:gd name="T59" fmla="*/ 15 h 274"/>
              <a:gd name="T60" fmla="*/ 216 w 252"/>
              <a:gd name="T61" fmla="*/ 9 h 274"/>
              <a:gd name="T62" fmla="*/ 196 w 252"/>
              <a:gd name="T63" fmla="*/ 5 h 274"/>
              <a:gd name="T64" fmla="*/ 175 w 252"/>
              <a:gd name="T65" fmla="*/ 2 h 274"/>
              <a:gd name="T66" fmla="*/ 152 w 252"/>
              <a:gd name="T67" fmla="*/ 0 h 274"/>
              <a:gd name="T68" fmla="*/ 125 w 252"/>
              <a:gd name="T69" fmla="*/ 0 h 274"/>
              <a:gd name="T70" fmla="*/ 125 w 252"/>
              <a:gd name="T7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2" h="274">
                <a:moveTo>
                  <a:pt x="125" y="0"/>
                </a:moveTo>
                <a:lnTo>
                  <a:pt x="100" y="0"/>
                </a:lnTo>
                <a:lnTo>
                  <a:pt x="77" y="2"/>
                </a:lnTo>
                <a:lnTo>
                  <a:pt x="56" y="5"/>
                </a:lnTo>
                <a:lnTo>
                  <a:pt x="37" y="9"/>
                </a:lnTo>
                <a:lnTo>
                  <a:pt x="21" y="15"/>
                </a:lnTo>
                <a:lnTo>
                  <a:pt x="10" y="21"/>
                </a:lnTo>
                <a:lnTo>
                  <a:pt x="2" y="26"/>
                </a:lnTo>
                <a:lnTo>
                  <a:pt x="0" y="34"/>
                </a:lnTo>
                <a:lnTo>
                  <a:pt x="0" y="240"/>
                </a:lnTo>
                <a:lnTo>
                  <a:pt x="2" y="245"/>
                </a:lnTo>
                <a:lnTo>
                  <a:pt x="10" y="253"/>
                </a:lnTo>
                <a:lnTo>
                  <a:pt x="21" y="259"/>
                </a:lnTo>
                <a:lnTo>
                  <a:pt x="37" y="263"/>
                </a:lnTo>
                <a:lnTo>
                  <a:pt x="56" y="268"/>
                </a:lnTo>
                <a:lnTo>
                  <a:pt x="77" y="270"/>
                </a:lnTo>
                <a:lnTo>
                  <a:pt x="100" y="272"/>
                </a:lnTo>
                <a:lnTo>
                  <a:pt x="125" y="274"/>
                </a:lnTo>
                <a:lnTo>
                  <a:pt x="152" y="272"/>
                </a:lnTo>
                <a:lnTo>
                  <a:pt x="175" y="270"/>
                </a:lnTo>
                <a:lnTo>
                  <a:pt x="196" y="268"/>
                </a:lnTo>
                <a:lnTo>
                  <a:pt x="216" y="263"/>
                </a:lnTo>
                <a:lnTo>
                  <a:pt x="231" y="259"/>
                </a:lnTo>
                <a:lnTo>
                  <a:pt x="242" y="253"/>
                </a:lnTo>
                <a:lnTo>
                  <a:pt x="250" y="245"/>
                </a:lnTo>
                <a:lnTo>
                  <a:pt x="252" y="240"/>
                </a:lnTo>
                <a:lnTo>
                  <a:pt x="252" y="34"/>
                </a:lnTo>
                <a:lnTo>
                  <a:pt x="250" y="26"/>
                </a:lnTo>
                <a:lnTo>
                  <a:pt x="242" y="21"/>
                </a:lnTo>
                <a:lnTo>
                  <a:pt x="231" y="15"/>
                </a:lnTo>
                <a:lnTo>
                  <a:pt x="216" y="9"/>
                </a:lnTo>
                <a:lnTo>
                  <a:pt x="196" y="5"/>
                </a:lnTo>
                <a:lnTo>
                  <a:pt x="175" y="2"/>
                </a:lnTo>
                <a:lnTo>
                  <a:pt x="152" y="0"/>
                </a:lnTo>
                <a:lnTo>
                  <a:pt x="125" y="0"/>
                </a:lnTo>
                <a:lnTo>
                  <a:pt x="125" y="0"/>
                </a:lnTo>
              </a:path>
            </a:pathLst>
          </a:custGeom>
          <a:noFill/>
          <a:ln w="9525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64" name="Freeform 232"/>
          <p:cNvSpPr>
            <a:spLocks/>
          </p:cNvSpPr>
          <p:nvPr/>
        </p:nvSpPr>
        <p:spPr bwMode="auto">
          <a:xfrm>
            <a:off x="7038975" y="6043613"/>
            <a:ext cx="268288" cy="50800"/>
          </a:xfrm>
          <a:custGeom>
            <a:avLst/>
            <a:gdLst>
              <a:gd name="T0" fmla="*/ 0 w 252"/>
              <a:gd name="T1" fmla="*/ 0 h 34"/>
              <a:gd name="T2" fmla="*/ 2 w 252"/>
              <a:gd name="T3" fmla="*/ 6 h 34"/>
              <a:gd name="T4" fmla="*/ 10 w 252"/>
              <a:gd name="T5" fmla="*/ 13 h 34"/>
              <a:gd name="T6" fmla="*/ 21 w 252"/>
              <a:gd name="T7" fmla="*/ 19 h 34"/>
              <a:gd name="T8" fmla="*/ 37 w 252"/>
              <a:gd name="T9" fmla="*/ 23 h 34"/>
              <a:gd name="T10" fmla="*/ 56 w 252"/>
              <a:gd name="T11" fmla="*/ 29 h 34"/>
              <a:gd name="T12" fmla="*/ 77 w 252"/>
              <a:gd name="T13" fmla="*/ 30 h 34"/>
              <a:gd name="T14" fmla="*/ 100 w 252"/>
              <a:gd name="T15" fmla="*/ 32 h 34"/>
              <a:gd name="T16" fmla="*/ 125 w 252"/>
              <a:gd name="T17" fmla="*/ 34 h 34"/>
              <a:gd name="T18" fmla="*/ 152 w 252"/>
              <a:gd name="T19" fmla="*/ 32 h 34"/>
              <a:gd name="T20" fmla="*/ 175 w 252"/>
              <a:gd name="T21" fmla="*/ 30 h 34"/>
              <a:gd name="T22" fmla="*/ 196 w 252"/>
              <a:gd name="T23" fmla="*/ 29 h 34"/>
              <a:gd name="T24" fmla="*/ 216 w 252"/>
              <a:gd name="T25" fmla="*/ 23 h 34"/>
              <a:gd name="T26" fmla="*/ 231 w 252"/>
              <a:gd name="T27" fmla="*/ 19 h 34"/>
              <a:gd name="T28" fmla="*/ 242 w 252"/>
              <a:gd name="T29" fmla="*/ 13 h 34"/>
              <a:gd name="T30" fmla="*/ 250 w 252"/>
              <a:gd name="T31" fmla="*/ 6 h 34"/>
              <a:gd name="T32" fmla="*/ 252 w 252"/>
              <a:gd name="T3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2" h="34">
                <a:moveTo>
                  <a:pt x="0" y="0"/>
                </a:moveTo>
                <a:lnTo>
                  <a:pt x="2" y="6"/>
                </a:lnTo>
                <a:lnTo>
                  <a:pt x="10" y="13"/>
                </a:lnTo>
                <a:lnTo>
                  <a:pt x="21" y="19"/>
                </a:lnTo>
                <a:lnTo>
                  <a:pt x="37" y="23"/>
                </a:lnTo>
                <a:lnTo>
                  <a:pt x="56" y="29"/>
                </a:lnTo>
                <a:lnTo>
                  <a:pt x="77" y="30"/>
                </a:lnTo>
                <a:lnTo>
                  <a:pt x="100" y="32"/>
                </a:lnTo>
                <a:lnTo>
                  <a:pt x="125" y="34"/>
                </a:lnTo>
                <a:lnTo>
                  <a:pt x="152" y="32"/>
                </a:lnTo>
                <a:lnTo>
                  <a:pt x="175" y="30"/>
                </a:lnTo>
                <a:lnTo>
                  <a:pt x="196" y="29"/>
                </a:lnTo>
                <a:lnTo>
                  <a:pt x="216" y="23"/>
                </a:lnTo>
                <a:lnTo>
                  <a:pt x="231" y="19"/>
                </a:lnTo>
                <a:lnTo>
                  <a:pt x="242" y="13"/>
                </a:lnTo>
                <a:lnTo>
                  <a:pt x="250" y="6"/>
                </a:lnTo>
                <a:lnTo>
                  <a:pt x="252" y="0"/>
                </a:lnTo>
              </a:path>
            </a:pathLst>
          </a:custGeom>
          <a:noFill/>
          <a:ln w="9525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65" name="Oval 233"/>
          <p:cNvSpPr>
            <a:spLocks noChangeArrowheads="1"/>
          </p:cNvSpPr>
          <p:nvPr/>
        </p:nvSpPr>
        <p:spPr bwMode="auto">
          <a:xfrm>
            <a:off x="4938713" y="4305300"/>
            <a:ext cx="3270250" cy="2295525"/>
          </a:xfrm>
          <a:prstGeom prst="ellipse">
            <a:avLst/>
          </a:prstGeom>
          <a:noFill/>
          <a:ln w="793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66" name="Rectangle 234"/>
          <p:cNvSpPr>
            <a:spLocks noChangeArrowheads="1"/>
          </p:cNvSpPr>
          <p:nvPr/>
        </p:nvSpPr>
        <p:spPr bwMode="auto">
          <a:xfrm>
            <a:off x="6099175" y="4692650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ko-KR" altLang="en-US" sz="12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endParaRPr kumimoji="0" lang="ko-KR" altLang="en-US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867" name="Freeform 235"/>
          <p:cNvSpPr>
            <a:spLocks/>
          </p:cNvSpPr>
          <p:nvPr/>
        </p:nvSpPr>
        <p:spPr bwMode="auto">
          <a:xfrm>
            <a:off x="6148388" y="6154738"/>
            <a:ext cx="85725" cy="128587"/>
          </a:xfrm>
          <a:custGeom>
            <a:avLst/>
            <a:gdLst>
              <a:gd name="T0" fmla="*/ 15 w 81"/>
              <a:gd name="T1" fmla="*/ 0 h 90"/>
              <a:gd name="T2" fmla="*/ 0 w 81"/>
              <a:gd name="T3" fmla="*/ 90 h 90"/>
              <a:gd name="T4" fmla="*/ 81 w 81"/>
              <a:gd name="T5" fmla="*/ 48 h 90"/>
              <a:gd name="T6" fmla="*/ 15 w 81"/>
              <a:gd name="T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90">
                <a:moveTo>
                  <a:pt x="15" y="0"/>
                </a:moveTo>
                <a:lnTo>
                  <a:pt x="0" y="90"/>
                </a:lnTo>
                <a:lnTo>
                  <a:pt x="81" y="48"/>
                </a:lnTo>
                <a:lnTo>
                  <a:pt x="15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68" name="Rectangle 236"/>
          <p:cNvSpPr>
            <a:spLocks noChangeArrowheads="1"/>
          </p:cNvSpPr>
          <p:nvPr/>
        </p:nvSpPr>
        <p:spPr bwMode="auto">
          <a:xfrm>
            <a:off x="6538913" y="6088063"/>
            <a:ext cx="365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ko-KR" altLang="en-US" sz="12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endParaRPr kumimoji="0" lang="ko-KR" altLang="en-US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869" name="Freeform 237"/>
          <p:cNvSpPr>
            <a:spLocks/>
          </p:cNvSpPr>
          <p:nvPr/>
        </p:nvSpPr>
        <p:spPr bwMode="auto">
          <a:xfrm>
            <a:off x="6548438" y="6096000"/>
            <a:ext cx="269875" cy="400050"/>
          </a:xfrm>
          <a:custGeom>
            <a:avLst/>
            <a:gdLst>
              <a:gd name="T0" fmla="*/ 125 w 252"/>
              <a:gd name="T1" fmla="*/ 0 h 274"/>
              <a:gd name="T2" fmla="*/ 100 w 252"/>
              <a:gd name="T3" fmla="*/ 0 h 274"/>
              <a:gd name="T4" fmla="*/ 77 w 252"/>
              <a:gd name="T5" fmla="*/ 2 h 274"/>
              <a:gd name="T6" fmla="*/ 56 w 252"/>
              <a:gd name="T7" fmla="*/ 6 h 274"/>
              <a:gd name="T8" fmla="*/ 37 w 252"/>
              <a:gd name="T9" fmla="*/ 10 h 274"/>
              <a:gd name="T10" fmla="*/ 21 w 252"/>
              <a:gd name="T11" fmla="*/ 15 h 274"/>
              <a:gd name="T12" fmla="*/ 10 w 252"/>
              <a:gd name="T13" fmla="*/ 21 h 274"/>
              <a:gd name="T14" fmla="*/ 4 w 252"/>
              <a:gd name="T15" fmla="*/ 27 h 274"/>
              <a:gd name="T16" fmla="*/ 0 w 252"/>
              <a:gd name="T17" fmla="*/ 34 h 274"/>
              <a:gd name="T18" fmla="*/ 0 w 252"/>
              <a:gd name="T19" fmla="*/ 240 h 274"/>
              <a:gd name="T20" fmla="*/ 4 w 252"/>
              <a:gd name="T21" fmla="*/ 246 h 274"/>
              <a:gd name="T22" fmla="*/ 10 w 252"/>
              <a:gd name="T23" fmla="*/ 254 h 274"/>
              <a:gd name="T24" fmla="*/ 21 w 252"/>
              <a:gd name="T25" fmla="*/ 259 h 274"/>
              <a:gd name="T26" fmla="*/ 37 w 252"/>
              <a:gd name="T27" fmla="*/ 263 h 274"/>
              <a:gd name="T28" fmla="*/ 56 w 252"/>
              <a:gd name="T29" fmla="*/ 269 h 274"/>
              <a:gd name="T30" fmla="*/ 77 w 252"/>
              <a:gd name="T31" fmla="*/ 271 h 274"/>
              <a:gd name="T32" fmla="*/ 100 w 252"/>
              <a:gd name="T33" fmla="*/ 273 h 274"/>
              <a:gd name="T34" fmla="*/ 125 w 252"/>
              <a:gd name="T35" fmla="*/ 274 h 274"/>
              <a:gd name="T36" fmla="*/ 152 w 252"/>
              <a:gd name="T37" fmla="*/ 273 h 274"/>
              <a:gd name="T38" fmla="*/ 175 w 252"/>
              <a:gd name="T39" fmla="*/ 271 h 274"/>
              <a:gd name="T40" fmla="*/ 196 w 252"/>
              <a:gd name="T41" fmla="*/ 269 h 274"/>
              <a:gd name="T42" fmla="*/ 216 w 252"/>
              <a:gd name="T43" fmla="*/ 263 h 274"/>
              <a:gd name="T44" fmla="*/ 231 w 252"/>
              <a:gd name="T45" fmla="*/ 259 h 274"/>
              <a:gd name="T46" fmla="*/ 243 w 252"/>
              <a:gd name="T47" fmla="*/ 254 h 274"/>
              <a:gd name="T48" fmla="*/ 250 w 252"/>
              <a:gd name="T49" fmla="*/ 246 h 274"/>
              <a:gd name="T50" fmla="*/ 252 w 252"/>
              <a:gd name="T51" fmla="*/ 240 h 274"/>
              <a:gd name="T52" fmla="*/ 252 w 252"/>
              <a:gd name="T53" fmla="*/ 34 h 274"/>
              <a:gd name="T54" fmla="*/ 250 w 252"/>
              <a:gd name="T55" fmla="*/ 27 h 274"/>
              <a:gd name="T56" fmla="*/ 243 w 252"/>
              <a:gd name="T57" fmla="*/ 21 h 274"/>
              <a:gd name="T58" fmla="*/ 231 w 252"/>
              <a:gd name="T59" fmla="*/ 15 h 274"/>
              <a:gd name="T60" fmla="*/ 216 w 252"/>
              <a:gd name="T61" fmla="*/ 10 h 274"/>
              <a:gd name="T62" fmla="*/ 196 w 252"/>
              <a:gd name="T63" fmla="*/ 6 h 274"/>
              <a:gd name="T64" fmla="*/ 175 w 252"/>
              <a:gd name="T65" fmla="*/ 2 h 274"/>
              <a:gd name="T66" fmla="*/ 152 w 252"/>
              <a:gd name="T67" fmla="*/ 0 h 274"/>
              <a:gd name="T68" fmla="*/ 125 w 252"/>
              <a:gd name="T69" fmla="*/ 0 h 274"/>
              <a:gd name="T70" fmla="*/ 125 w 252"/>
              <a:gd name="T7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2" h="274">
                <a:moveTo>
                  <a:pt x="125" y="0"/>
                </a:moveTo>
                <a:lnTo>
                  <a:pt x="100" y="0"/>
                </a:lnTo>
                <a:lnTo>
                  <a:pt x="77" y="2"/>
                </a:lnTo>
                <a:lnTo>
                  <a:pt x="56" y="6"/>
                </a:lnTo>
                <a:lnTo>
                  <a:pt x="37" y="10"/>
                </a:lnTo>
                <a:lnTo>
                  <a:pt x="21" y="15"/>
                </a:lnTo>
                <a:lnTo>
                  <a:pt x="10" y="21"/>
                </a:lnTo>
                <a:lnTo>
                  <a:pt x="4" y="27"/>
                </a:lnTo>
                <a:lnTo>
                  <a:pt x="0" y="34"/>
                </a:lnTo>
                <a:lnTo>
                  <a:pt x="0" y="240"/>
                </a:lnTo>
                <a:lnTo>
                  <a:pt x="4" y="246"/>
                </a:lnTo>
                <a:lnTo>
                  <a:pt x="10" y="254"/>
                </a:lnTo>
                <a:lnTo>
                  <a:pt x="21" y="259"/>
                </a:lnTo>
                <a:lnTo>
                  <a:pt x="37" y="263"/>
                </a:lnTo>
                <a:lnTo>
                  <a:pt x="56" y="269"/>
                </a:lnTo>
                <a:lnTo>
                  <a:pt x="77" y="271"/>
                </a:lnTo>
                <a:lnTo>
                  <a:pt x="100" y="273"/>
                </a:lnTo>
                <a:lnTo>
                  <a:pt x="125" y="274"/>
                </a:lnTo>
                <a:lnTo>
                  <a:pt x="152" y="273"/>
                </a:lnTo>
                <a:lnTo>
                  <a:pt x="175" y="271"/>
                </a:lnTo>
                <a:lnTo>
                  <a:pt x="196" y="269"/>
                </a:lnTo>
                <a:lnTo>
                  <a:pt x="216" y="263"/>
                </a:lnTo>
                <a:lnTo>
                  <a:pt x="231" y="259"/>
                </a:lnTo>
                <a:lnTo>
                  <a:pt x="243" y="254"/>
                </a:lnTo>
                <a:lnTo>
                  <a:pt x="250" y="246"/>
                </a:lnTo>
                <a:lnTo>
                  <a:pt x="252" y="240"/>
                </a:lnTo>
                <a:lnTo>
                  <a:pt x="252" y="34"/>
                </a:lnTo>
                <a:lnTo>
                  <a:pt x="250" y="27"/>
                </a:lnTo>
                <a:lnTo>
                  <a:pt x="243" y="21"/>
                </a:lnTo>
                <a:lnTo>
                  <a:pt x="231" y="15"/>
                </a:lnTo>
                <a:lnTo>
                  <a:pt x="216" y="10"/>
                </a:lnTo>
                <a:lnTo>
                  <a:pt x="196" y="6"/>
                </a:lnTo>
                <a:lnTo>
                  <a:pt x="175" y="2"/>
                </a:lnTo>
                <a:lnTo>
                  <a:pt x="152" y="0"/>
                </a:lnTo>
                <a:lnTo>
                  <a:pt x="125" y="0"/>
                </a:lnTo>
                <a:lnTo>
                  <a:pt x="1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70" name="Freeform 238"/>
          <p:cNvSpPr>
            <a:spLocks/>
          </p:cNvSpPr>
          <p:nvPr/>
        </p:nvSpPr>
        <p:spPr bwMode="auto">
          <a:xfrm>
            <a:off x="6548438" y="6096000"/>
            <a:ext cx="269875" cy="100013"/>
          </a:xfrm>
          <a:custGeom>
            <a:avLst/>
            <a:gdLst>
              <a:gd name="T0" fmla="*/ 0 w 252"/>
              <a:gd name="T1" fmla="*/ 34 h 69"/>
              <a:gd name="T2" fmla="*/ 4 w 252"/>
              <a:gd name="T3" fmla="*/ 40 h 69"/>
              <a:gd name="T4" fmla="*/ 10 w 252"/>
              <a:gd name="T5" fmla="*/ 48 h 69"/>
              <a:gd name="T6" fmla="*/ 21 w 252"/>
              <a:gd name="T7" fmla="*/ 54 h 69"/>
              <a:gd name="T8" fmla="*/ 37 w 252"/>
              <a:gd name="T9" fmla="*/ 57 h 69"/>
              <a:gd name="T10" fmla="*/ 56 w 252"/>
              <a:gd name="T11" fmla="*/ 63 h 69"/>
              <a:gd name="T12" fmla="*/ 77 w 252"/>
              <a:gd name="T13" fmla="*/ 65 h 69"/>
              <a:gd name="T14" fmla="*/ 100 w 252"/>
              <a:gd name="T15" fmla="*/ 67 h 69"/>
              <a:gd name="T16" fmla="*/ 125 w 252"/>
              <a:gd name="T17" fmla="*/ 69 h 69"/>
              <a:gd name="T18" fmla="*/ 152 w 252"/>
              <a:gd name="T19" fmla="*/ 67 h 69"/>
              <a:gd name="T20" fmla="*/ 175 w 252"/>
              <a:gd name="T21" fmla="*/ 65 h 69"/>
              <a:gd name="T22" fmla="*/ 196 w 252"/>
              <a:gd name="T23" fmla="*/ 63 h 69"/>
              <a:gd name="T24" fmla="*/ 216 w 252"/>
              <a:gd name="T25" fmla="*/ 57 h 69"/>
              <a:gd name="T26" fmla="*/ 231 w 252"/>
              <a:gd name="T27" fmla="*/ 54 h 69"/>
              <a:gd name="T28" fmla="*/ 243 w 252"/>
              <a:gd name="T29" fmla="*/ 48 h 69"/>
              <a:gd name="T30" fmla="*/ 250 w 252"/>
              <a:gd name="T31" fmla="*/ 40 h 69"/>
              <a:gd name="T32" fmla="*/ 252 w 252"/>
              <a:gd name="T33" fmla="*/ 34 h 69"/>
              <a:gd name="T34" fmla="*/ 250 w 252"/>
              <a:gd name="T35" fmla="*/ 27 h 69"/>
              <a:gd name="T36" fmla="*/ 243 w 252"/>
              <a:gd name="T37" fmla="*/ 21 h 69"/>
              <a:gd name="T38" fmla="*/ 231 w 252"/>
              <a:gd name="T39" fmla="*/ 15 h 69"/>
              <a:gd name="T40" fmla="*/ 216 w 252"/>
              <a:gd name="T41" fmla="*/ 10 h 69"/>
              <a:gd name="T42" fmla="*/ 196 w 252"/>
              <a:gd name="T43" fmla="*/ 6 h 69"/>
              <a:gd name="T44" fmla="*/ 175 w 252"/>
              <a:gd name="T45" fmla="*/ 2 h 69"/>
              <a:gd name="T46" fmla="*/ 152 w 252"/>
              <a:gd name="T47" fmla="*/ 0 h 69"/>
              <a:gd name="T48" fmla="*/ 125 w 252"/>
              <a:gd name="T49" fmla="*/ 0 h 69"/>
              <a:gd name="T50" fmla="*/ 100 w 252"/>
              <a:gd name="T51" fmla="*/ 0 h 69"/>
              <a:gd name="T52" fmla="*/ 77 w 252"/>
              <a:gd name="T53" fmla="*/ 2 h 69"/>
              <a:gd name="T54" fmla="*/ 56 w 252"/>
              <a:gd name="T55" fmla="*/ 6 h 69"/>
              <a:gd name="T56" fmla="*/ 37 w 252"/>
              <a:gd name="T57" fmla="*/ 10 h 69"/>
              <a:gd name="T58" fmla="*/ 21 w 252"/>
              <a:gd name="T59" fmla="*/ 15 h 69"/>
              <a:gd name="T60" fmla="*/ 10 w 252"/>
              <a:gd name="T61" fmla="*/ 21 h 69"/>
              <a:gd name="T62" fmla="*/ 4 w 252"/>
              <a:gd name="T63" fmla="*/ 27 h 69"/>
              <a:gd name="T64" fmla="*/ 0 w 252"/>
              <a:gd name="T65" fmla="*/ 34 h 69"/>
              <a:gd name="T66" fmla="*/ 0 w 252"/>
              <a:gd name="T67" fmla="*/ 3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2" h="69">
                <a:moveTo>
                  <a:pt x="0" y="34"/>
                </a:moveTo>
                <a:lnTo>
                  <a:pt x="4" y="40"/>
                </a:lnTo>
                <a:lnTo>
                  <a:pt x="10" y="48"/>
                </a:lnTo>
                <a:lnTo>
                  <a:pt x="21" y="54"/>
                </a:lnTo>
                <a:lnTo>
                  <a:pt x="37" y="57"/>
                </a:lnTo>
                <a:lnTo>
                  <a:pt x="56" y="63"/>
                </a:lnTo>
                <a:lnTo>
                  <a:pt x="77" y="65"/>
                </a:lnTo>
                <a:lnTo>
                  <a:pt x="100" y="67"/>
                </a:lnTo>
                <a:lnTo>
                  <a:pt x="125" y="69"/>
                </a:lnTo>
                <a:lnTo>
                  <a:pt x="152" y="67"/>
                </a:lnTo>
                <a:lnTo>
                  <a:pt x="175" y="65"/>
                </a:lnTo>
                <a:lnTo>
                  <a:pt x="196" y="63"/>
                </a:lnTo>
                <a:lnTo>
                  <a:pt x="216" y="57"/>
                </a:lnTo>
                <a:lnTo>
                  <a:pt x="231" y="54"/>
                </a:lnTo>
                <a:lnTo>
                  <a:pt x="243" y="48"/>
                </a:lnTo>
                <a:lnTo>
                  <a:pt x="250" y="40"/>
                </a:lnTo>
                <a:lnTo>
                  <a:pt x="252" y="34"/>
                </a:lnTo>
                <a:lnTo>
                  <a:pt x="250" y="27"/>
                </a:lnTo>
                <a:lnTo>
                  <a:pt x="243" y="21"/>
                </a:lnTo>
                <a:lnTo>
                  <a:pt x="231" y="15"/>
                </a:lnTo>
                <a:lnTo>
                  <a:pt x="216" y="10"/>
                </a:lnTo>
                <a:lnTo>
                  <a:pt x="196" y="6"/>
                </a:lnTo>
                <a:lnTo>
                  <a:pt x="175" y="2"/>
                </a:lnTo>
                <a:lnTo>
                  <a:pt x="152" y="0"/>
                </a:lnTo>
                <a:lnTo>
                  <a:pt x="125" y="0"/>
                </a:lnTo>
                <a:lnTo>
                  <a:pt x="100" y="0"/>
                </a:lnTo>
                <a:lnTo>
                  <a:pt x="77" y="2"/>
                </a:lnTo>
                <a:lnTo>
                  <a:pt x="56" y="6"/>
                </a:lnTo>
                <a:lnTo>
                  <a:pt x="37" y="10"/>
                </a:lnTo>
                <a:lnTo>
                  <a:pt x="21" y="15"/>
                </a:lnTo>
                <a:lnTo>
                  <a:pt x="10" y="21"/>
                </a:lnTo>
                <a:lnTo>
                  <a:pt x="4" y="27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71" name="Freeform 239"/>
          <p:cNvSpPr>
            <a:spLocks/>
          </p:cNvSpPr>
          <p:nvPr/>
        </p:nvSpPr>
        <p:spPr bwMode="auto">
          <a:xfrm>
            <a:off x="6548438" y="6096000"/>
            <a:ext cx="269875" cy="400050"/>
          </a:xfrm>
          <a:custGeom>
            <a:avLst/>
            <a:gdLst>
              <a:gd name="T0" fmla="*/ 125 w 252"/>
              <a:gd name="T1" fmla="*/ 0 h 274"/>
              <a:gd name="T2" fmla="*/ 100 w 252"/>
              <a:gd name="T3" fmla="*/ 0 h 274"/>
              <a:gd name="T4" fmla="*/ 77 w 252"/>
              <a:gd name="T5" fmla="*/ 2 h 274"/>
              <a:gd name="T6" fmla="*/ 56 w 252"/>
              <a:gd name="T7" fmla="*/ 6 h 274"/>
              <a:gd name="T8" fmla="*/ 37 w 252"/>
              <a:gd name="T9" fmla="*/ 10 h 274"/>
              <a:gd name="T10" fmla="*/ 21 w 252"/>
              <a:gd name="T11" fmla="*/ 15 h 274"/>
              <a:gd name="T12" fmla="*/ 10 w 252"/>
              <a:gd name="T13" fmla="*/ 21 h 274"/>
              <a:gd name="T14" fmla="*/ 4 w 252"/>
              <a:gd name="T15" fmla="*/ 27 h 274"/>
              <a:gd name="T16" fmla="*/ 0 w 252"/>
              <a:gd name="T17" fmla="*/ 34 h 274"/>
              <a:gd name="T18" fmla="*/ 0 w 252"/>
              <a:gd name="T19" fmla="*/ 240 h 274"/>
              <a:gd name="T20" fmla="*/ 4 w 252"/>
              <a:gd name="T21" fmla="*/ 246 h 274"/>
              <a:gd name="T22" fmla="*/ 10 w 252"/>
              <a:gd name="T23" fmla="*/ 254 h 274"/>
              <a:gd name="T24" fmla="*/ 21 w 252"/>
              <a:gd name="T25" fmla="*/ 259 h 274"/>
              <a:gd name="T26" fmla="*/ 37 w 252"/>
              <a:gd name="T27" fmla="*/ 263 h 274"/>
              <a:gd name="T28" fmla="*/ 56 w 252"/>
              <a:gd name="T29" fmla="*/ 269 h 274"/>
              <a:gd name="T30" fmla="*/ 77 w 252"/>
              <a:gd name="T31" fmla="*/ 271 h 274"/>
              <a:gd name="T32" fmla="*/ 100 w 252"/>
              <a:gd name="T33" fmla="*/ 273 h 274"/>
              <a:gd name="T34" fmla="*/ 125 w 252"/>
              <a:gd name="T35" fmla="*/ 274 h 274"/>
              <a:gd name="T36" fmla="*/ 152 w 252"/>
              <a:gd name="T37" fmla="*/ 273 h 274"/>
              <a:gd name="T38" fmla="*/ 175 w 252"/>
              <a:gd name="T39" fmla="*/ 271 h 274"/>
              <a:gd name="T40" fmla="*/ 196 w 252"/>
              <a:gd name="T41" fmla="*/ 269 h 274"/>
              <a:gd name="T42" fmla="*/ 216 w 252"/>
              <a:gd name="T43" fmla="*/ 263 h 274"/>
              <a:gd name="T44" fmla="*/ 231 w 252"/>
              <a:gd name="T45" fmla="*/ 259 h 274"/>
              <a:gd name="T46" fmla="*/ 243 w 252"/>
              <a:gd name="T47" fmla="*/ 254 h 274"/>
              <a:gd name="T48" fmla="*/ 250 w 252"/>
              <a:gd name="T49" fmla="*/ 246 h 274"/>
              <a:gd name="T50" fmla="*/ 252 w 252"/>
              <a:gd name="T51" fmla="*/ 240 h 274"/>
              <a:gd name="T52" fmla="*/ 252 w 252"/>
              <a:gd name="T53" fmla="*/ 34 h 274"/>
              <a:gd name="T54" fmla="*/ 250 w 252"/>
              <a:gd name="T55" fmla="*/ 27 h 274"/>
              <a:gd name="T56" fmla="*/ 243 w 252"/>
              <a:gd name="T57" fmla="*/ 21 h 274"/>
              <a:gd name="T58" fmla="*/ 231 w 252"/>
              <a:gd name="T59" fmla="*/ 15 h 274"/>
              <a:gd name="T60" fmla="*/ 216 w 252"/>
              <a:gd name="T61" fmla="*/ 10 h 274"/>
              <a:gd name="T62" fmla="*/ 196 w 252"/>
              <a:gd name="T63" fmla="*/ 6 h 274"/>
              <a:gd name="T64" fmla="*/ 175 w 252"/>
              <a:gd name="T65" fmla="*/ 2 h 274"/>
              <a:gd name="T66" fmla="*/ 152 w 252"/>
              <a:gd name="T67" fmla="*/ 0 h 274"/>
              <a:gd name="T68" fmla="*/ 125 w 252"/>
              <a:gd name="T69" fmla="*/ 0 h 274"/>
              <a:gd name="T70" fmla="*/ 125 w 252"/>
              <a:gd name="T7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2" h="274">
                <a:moveTo>
                  <a:pt x="125" y="0"/>
                </a:moveTo>
                <a:lnTo>
                  <a:pt x="100" y="0"/>
                </a:lnTo>
                <a:lnTo>
                  <a:pt x="77" y="2"/>
                </a:lnTo>
                <a:lnTo>
                  <a:pt x="56" y="6"/>
                </a:lnTo>
                <a:lnTo>
                  <a:pt x="37" y="10"/>
                </a:lnTo>
                <a:lnTo>
                  <a:pt x="21" y="15"/>
                </a:lnTo>
                <a:lnTo>
                  <a:pt x="10" y="21"/>
                </a:lnTo>
                <a:lnTo>
                  <a:pt x="4" y="27"/>
                </a:lnTo>
                <a:lnTo>
                  <a:pt x="0" y="34"/>
                </a:lnTo>
                <a:lnTo>
                  <a:pt x="0" y="240"/>
                </a:lnTo>
                <a:lnTo>
                  <a:pt x="4" y="246"/>
                </a:lnTo>
                <a:lnTo>
                  <a:pt x="10" y="254"/>
                </a:lnTo>
                <a:lnTo>
                  <a:pt x="21" y="259"/>
                </a:lnTo>
                <a:lnTo>
                  <a:pt x="37" y="263"/>
                </a:lnTo>
                <a:lnTo>
                  <a:pt x="56" y="269"/>
                </a:lnTo>
                <a:lnTo>
                  <a:pt x="77" y="271"/>
                </a:lnTo>
                <a:lnTo>
                  <a:pt x="100" y="273"/>
                </a:lnTo>
                <a:lnTo>
                  <a:pt x="125" y="274"/>
                </a:lnTo>
                <a:lnTo>
                  <a:pt x="152" y="273"/>
                </a:lnTo>
                <a:lnTo>
                  <a:pt x="175" y="271"/>
                </a:lnTo>
                <a:lnTo>
                  <a:pt x="196" y="269"/>
                </a:lnTo>
                <a:lnTo>
                  <a:pt x="216" y="263"/>
                </a:lnTo>
                <a:lnTo>
                  <a:pt x="231" y="259"/>
                </a:lnTo>
                <a:lnTo>
                  <a:pt x="243" y="254"/>
                </a:lnTo>
                <a:lnTo>
                  <a:pt x="250" y="246"/>
                </a:lnTo>
                <a:lnTo>
                  <a:pt x="252" y="240"/>
                </a:lnTo>
                <a:lnTo>
                  <a:pt x="252" y="34"/>
                </a:lnTo>
                <a:lnTo>
                  <a:pt x="250" y="27"/>
                </a:lnTo>
                <a:lnTo>
                  <a:pt x="243" y="21"/>
                </a:lnTo>
                <a:lnTo>
                  <a:pt x="231" y="15"/>
                </a:lnTo>
                <a:lnTo>
                  <a:pt x="216" y="10"/>
                </a:lnTo>
                <a:lnTo>
                  <a:pt x="196" y="6"/>
                </a:lnTo>
                <a:lnTo>
                  <a:pt x="175" y="2"/>
                </a:lnTo>
                <a:lnTo>
                  <a:pt x="152" y="0"/>
                </a:lnTo>
                <a:lnTo>
                  <a:pt x="125" y="0"/>
                </a:lnTo>
                <a:lnTo>
                  <a:pt x="125" y="0"/>
                </a:lnTo>
              </a:path>
            </a:pathLst>
          </a:custGeom>
          <a:noFill/>
          <a:ln w="9525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72" name="Freeform 240"/>
          <p:cNvSpPr>
            <a:spLocks/>
          </p:cNvSpPr>
          <p:nvPr/>
        </p:nvSpPr>
        <p:spPr bwMode="auto">
          <a:xfrm>
            <a:off x="6548438" y="6146800"/>
            <a:ext cx="269875" cy="49213"/>
          </a:xfrm>
          <a:custGeom>
            <a:avLst/>
            <a:gdLst>
              <a:gd name="T0" fmla="*/ 0 w 252"/>
              <a:gd name="T1" fmla="*/ 0 h 35"/>
              <a:gd name="T2" fmla="*/ 4 w 252"/>
              <a:gd name="T3" fmla="*/ 6 h 35"/>
              <a:gd name="T4" fmla="*/ 10 w 252"/>
              <a:gd name="T5" fmla="*/ 14 h 35"/>
              <a:gd name="T6" fmla="*/ 21 w 252"/>
              <a:gd name="T7" fmla="*/ 20 h 35"/>
              <a:gd name="T8" fmla="*/ 37 w 252"/>
              <a:gd name="T9" fmla="*/ 23 h 35"/>
              <a:gd name="T10" fmla="*/ 56 w 252"/>
              <a:gd name="T11" fmla="*/ 29 h 35"/>
              <a:gd name="T12" fmla="*/ 77 w 252"/>
              <a:gd name="T13" fmla="*/ 31 h 35"/>
              <a:gd name="T14" fmla="*/ 100 w 252"/>
              <a:gd name="T15" fmla="*/ 33 h 35"/>
              <a:gd name="T16" fmla="*/ 125 w 252"/>
              <a:gd name="T17" fmla="*/ 35 h 35"/>
              <a:gd name="T18" fmla="*/ 152 w 252"/>
              <a:gd name="T19" fmla="*/ 33 h 35"/>
              <a:gd name="T20" fmla="*/ 175 w 252"/>
              <a:gd name="T21" fmla="*/ 31 h 35"/>
              <a:gd name="T22" fmla="*/ 196 w 252"/>
              <a:gd name="T23" fmla="*/ 29 h 35"/>
              <a:gd name="T24" fmla="*/ 216 w 252"/>
              <a:gd name="T25" fmla="*/ 23 h 35"/>
              <a:gd name="T26" fmla="*/ 231 w 252"/>
              <a:gd name="T27" fmla="*/ 20 h 35"/>
              <a:gd name="T28" fmla="*/ 243 w 252"/>
              <a:gd name="T29" fmla="*/ 14 h 35"/>
              <a:gd name="T30" fmla="*/ 250 w 252"/>
              <a:gd name="T31" fmla="*/ 6 h 35"/>
              <a:gd name="T32" fmla="*/ 252 w 252"/>
              <a:gd name="T3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2" h="35">
                <a:moveTo>
                  <a:pt x="0" y="0"/>
                </a:moveTo>
                <a:lnTo>
                  <a:pt x="4" y="6"/>
                </a:lnTo>
                <a:lnTo>
                  <a:pt x="10" y="14"/>
                </a:lnTo>
                <a:lnTo>
                  <a:pt x="21" y="20"/>
                </a:lnTo>
                <a:lnTo>
                  <a:pt x="37" y="23"/>
                </a:lnTo>
                <a:lnTo>
                  <a:pt x="56" y="29"/>
                </a:lnTo>
                <a:lnTo>
                  <a:pt x="77" y="31"/>
                </a:lnTo>
                <a:lnTo>
                  <a:pt x="100" y="33"/>
                </a:lnTo>
                <a:lnTo>
                  <a:pt x="125" y="35"/>
                </a:lnTo>
                <a:lnTo>
                  <a:pt x="152" y="33"/>
                </a:lnTo>
                <a:lnTo>
                  <a:pt x="175" y="31"/>
                </a:lnTo>
                <a:lnTo>
                  <a:pt x="196" y="29"/>
                </a:lnTo>
                <a:lnTo>
                  <a:pt x="216" y="23"/>
                </a:lnTo>
                <a:lnTo>
                  <a:pt x="231" y="20"/>
                </a:lnTo>
                <a:lnTo>
                  <a:pt x="243" y="14"/>
                </a:lnTo>
                <a:lnTo>
                  <a:pt x="250" y="6"/>
                </a:lnTo>
                <a:lnTo>
                  <a:pt x="252" y="0"/>
                </a:lnTo>
              </a:path>
            </a:pathLst>
          </a:custGeom>
          <a:noFill/>
          <a:ln w="9525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73" name="Rectangle 241"/>
          <p:cNvSpPr>
            <a:spLocks noChangeArrowheads="1"/>
          </p:cNvSpPr>
          <p:nvPr/>
        </p:nvSpPr>
        <p:spPr bwMode="auto">
          <a:xfrm>
            <a:off x="6024563" y="6088063"/>
            <a:ext cx="38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ko-KR" altLang="en-US" sz="120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 </a:t>
            </a:r>
            <a:endParaRPr kumimoji="0" lang="ko-KR" altLang="en-US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874" name="Freeform 242"/>
          <p:cNvSpPr>
            <a:spLocks/>
          </p:cNvSpPr>
          <p:nvPr/>
        </p:nvSpPr>
        <p:spPr bwMode="auto">
          <a:xfrm>
            <a:off x="6032500" y="6096000"/>
            <a:ext cx="269875" cy="400050"/>
          </a:xfrm>
          <a:custGeom>
            <a:avLst/>
            <a:gdLst>
              <a:gd name="T0" fmla="*/ 125 w 252"/>
              <a:gd name="T1" fmla="*/ 0 h 274"/>
              <a:gd name="T2" fmla="*/ 100 w 252"/>
              <a:gd name="T3" fmla="*/ 0 h 274"/>
              <a:gd name="T4" fmla="*/ 77 w 252"/>
              <a:gd name="T5" fmla="*/ 2 h 274"/>
              <a:gd name="T6" fmla="*/ 56 w 252"/>
              <a:gd name="T7" fmla="*/ 6 h 274"/>
              <a:gd name="T8" fmla="*/ 37 w 252"/>
              <a:gd name="T9" fmla="*/ 10 h 274"/>
              <a:gd name="T10" fmla="*/ 21 w 252"/>
              <a:gd name="T11" fmla="*/ 15 h 274"/>
              <a:gd name="T12" fmla="*/ 12 w 252"/>
              <a:gd name="T13" fmla="*/ 21 h 274"/>
              <a:gd name="T14" fmla="*/ 4 w 252"/>
              <a:gd name="T15" fmla="*/ 27 h 274"/>
              <a:gd name="T16" fmla="*/ 0 w 252"/>
              <a:gd name="T17" fmla="*/ 34 h 274"/>
              <a:gd name="T18" fmla="*/ 0 w 252"/>
              <a:gd name="T19" fmla="*/ 240 h 274"/>
              <a:gd name="T20" fmla="*/ 4 w 252"/>
              <a:gd name="T21" fmla="*/ 246 h 274"/>
              <a:gd name="T22" fmla="*/ 12 w 252"/>
              <a:gd name="T23" fmla="*/ 254 h 274"/>
              <a:gd name="T24" fmla="*/ 21 w 252"/>
              <a:gd name="T25" fmla="*/ 259 h 274"/>
              <a:gd name="T26" fmla="*/ 37 w 252"/>
              <a:gd name="T27" fmla="*/ 263 h 274"/>
              <a:gd name="T28" fmla="*/ 56 w 252"/>
              <a:gd name="T29" fmla="*/ 269 h 274"/>
              <a:gd name="T30" fmla="*/ 77 w 252"/>
              <a:gd name="T31" fmla="*/ 271 h 274"/>
              <a:gd name="T32" fmla="*/ 100 w 252"/>
              <a:gd name="T33" fmla="*/ 273 h 274"/>
              <a:gd name="T34" fmla="*/ 125 w 252"/>
              <a:gd name="T35" fmla="*/ 274 h 274"/>
              <a:gd name="T36" fmla="*/ 152 w 252"/>
              <a:gd name="T37" fmla="*/ 273 h 274"/>
              <a:gd name="T38" fmla="*/ 175 w 252"/>
              <a:gd name="T39" fmla="*/ 271 h 274"/>
              <a:gd name="T40" fmla="*/ 198 w 252"/>
              <a:gd name="T41" fmla="*/ 269 h 274"/>
              <a:gd name="T42" fmla="*/ 216 w 252"/>
              <a:gd name="T43" fmla="*/ 263 h 274"/>
              <a:gd name="T44" fmla="*/ 231 w 252"/>
              <a:gd name="T45" fmla="*/ 259 h 274"/>
              <a:gd name="T46" fmla="*/ 243 w 252"/>
              <a:gd name="T47" fmla="*/ 254 h 274"/>
              <a:gd name="T48" fmla="*/ 250 w 252"/>
              <a:gd name="T49" fmla="*/ 246 h 274"/>
              <a:gd name="T50" fmla="*/ 252 w 252"/>
              <a:gd name="T51" fmla="*/ 240 h 274"/>
              <a:gd name="T52" fmla="*/ 252 w 252"/>
              <a:gd name="T53" fmla="*/ 34 h 274"/>
              <a:gd name="T54" fmla="*/ 250 w 252"/>
              <a:gd name="T55" fmla="*/ 27 h 274"/>
              <a:gd name="T56" fmla="*/ 243 w 252"/>
              <a:gd name="T57" fmla="*/ 21 h 274"/>
              <a:gd name="T58" fmla="*/ 231 w 252"/>
              <a:gd name="T59" fmla="*/ 15 h 274"/>
              <a:gd name="T60" fmla="*/ 216 w 252"/>
              <a:gd name="T61" fmla="*/ 10 h 274"/>
              <a:gd name="T62" fmla="*/ 198 w 252"/>
              <a:gd name="T63" fmla="*/ 6 h 274"/>
              <a:gd name="T64" fmla="*/ 175 w 252"/>
              <a:gd name="T65" fmla="*/ 2 h 274"/>
              <a:gd name="T66" fmla="*/ 152 w 252"/>
              <a:gd name="T67" fmla="*/ 0 h 274"/>
              <a:gd name="T68" fmla="*/ 125 w 252"/>
              <a:gd name="T69" fmla="*/ 0 h 274"/>
              <a:gd name="T70" fmla="*/ 125 w 252"/>
              <a:gd name="T7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2" h="274">
                <a:moveTo>
                  <a:pt x="125" y="0"/>
                </a:moveTo>
                <a:lnTo>
                  <a:pt x="100" y="0"/>
                </a:lnTo>
                <a:lnTo>
                  <a:pt x="77" y="2"/>
                </a:lnTo>
                <a:lnTo>
                  <a:pt x="56" y="6"/>
                </a:lnTo>
                <a:lnTo>
                  <a:pt x="37" y="10"/>
                </a:lnTo>
                <a:lnTo>
                  <a:pt x="21" y="15"/>
                </a:lnTo>
                <a:lnTo>
                  <a:pt x="12" y="21"/>
                </a:lnTo>
                <a:lnTo>
                  <a:pt x="4" y="27"/>
                </a:lnTo>
                <a:lnTo>
                  <a:pt x="0" y="34"/>
                </a:lnTo>
                <a:lnTo>
                  <a:pt x="0" y="240"/>
                </a:lnTo>
                <a:lnTo>
                  <a:pt x="4" y="246"/>
                </a:lnTo>
                <a:lnTo>
                  <a:pt x="12" y="254"/>
                </a:lnTo>
                <a:lnTo>
                  <a:pt x="21" y="259"/>
                </a:lnTo>
                <a:lnTo>
                  <a:pt x="37" y="263"/>
                </a:lnTo>
                <a:lnTo>
                  <a:pt x="56" y="269"/>
                </a:lnTo>
                <a:lnTo>
                  <a:pt x="77" y="271"/>
                </a:lnTo>
                <a:lnTo>
                  <a:pt x="100" y="273"/>
                </a:lnTo>
                <a:lnTo>
                  <a:pt x="125" y="274"/>
                </a:lnTo>
                <a:lnTo>
                  <a:pt x="152" y="273"/>
                </a:lnTo>
                <a:lnTo>
                  <a:pt x="175" y="271"/>
                </a:lnTo>
                <a:lnTo>
                  <a:pt x="198" y="269"/>
                </a:lnTo>
                <a:lnTo>
                  <a:pt x="216" y="263"/>
                </a:lnTo>
                <a:lnTo>
                  <a:pt x="231" y="259"/>
                </a:lnTo>
                <a:lnTo>
                  <a:pt x="243" y="254"/>
                </a:lnTo>
                <a:lnTo>
                  <a:pt x="250" y="246"/>
                </a:lnTo>
                <a:lnTo>
                  <a:pt x="252" y="240"/>
                </a:lnTo>
                <a:lnTo>
                  <a:pt x="252" y="34"/>
                </a:lnTo>
                <a:lnTo>
                  <a:pt x="250" y="27"/>
                </a:lnTo>
                <a:lnTo>
                  <a:pt x="243" y="21"/>
                </a:lnTo>
                <a:lnTo>
                  <a:pt x="231" y="15"/>
                </a:lnTo>
                <a:lnTo>
                  <a:pt x="216" y="10"/>
                </a:lnTo>
                <a:lnTo>
                  <a:pt x="198" y="6"/>
                </a:lnTo>
                <a:lnTo>
                  <a:pt x="175" y="2"/>
                </a:lnTo>
                <a:lnTo>
                  <a:pt x="152" y="0"/>
                </a:lnTo>
                <a:lnTo>
                  <a:pt x="125" y="0"/>
                </a:lnTo>
                <a:lnTo>
                  <a:pt x="1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75" name="Freeform 243"/>
          <p:cNvSpPr>
            <a:spLocks/>
          </p:cNvSpPr>
          <p:nvPr/>
        </p:nvSpPr>
        <p:spPr bwMode="auto">
          <a:xfrm>
            <a:off x="6032500" y="6096000"/>
            <a:ext cx="269875" cy="100013"/>
          </a:xfrm>
          <a:custGeom>
            <a:avLst/>
            <a:gdLst>
              <a:gd name="T0" fmla="*/ 0 w 252"/>
              <a:gd name="T1" fmla="*/ 34 h 69"/>
              <a:gd name="T2" fmla="*/ 4 w 252"/>
              <a:gd name="T3" fmla="*/ 40 h 69"/>
              <a:gd name="T4" fmla="*/ 12 w 252"/>
              <a:gd name="T5" fmla="*/ 48 h 69"/>
              <a:gd name="T6" fmla="*/ 21 w 252"/>
              <a:gd name="T7" fmla="*/ 54 h 69"/>
              <a:gd name="T8" fmla="*/ 37 w 252"/>
              <a:gd name="T9" fmla="*/ 57 h 69"/>
              <a:gd name="T10" fmla="*/ 56 w 252"/>
              <a:gd name="T11" fmla="*/ 63 h 69"/>
              <a:gd name="T12" fmla="*/ 77 w 252"/>
              <a:gd name="T13" fmla="*/ 65 h 69"/>
              <a:gd name="T14" fmla="*/ 100 w 252"/>
              <a:gd name="T15" fmla="*/ 67 h 69"/>
              <a:gd name="T16" fmla="*/ 125 w 252"/>
              <a:gd name="T17" fmla="*/ 69 h 69"/>
              <a:gd name="T18" fmla="*/ 152 w 252"/>
              <a:gd name="T19" fmla="*/ 67 h 69"/>
              <a:gd name="T20" fmla="*/ 175 w 252"/>
              <a:gd name="T21" fmla="*/ 65 h 69"/>
              <a:gd name="T22" fmla="*/ 198 w 252"/>
              <a:gd name="T23" fmla="*/ 63 h 69"/>
              <a:gd name="T24" fmla="*/ 216 w 252"/>
              <a:gd name="T25" fmla="*/ 57 h 69"/>
              <a:gd name="T26" fmla="*/ 231 w 252"/>
              <a:gd name="T27" fmla="*/ 54 h 69"/>
              <a:gd name="T28" fmla="*/ 243 w 252"/>
              <a:gd name="T29" fmla="*/ 48 h 69"/>
              <a:gd name="T30" fmla="*/ 250 w 252"/>
              <a:gd name="T31" fmla="*/ 40 h 69"/>
              <a:gd name="T32" fmla="*/ 252 w 252"/>
              <a:gd name="T33" fmla="*/ 34 h 69"/>
              <a:gd name="T34" fmla="*/ 250 w 252"/>
              <a:gd name="T35" fmla="*/ 27 h 69"/>
              <a:gd name="T36" fmla="*/ 243 w 252"/>
              <a:gd name="T37" fmla="*/ 21 h 69"/>
              <a:gd name="T38" fmla="*/ 231 w 252"/>
              <a:gd name="T39" fmla="*/ 15 h 69"/>
              <a:gd name="T40" fmla="*/ 216 w 252"/>
              <a:gd name="T41" fmla="*/ 10 h 69"/>
              <a:gd name="T42" fmla="*/ 198 w 252"/>
              <a:gd name="T43" fmla="*/ 6 h 69"/>
              <a:gd name="T44" fmla="*/ 175 w 252"/>
              <a:gd name="T45" fmla="*/ 2 h 69"/>
              <a:gd name="T46" fmla="*/ 152 w 252"/>
              <a:gd name="T47" fmla="*/ 0 h 69"/>
              <a:gd name="T48" fmla="*/ 125 w 252"/>
              <a:gd name="T49" fmla="*/ 0 h 69"/>
              <a:gd name="T50" fmla="*/ 100 w 252"/>
              <a:gd name="T51" fmla="*/ 0 h 69"/>
              <a:gd name="T52" fmla="*/ 77 w 252"/>
              <a:gd name="T53" fmla="*/ 2 h 69"/>
              <a:gd name="T54" fmla="*/ 56 w 252"/>
              <a:gd name="T55" fmla="*/ 6 h 69"/>
              <a:gd name="T56" fmla="*/ 37 w 252"/>
              <a:gd name="T57" fmla="*/ 10 h 69"/>
              <a:gd name="T58" fmla="*/ 21 w 252"/>
              <a:gd name="T59" fmla="*/ 15 h 69"/>
              <a:gd name="T60" fmla="*/ 12 w 252"/>
              <a:gd name="T61" fmla="*/ 21 h 69"/>
              <a:gd name="T62" fmla="*/ 4 w 252"/>
              <a:gd name="T63" fmla="*/ 27 h 69"/>
              <a:gd name="T64" fmla="*/ 0 w 252"/>
              <a:gd name="T65" fmla="*/ 34 h 69"/>
              <a:gd name="T66" fmla="*/ 0 w 252"/>
              <a:gd name="T67" fmla="*/ 3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2" h="69">
                <a:moveTo>
                  <a:pt x="0" y="34"/>
                </a:moveTo>
                <a:lnTo>
                  <a:pt x="4" y="40"/>
                </a:lnTo>
                <a:lnTo>
                  <a:pt x="12" y="48"/>
                </a:lnTo>
                <a:lnTo>
                  <a:pt x="21" y="54"/>
                </a:lnTo>
                <a:lnTo>
                  <a:pt x="37" y="57"/>
                </a:lnTo>
                <a:lnTo>
                  <a:pt x="56" y="63"/>
                </a:lnTo>
                <a:lnTo>
                  <a:pt x="77" y="65"/>
                </a:lnTo>
                <a:lnTo>
                  <a:pt x="100" y="67"/>
                </a:lnTo>
                <a:lnTo>
                  <a:pt x="125" y="69"/>
                </a:lnTo>
                <a:lnTo>
                  <a:pt x="152" y="67"/>
                </a:lnTo>
                <a:lnTo>
                  <a:pt x="175" y="65"/>
                </a:lnTo>
                <a:lnTo>
                  <a:pt x="198" y="63"/>
                </a:lnTo>
                <a:lnTo>
                  <a:pt x="216" y="57"/>
                </a:lnTo>
                <a:lnTo>
                  <a:pt x="231" y="54"/>
                </a:lnTo>
                <a:lnTo>
                  <a:pt x="243" y="48"/>
                </a:lnTo>
                <a:lnTo>
                  <a:pt x="250" y="40"/>
                </a:lnTo>
                <a:lnTo>
                  <a:pt x="252" y="34"/>
                </a:lnTo>
                <a:lnTo>
                  <a:pt x="250" y="27"/>
                </a:lnTo>
                <a:lnTo>
                  <a:pt x="243" y="21"/>
                </a:lnTo>
                <a:lnTo>
                  <a:pt x="231" y="15"/>
                </a:lnTo>
                <a:lnTo>
                  <a:pt x="216" y="10"/>
                </a:lnTo>
                <a:lnTo>
                  <a:pt x="198" y="6"/>
                </a:lnTo>
                <a:lnTo>
                  <a:pt x="175" y="2"/>
                </a:lnTo>
                <a:lnTo>
                  <a:pt x="152" y="0"/>
                </a:lnTo>
                <a:lnTo>
                  <a:pt x="125" y="0"/>
                </a:lnTo>
                <a:lnTo>
                  <a:pt x="100" y="0"/>
                </a:lnTo>
                <a:lnTo>
                  <a:pt x="77" y="2"/>
                </a:lnTo>
                <a:lnTo>
                  <a:pt x="56" y="6"/>
                </a:lnTo>
                <a:lnTo>
                  <a:pt x="37" y="10"/>
                </a:lnTo>
                <a:lnTo>
                  <a:pt x="21" y="15"/>
                </a:lnTo>
                <a:lnTo>
                  <a:pt x="12" y="21"/>
                </a:lnTo>
                <a:lnTo>
                  <a:pt x="4" y="27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76" name="Freeform 244"/>
          <p:cNvSpPr>
            <a:spLocks/>
          </p:cNvSpPr>
          <p:nvPr/>
        </p:nvSpPr>
        <p:spPr bwMode="auto">
          <a:xfrm>
            <a:off x="6032500" y="6096000"/>
            <a:ext cx="269875" cy="400050"/>
          </a:xfrm>
          <a:custGeom>
            <a:avLst/>
            <a:gdLst>
              <a:gd name="T0" fmla="*/ 125 w 252"/>
              <a:gd name="T1" fmla="*/ 0 h 274"/>
              <a:gd name="T2" fmla="*/ 100 w 252"/>
              <a:gd name="T3" fmla="*/ 0 h 274"/>
              <a:gd name="T4" fmla="*/ 77 w 252"/>
              <a:gd name="T5" fmla="*/ 2 h 274"/>
              <a:gd name="T6" fmla="*/ 56 w 252"/>
              <a:gd name="T7" fmla="*/ 6 h 274"/>
              <a:gd name="T8" fmla="*/ 37 w 252"/>
              <a:gd name="T9" fmla="*/ 10 h 274"/>
              <a:gd name="T10" fmla="*/ 21 w 252"/>
              <a:gd name="T11" fmla="*/ 15 h 274"/>
              <a:gd name="T12" fmla="*/ 12 w 252"/>
              <a:gd name="T13" fmla="*/ 21 h 274"/>
              <a:gd name="T14" fmla="*/ 4 w 252"/>
              <a:gd name="T15" fmla="*/ 27 h 274"/>
              <a:gd name="T16" fmla="*/ 0 w 252"/>
              <a:gd name="T17" fmla="*/ 34 h 274"/>
              <a:gd name="T18" fmla="*/ 0 w 252"/>
              <a:gd name="T19" fmla="*/ 240 h 274"/>
              <a:gd name="T20" fmla="*/ 4 w 252"/>
              <a:gd name="T21" fmla="*/ 246 h 274"/>
              <a:gd name="T22" fmla="*/ 12 w 252"/>
              <a:gd name="T23" fmla="*/ 254 h 274"/>
              <a:gd name="T24" fmla="*/ 21 w 252"/>
              <a:gd name="T25" fmla="*/ 259 h 274"/>
              <a:gd name="T26" fmla="*/ 37 w 252"/>
              <a:gd name="T27" fmla="*/ 263 h 274"/>
              <a:gd name="T28" fmla="*/ 56 w 252"/>
              <a:gd name="T29" fmla="*/ 269 h 274"/>
              <a:gd name="T30" fmla="*/ 77 w 252"/>
              <a:gd name="T31" fmla="*/ 271 h 274"/>
              <a:gd name="T32" fmla="*/ 100 w 252"/>
              <a:gd name="T33" fmla="*/ 273 h 274"/>
              <a:gd name="T34" fmla="*/ 125 w 252"/>
              <a:gd name="T35" fmla="*/ 274 h 274"/>
              <a:gd name="T36" fmla="*/ 152 w 252"/>
              <a:gd name="T37" fmla="*/ 273 h 274"/>
              <a:gd name="T38" fmla="*/ 175 w 252"/>
              <a:gd name="T39" fmla="*/ 271 h 274"/>
              <a:gd name="T40" fmla="*/ 198 w 252"/>
              <a:gd name="T41" fmla="*/ 269 h 274"/>
              <a:gd name="T42" fmla="*/ 216 w 252"/>
              <a:gd name="T43" fmla="*/ 263 h 274"/>
              <a:gd name="T44" fmla="*/ 231 w 252"/>
              <a:gd name="T45" fmla="*/ 259 h 274"/>
              <a:gd name="T46" fmla="*/ 243 w 252"/>
              <a:gd name="T47" fmla="*/ 254 h 274"/>
              <a:gd name="T48" fmla="*/ 250 w 252"/>
              <a:gd name="T49" fmla="*/ 246 h 274"/>
              <a:gd name="T50" fmla="*/ 252 w 252"/>
              <a:gd name="T51" fmla="*/ 240 h 274"/>
              <a:gd name="T52" fmla="*/ 252 w 252"/>
              <a:gd name="T53" fmla="*/ 34 h 274"/>
              <a:gd name="T54" fmla="*/ 250 w 252"/>
              <a:gd name="T55" fmla="*/ 27 h 274"/>
              <a:gd name="T56" fmla="*/ 243 w 252"/>
              <a:gd name="T57" fmla="*/ 21 h 274"/>
              <a:gd name="T58" fmla="*/ 231 w 252"/>
              <a:gd name="T59" fmla="*/ 15 h 274"/>
              <a:gd name="T60" fmla="*/ 216 w 252"/>
              <a:gd name="T61" fmla="*/ 10 h 274"/>
              <a:gd name="T62" fmla="*/ 198 w 252"/>
              <a:gd name="T63" fmla="*/ 6 h 274"/>
              <a:gd name="T64" fmla="*/ 175 w 252"/>
              <a:gd name="T65" fmla="*/ 2 h 274"/>
              <a:gd name="T66" fmla="*/ 152 w 252"/>
              <a:gd name="T67" fmla="*/ 0 h 274"/>
              <a:gd name="T68" fmla="*/ 125 w 252"/>
              <a:gd name="T69" fmla="*/ 0 h 274"/>
              <a:gd name="T70" fmla="*/ 125 w 252"/>
              <a:gd name="T7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2" h="274">
                <a:moveTo>
                  <a:pt x="125" y="0"/>
                </a:moveTo>
                <a:lnTo>
                  <a:pt x="100" y="0"/>
                </a:lnTo>
                <a:lnTo>
                  <a:pt x="77" y="2"/>
                </a:lnTo>
                <a:lnTo>
                  <a:pt x="56" y="6"/>
                </a:lnTo>
                <a:lnTo>
                  <a:pt x="37" y="10"/>
                </a:lnTo>
                <a:lnTo>
                  <a:pt x="21" y="15"/>
                </a:lnTo>
                <a:lnTo>
                  <a:pt x="12" y="21"/>
                </a:lnTo>
                <a:lnTo>
                  <a:pt x="4" y="27"/>
                </a:lnTo>
                <a:lnTo>
                  <a:pt x="0" y="34"/>
                </a:lnTo>
                <a:lnTo>
                  <a:pt x="0" y="240"/>
                </a:lnTo>
                <a:lnTo>
                  <a:pt x="4" y="246"/>
                </a:lnTo>
                <a:lnTo>
                  <a:pt x="12" y="254"/>
                </a:lnTo>
                <a:lnTo>
                  <a:pt x="21" y="259"/>
                </a:lnTo>
                <a:lnTo>
                  <a:pt x="37" y="263"/>
                </a:lnTo>
                <a:lnTo>
                  <a:pt x="56" y="269"/>
                </a:lnTo>
                <a:lnTo>
                  <a:pt x="77" y="271"/>
                </a:lnTo>
                <a:lnTo>
                  <a:pt x="100" y="273"/>
                </a:lnTo>
                <a:lnTo>
                  <a:pt x="125" y="274"/>
                </a:lnTo>
                <a:lnTo>
                  <a:pt x="152" y="273"/>
                </a:lnTo>
                <a:lnTo>
                  <a:pt x="175" y="271"/>
                </a:lnTo>
                <a:lnTo>
                  <a:pt x="198" y="269"/>
                </a:lnTo>
                <a:lnTo>
                  <a:pt x="216" y="263"/>
                </a:lnTo>
                <a:lnTo>
                  <a:pt x="231" y="259"/>
                </a:lnTo>
                <a:lnTo>
                  <a:pt x="243" y="254"/>
                </a:lnTo>
                <a:lnTo>
                  <a:pt x="250" y="246"/>
                </a:lnTo>
                <a:lnTo>
                  <a:pt x="252" y="240"/>
                </a:lnTo>
                <a:lnTo>
                  <a:pt x="252" y="34"/>
                </a:lnTo>
                <a:lnTo>
                  <a:pt x="250" y="27"/>
                </a:lnTo>
                <a:lnTo>
                  <a:pt x="243" y="21"/>
                </a:lnTo>
                <a:lnTo>
                  <a:pt x="231" y="15"/>
                </a:lnTo>
                <a:lnTo>
                  <a:pt x="216" y="10"/>
                </a:lnTo>
                <a:lnTo>
                  <a:pt x="198" y="6"/>
                </a:lnTo>
                <a:lnTo>
                  <a:pt x="175" y="2"/>
                </a:lnTo>
                <a:lnTo>
                  <a:pt x="152" y="0"/>
                </a:lnTo>
                <a:lnTo>
                  <a:pt x="125" y="0"/>
                </a:lnTo>
                <a:lnTo>
                  <a:pt x="125" y="0"/>
                </a:lnTo>
              </a:path>
            </a:pathLst>
          </a:custGeom>
          <a:noFill/>
          <a:ln w="9525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77" name="Freeform 245"/>
          <p:cNvSpPr>
            <a:spLocks/>
          </p:cNvSpPr>
          <p:nvPr/>
        </p:nvSpPr>
        <p:spPr bwMode="auto">
          <a:xfrm>
            <a:off x="6032500" y="6146800"/>
            <a:ext cx="269875" cy="49213"/>
          </a:xfrm>
          <a:custGeom>
            <a:avLst/>
            <a:gdLst>
              <a:gd name="T0" fmla="*/ 0 w 252"/>
              <a:gd name="T1" fmla="*/ 0 h 35"/>
              <a:gd name="T2" fmla="*/ 4 w 252"/>
              <a:gd name="T3" fmla="*/ 6 h 35"/>
              <a:gd name="T4" fmla="*/ 12 w 252"/>
              <a:gd name="T5" fmla="*/ 14 h 35"/>
              <a:gd name="T6" fmla="*/ 21 w 252"/>
              <a:gd name="T7" fmla="*/ 20 h 35"/>
              <a:gd name="T8" fmla="*/ 37 w 252"/>
              <a:gd name="T9" fmla="*/ 23 h 35"/>
              <a:gd name="T10" fmla="*/ 56 w 252"/>
              <a:gd name="T11" fmla="*/ 29 h 35"/>
              <a:gd name="T12" fmla="*/ 77 w 252"/>
              <a:gd name="T13" fmla="*/ 31 h 35"/>
              <a:gd name="T14" fmla="*/ 100 w 252"/>
              <a:gd name="T15" fmla="*/ 33 h 35"/>
              <a:gd name="T16" fmla="*/ 125 w 252"/>
              <a:gd name="T17" fmla="*/ 35 h 35"/>
              <a:gd name="T18" fmla="*/ 152 w 252"/>
              <a:gd name="T19" fmla="*/ 33 h 35"/>
              <a:gd name="T20" fmla="*/ 175 w 252"/>
              <a:gd name="T21" fmla="*/ 31 h 35"/>
              <a:gd name="T22" fmla="*/ 198 w 252"/>
              <a:gd name="T23" fmla="*/ 29 h 35"/>
              <a:gd name="T24" fmla="*/ 216 w 252"/>
              <a:gd name="T25" fmla="*/ 23 h 35"/>
              <a:gd name="T26" fmla="*/ 231 w 252"/>
              <a:gd name="T27" fmla="*/ 20 h 35"/>
              <a:gd name="T28" fmla="*/ 243 w 252"/>
              <a:gd name="T29" fmla="*/ 14 h 35"/>
              <a:gd name="T30" fmla="*/ 250 w 252"/>
              <a:gd name="T31" fmla="*/ 6 h 35"/>
              <a:gd name="T32" fmla="*/ 252 w 252"/>
              <a:gd name="T3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2" h="35">
                <a:moveTo>
                  <a:pt x="0" y="0"/>
                </a:moveTo>
                <a:lnTo>
                  <a:pt x="4" y="6"/>
                </a:lnTo>
                <a:lnTo>
                  <a:pt x="12" y="14"/>
                </a:lnTo>
                <a:lnTo>
                  <a:pt x="21" y="20"/>
                </a:lnTo>
                <a:lnTo>
                  <a:pt x="37" y="23"/>
                </a:lnTo>
                <a:lnTo>
                  <a:pt x="56" y="29"/>
                </a:lnTo>
                <a:lnTo>
                  <a:pt x="77" y="31"/>
                </a:lnTo>
                <a:lnTo>
                  <a:pt x="100" y="33"/>
                </a:lnTo>
                <a:lnTo>
                  <a:pt x="125" y="35"/>
                </a:lnTo>
                <a:lnTo>
                  <a:pt x="152" y="33"/>
                </a:lnTo>
                <a:lnTo>
                  <a:pt x="175" y="31"/>
                </a:lnTo>
                <a:lnTo>
                  <a:pt x="198" y="29"/>
                </a:lnTo>
                <a:lnTo>
                  <a:pt x="216" y="23"/>
                </a:lnTo>
                <a:lnTo>
                  <a:pt x="231" y="20"/>
                </a:lnTo>
                <a:lnTo>
                  <a:pt x="243" y="14"/>
                </a:lnTo>
                <a:lnTo>
                  <a:pt x="250" y="6"/>
                </a:lnTo>
                <a:lnTo>
                  <a:pt x="252" y="0"/>
                </a:lnTo>
              </a:path>
            </a:pathLst>
          </a:custGeom>
          <a:noFill/>
          <a:ln w="9525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78" name="Line 246"/>
          <p:cNvSpPr>
            <a:spLocks noChangeShapeType="1"/>
          </p:cNvSpPr>
          <p:nvPr/>
        </p:nvSpPr>
        <p:spPr bwMode="auto">
          <a:xfrm>
            <a:off x="6659563" y="5919788"/>
            <a:ext cx="11112" cy="1682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79" name="Line 247"/>
          <p:cNvSpPr>
            <a:spLocks noChangeShapeType="1"/>
          </p:cNvSpPr>
          <p:nvPr/>
        </p:nvSpPr>
        <p:spPr bwMode="auto">
          <a:xfrm>
            <a:off x="6440488" y="4689475"/>
            <a:ext cx="3175" cy="411163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80" name="Line 248"/>
          <p:cNvSpPr>
            <a:spLocks noChangeShapeType="1"/>
          </p:cNvSpPr>
          <p:nvPr/>
        </p:nvSpPr>
        <p:spPr bwMode="auto">
          <a:xfrm>
            <a:off x="7108825" y="5759450"/>
            <a:ext cx="65088" cy="3460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81" name="Line 249"/>
          <p:cNvSpPr>
            <a:spLocks noChangeShapeType="1"/>
          </p:cNvSpPr>
          <p:nvPr/>
        </p:nvSpPr>
        <p:spPr bwMode="auto">
          <a:xfrm>
            <a:off x="6142038" y="5761038"/>
            <a:ext cx="26987" cy="4143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82" name="Line 250"/>
          <p:cNvSpPr>
            <a:spLocks noChangeShapeType="1"/>
          </p:cNvSpPr>
          <p:nvPr/>
        </p:nvSpPr>
        <p:spPr bwMode="auto">
          <a:xfrm flipH="1" flipV="1">
            <a:off x="4716463" y="3573463"/>
            <a:ext cx="1584325" cy="1584325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83" name="Line 251"/>
          <p:cNvSpPr>
            <a:spLocks noChangeShapeType="1"/>
          </p:cNvSpPr>
          <p:nvPr/>
        </p:nvSpPr>
        <p:spPr bwMode="auto">
          <a:xfrm flipV="1">
            <a:off x="1187450" y="3141663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84" name="Line 252"/>
          <p:cNvSpPr>
            <a:spLocks noChangeShapeType="1"/>
          </p:cNvSpPr>
          <p:nvPr/>
        </p:nvSpPr>
        <p:spPr bwMode="auto">
          <a:xfrm flipV="1">
            <a:off x="2051050" y="1268413"/>
            <a:ext cx="388937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85" name="Line 253"/>
          <p:cNvSpPr>
            <a:spLocks noChangeShapeType="1"/>
          </p:cNvSpPr>
          <p:nvPr/>
        </p:nvSpPr>
        <p:spPr bwMode="auto">
          <a:xfrm flipH="1">
            <a:off x="1187450" y="3284538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86" name="Line 254"/>
          <p:cNvSpPr>
            <a:spLocks noChangeShapeType="1"/>
          </p:cNvSpPr>
          <p:nvPr/>
        </p:nvSpPr>
        <p:spPr bwMode="auto">
          <a:xfrm>
            <a:off x="1905000" y="3200400"/>
            <a:ext cx="4179888" cy="1165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87" name="Line 255"/>
          <p:cNvSpPr>
            <a:spLocks noChangeShapeType="1"/>
          </p:cNvSpPr>
          <p:nvPr/>
        </p:nvSpPr>
        <p:spPr bwMode="auto">
          <a:xfrm flipH="1" flipV="1">
            <a:off x="1258888" y="3716338"/>
            <a:ext cx="4681537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888" name="Text Box 256"/>
          <p:cNvSpPr txBox="1">
            <a:spLocks noChangeArrowheads="1"/>
          </p:cNvSpPr>
          <p:nvPr/>
        </p:nvSpPr>
        <p:spPr bwMode="auto">
          <a:xfrm>
            <a:off x="3492500" y="5516563"/>
            <a:ext cx="7921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kumimoji="0" lang="en-US" altLang="ko-KR" sz="1200">
                <a:solidFill>
                  <a:srgbClr val="FF33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Response</a:t>
            </a:r>
          </a:p>
        </p:txBody>
      </p:sp>
      <p:sp>
        <p:nvSpPr>
          <p:cNvPr id="197889" name="Rectangle 257"/>
          <p:cNvSpPr>
            <a:spLocks noChangeArrowheads="1"/>
          </p:cNvSpPr>
          <p:nvPr/>
        </p:nvSpPr>
        <p:spPr bwMode="auto">
          <a:xfrm>
            <a:off x="7667625" y="3113088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kumimoji="0" lang="en-US" altLang="ko-KR" sz="1600" b="1">
                <a:ea typeface="굴림" panose="020B0600000101010101" pitchFamily="34" charset="-127"/>
              </a:rPr>
              <a:t> Region</a:t>
            </a:r>
            <a:endParaRPr kumimoji="0" lang="en-US" altLang="ko-KR" sz="1600" b="1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890" name="Rectangle 258"/>
          <p:cNvSpPr>
            <a:spLocks noChangeArrowheads="1"/>
          </p:cNvSpPr>
          <p:nvPr/>
        </p:nvSpPr>
        <p:spPr bwMode="auto">
          <a:xfrm>
            <a:off x="1404938" y="5316538"/>
            <a:ext cx="1079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kumimoji="0" lang="en-US" altLang="ko-KR" sz="1600" b="1">
                <a:ea typeface="굴림" panose="020B0600000101010101" pitchFamily="34" charset="-127"/>
              </a:rPr>
              <a:t>Home Region</a:t>
            </a:r>
            <a:endParaRPr kumimoji="0" lang="en-US" altLang="ko-KR" sz="1600" b="1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891" name="Rectangle 259"/>
          <p:cNvSpPr>
            <a:spLocks noChangeArrowheads="1"/>
          </p:cNvSpPr>
          <p:nvPr/>
        </p:nvSpPr>
        <p:spPr bwMode="auto">
          <a:xfrm>
            <a:off x="7380288" y="6165850"/>
            <a:ext cx="1800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kumimoji="0" lang="en-US" altLang="ko-KR" sz="1600" b="1">
                <a:ea typeface="굴림" panose="020B0600000101010101" pitchFamily="34" charset="-127"/>
              </a:rPr>
              <a:t>Region</a:t>
            </a:r>
            <a:endParaRPr kumimoji="0" lang="en-US" altLang="ko-KR" sz="1600" b="1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892" name="Oval 260"/>
          <p:cNvSpPr>
            <a:spLocks noChangeArrowheads="1"/>
          </p:cNvSpPr>
          <p:nvPr/>
        </p:nvSpPr>
        <p:spPr bwMode="auto">
          <a:xfrm>
            <a:off x="1116013" y="3068638"/>
            <a:ext cx="215900" cy="215900"/>
          </a:xfrm>
          <a:prstGeom prst="ellipse">
            <a:avLst/>
          </a:prstGeom>
          <a:solidFill>
            <a:srgbClr val="FFFF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1000" b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1</a:t>
            </a:r>
          </a:p>
        </p:txBody>
      </p:sp>
      <p:sp>
        <p:nvSpPr>
          <p:cNvPr id="197893" name="Oval 261"/>
          <p:cNvSpPr>
            <a:spLocks noChangeArrowheads="1"/>
          </p:cNvSpPr>
          <p:nvPr/>
        </p:nvSpPr>
        <p:spPr bwMode="auto">
          <a:xfrm>
            <a:off x="3635375" y="2205038"/>
            <a:ext cx="215900" cy="215900"/>
          </a:xfrm>
          <a:prstGeom prst="ellipse">
            <a:avLst/>
          </a:prstGeom>
          <a:solidFill>
            <a:srgbClr val="FFFF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1000" b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3</a:t>
            </a:r>
          </a:p>
        </p:txBody>
      </p:sp>
      <p:sp>
        <p:nvSpPr>
          <p:cNvPr id="197894" name="Oval 262"/>
          <p:cNvSpPr>
            <a:spLocks noChangeArrowheads="1"/>
          </p:cNvSpPr>
          <p:nvPr/>
        </p:nvSpPr>
        <p:spPr bwMode="auto">
          <a:xfrm>
            <a:off x="3733800" y="3962400"/>
            <a:ext cx="215900" cy="215900"/>
          </a:xfrm>
          <a:prstGeom prst="ellipse">
            <a:avLst/>
          </a:prstGeom>
          <a:solidFill>
            <a:srgbClr val="FFFF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1000" b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3</a:t>
            </a:r>
          </a:p>
        </p:txBody>
      </p:sp>
      <p:sp>
        <p:nvSpPr>
          <p:cNvPr id="197895" name="Oval 263"/>
          <p:cNvSpPr>
            <a:spLocks noChangeArrowheads="1"/>
          </p:cNvSpPr>
          <p:nvPr/>
        </p:nvSpPr>
        <p:spPr bwMode="auto">
          <a:xfrm>
            <a:off x="1403350" y="3357563"/>
            <a:ext cx="215900" cy="215900"/>
          </a:xfrm>
          <a:prstGeom prst="ellipse">
            <a:avLst/>
          </a:prstGeom>
          <a:solidFill>
            <a:srgbClr val="FFFF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1000" b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2</a:t>
            </a:r>
          </a:p>
        </p:txBody>
      </p:sp>
      <p:sp>
        <p:nvSpPr>
          <p:cNvPr id="197896" name="Text Box 264"/>
          <p:cNvSpPr txBox="1">
            <a:spLocks noChangeArrowheads="1"/>
          </p:cNvSpPr>
          <p:nvPr/>
        </p:nvSpPr>
        <p:spPr bwMode="auto">
          <a:xfrm>
            <a:off x="152400" y="2743200"/>
            <a:ext cx="1187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kumimoji="0" lang="en-US" altLang="ko-KR" sz="1200">
                <a:latin typeface="Times New Roman" panose="02020603050405020304" pitchFamily="18" charset="0"/>
                <a:ea typeface="굴림" panose="020B0600000101010101" pitchFamily="34" charset="-127"/>
              </a:rPr>
              <a:t>Content-based</a:t>
            </a:r>
            <a:br>
              <a:rPr kumimoji="0" lang="en-US" altLang="ko-KR" sz="1200">
                <a:latin typeface="Times New Roman" panose="02020603050405020304" pitchFamily="18" charset="0"/>
                <a:ea typeface="굴림" panose="020B0600000101010101" pitchFamily="34" charset="-127"/>
              </a:rPr>
            </a:br>
            <a:r>
              <a:rPr kumimoji="0" lang="en-US" altLang="ko-KR" sz="1200">
                <a:latin typeface="Times New Roman" panose="02020603050405020304" pitchFamily="18" charset="0"/>
                <a:ea typeface="굴림" panose="020B0600000101010101" pitchFamily="34" charset="-127"/>
              </a:rPr>
              <a:t>query</a:t>
            </a:r>
          </a:p>
        </p:txBody>
      </p:sp>
      <p:sp>
        <p:nvSpPr>
          <p:cNvPr id="197897" name="Rectangle 265"/>
          <p:cNvSpPr>
            <a:spLocks noChangeArrowheads="1"/>
          </p:cNvSpPr>
          <p:nvPr/>
        </p:nvSpPr>
        <p:spPr bwMode="auto">
          <a:xfrm>
            <a:off x="5508625" y="836613"/>
            <a:ext cx="1231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en-US" altLang="ko-KR" sz="1200" b="1">
                <a:solidFill>
                  <a:srgbClr val="000000"/>
                </a:solidFill>
                <a:ea typeface="굴림" panose="020B0600000101010101" pitchFamily="34" charset="-127"/>
              </a:rPr>
              <a:t>Meta Data Server</a:t>
            </a:r>
            <a:endParaRPr kumimoji="0" lang="en-US" altLang="ko-KR" sz="1200" b="1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898" name="Rectangle 266"/>
          <p:cNvSpPr>
            <a:spLocks noChangeArrowheads="1"/>
          </p:cNvSpPr>
          <p:nvPr/>
        </p:nvSpPr>
        <p:spPr bwMode="auto">
          <a:xfrm>
            <a:off x="5867400" y="3733800"/>
            <a:ext cx="1231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kumimoji="0" lang="en-US" altLang="ko-KR" sz="1200" b="1">
                <a:ea typeface="굴림" panose="020B0600000101010101" pitchFamily="34" charset="-127"/>
              </a:rPr>
              <a:t>Meta Data Server</a:t>
            </a:r>
            <a:endParaRPr kumimoji="0" lang="en-US" altLang="ko-KR" sz="1200" b="1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899" name="Rectangle 267"/>
          <p:cNvSpPr>
            <a:spLocks noChangeArrowheads="1"/>
          </p:cNvSpPr>
          <p:nvPr/>
        </p:nvSpPr>
        <p:spPr bwMode="auto">
          <a:xfrm>
            <a:off x="533400" y="6154738"/>
            <a:ext cx="215900" cy="215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900" b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SIE</a:t>
            </a:r>
          </a:p>
        </p:txBody>
      </p:sp>
      <p:sp>
        <p:nvSpPr>
          <p:cNvPr id="197900" name="Rectangle 268"/>
          <p:cNvSpPr>
            <a:spLocks noChangeArrowheads="1"/>
          </p:cNvSpPr>
          <p:nvPr/>
        </p:nvSpPr>
        <p:spPr bwMode="auto">
          <a:xfrm>
            <a:off x="1403350" y="4868863"/>
            <a:ext cx="215900" cy="215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900">
                <a:latin typeface="Times New Roman" panose="02020603050405020304" pitchFamily="18" charset="0"/>
                <a:ea typeface="굴림" panose="020B0600000101010101" pitchFamily="34" charset="-127"/>
              </a:rPr>
              <a:t>SIE</a:t>
            </a:r>
          </a:p>
        </p:txBody>
      </p:sp>
      <p:sp>
        <p:nvSpPr>
          <p:cNvPr id="197901" name="Rectangle 269"/>
          <p:cNvSpPr>
            <a:spLocks noChangeArrowheads="1"/>
          </p:cNvSpPr>
          <p:nvPr/>
        </p:nvSpPr>
        <p:spPr bwMode="auto">
          <a:xfrm>
            <a:off x="1908175" y="4868863"/>
            <a:ext cx="215900" cy="215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900">
                <a:latin typeface="Times New Roman" panose="02020603050405020304" pitchFamily="18" charset="0"/>
                <a:ea typeface="굴림" panose="020B0600000101010101" pitchFamily="34" charset="-127"/>
              </a:rPr>
              <a:t>SIE</a:t>
            </a:r>
          </a:p>
        </p:txBody>
      </p:sp>
      <p:sp>
        <p:nvSpPr>
          <p:cNvPr id="197902" name="Rectangle 270"/>
          <p:cNvSpPr>
            <a:spLocks noChangeArrowheads="1"/>
          </p:cNvSpPr>
          <p:nvPr/>
        </p:nvSpPr>
        <p:spPr bwMode="auto">
          <a:xfrm>
            <a:off x="2339975" y="4797425"/>
            <a:ext cx="215900" cy="215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900">
                <a:latin typeface="Times New Roman" panose="02020603050405020304" pitchFamily="18" charset="0"/>
                <a:ea typeface="굴림" panose="020B0600000101010101" pitchFamily="34" charset="-127"/>
              </a:rPr>
              <a:t>SIE</a:t>
            </a:r>
          </a:p>
        </p:txBody>
      </p:sp>
      <p:sp>
        <p:nvSpPr>
          <p:cNvPr id="197903" name="Rectangle 271"/>
          <p:cNvSpPr>
            <a:spLocks noChangeArrowheads="1"/>
          </p:cNvSpPr>
          <p:nvPr/>
        </p:nvSpPr>
        <p:spPr bwMode="auto">
          <a:xfrm>
            <a:off x="5867400" y="3213100"/>
            <a:ext cx="215900" cy="215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900" b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SIE</a:t>
            </a:r>
          </a:p>
        </p:txBody>
      </p:sp>
      <p:sp>
        <p:nvSpPr>
          <p:cNvPr id="197904" name="Rectangle 272"/>
          <p:cNvSpPr>
            <a:spLocks noChangeArrowheads="1"/>
          </p:cNvSpPr>
          <p:nvPr/>
        </p:nvSpPr>
        <p:spPr bwMode="auto">
          <a:xfrm>
            <a:off x="6372225" y="3213100"/>
            <a:ext cx="215900" cy="215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900" b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SIE</a:t>
            </a:r>
          </a:p>
        </p:txBody>
      </p:sp>
      <p:sp>
        <p:nvSpPr>
          <p:cNvPr id="197905" name="Rectangle 273"/>
          <p:cNvSpPr>
            <a:spLocks noChangeArrowheads="1"/>
          </p:cNvSpPr>
          <p:nvPr/>
        </p:nvSpPr>
        <p:spPr bwMode="auto">
          <a:xfrm>
            <a:off x="6877050" y="3141663"/>
            <a:ext cx="215900" cy="215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900" b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SIE</a:t>
            </a:r>
          </a:p>
        </p:txBody>
      </p:sp>
      <p:sp>
        <p:nvSpPr>
          <p:cNvPr id="197906" name="Rectangle 274"/>
          <p:cNvSpPr>
            <a:spLocks noChangeArrowheads="1"/>
          </p:cNvSpPr>
          <p:nvPr/>
        </p:nvSpPr>
        <p:spPr bwMode="auto">
          <a:xfrm>
            <a:off x="5940425" y="6237288"/>
            <a:ext cx="215900" cy="215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900" b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SIE</a:t>
            </a:r>
          </a:p>
        </p:txBody>
      </p:sp>
      <p:sp>
        <p:nvSpPr>
          <p:cNvPr id="197907" name="Rectangle 275"/>
          <p:cNvSpPr>
            <a:spLocks noChangeArrowheads="1"/>
          </p:cNvSpPr>
          <p:nvPr/>
        </p:nvSpPr>
        <p:spPr bwMode="auto">
          <a:xfrm>
            <a:off x="6443663" y="6237288"/>
            <a:ext cx="215900" cy="215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900" b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SIE</a:t>
            </a:r>
          </a:p>
        </p:txBody>
      </p:sp>
      <p:sp>
        <p:nvSpPr>
          <p:cNvPr id="197908" name="Rectangle 276"/>
          <p:cNvSpPr>
            <a:spLocks noChangeArrowheads="1"/>
          </p:cNvSpPr>
          <p:nvPr/>
        </p:nvSpPr>
        <p:spPr bwMode="auto">
          <a:xfrm>
            <a:off x="6948488" y="6165850"/>
            <a:ext cx="215900" cy="2159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900" b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SIE</a:t>
            </a:r>
          </a:p>
        </p:txBody>
      </p:sp>
      <p:sp>
        <p:nvSpPr>
          <p:cNvPr id="197909" name="Text Box 277"/>
          <p:cNvSpPr txBox="1">
            <a:spLocks noChangeArrowheads="1"/>
          </p:cNvSpPr>
          <p:nvPr/>
        </p:nvSpPr>
        <p:spPr bwMode="auto">
          <a:xfrm>
            <a:off x="749300" y="6154738"/>
            <a:ext cx="27368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kumimoji="0" lang="en-US" altLang="ko-KR" sz="1200">
                <a:latin typeface="Times New Roman" panose="02020603050405020304" pitchFamily="18" charset="0"/>
                <a:ea typeface="굴림" panose="020B0600000101010101" pitchFamily="34" charset="-127"/>
              </a:rPr>
              <a:t>Low-level Searching &amp; Indexing Engine</a:t>
            </a:r>
          </a:p>
        </p:txBody>
      </p:sp>
      <p:sp>
        <p:nvSpPr>
          <p:cNvPr id="197910" name="Text Box 278"/>
          <p:cNvSpPr txBox="1">
            <a:spLocks noChangeArrowheads="1"/>
          </p:cNvSpPr>
          <p:nvPr/>
        </p:nvSpPr>
        <p:spPr bwMode="auto">
          <a:xfrm>
            <a:off x="1619250" y="3357563"/>
            <a:ext cx="11874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kumimoji="0" lang="en-US" altLang="ko-KR" sz="1200">
                <a:latin typeface="Times New Roman" panose="02020603050405020304" pitchFamily="18" charset="0"/>
                <a:ea typeface="굴림" panose="020B0600000101010101" pitchFamily="34" charset="-127"/>
              </a:rPr>
              <a:t>Authenticate client</a:t>
            </a:r>
          </a:p>
        </p:txBody>
      </p:sp>
      <p:sp>
        <p:nvSpPr>
          <p:cNvPr id="197911" name="Text Box 279"/>
          <p:cNvSpPr txBox="1">
            <a:spLocks noChangeArrowheads="1"/>
          </p:cNvSpPr>
          <p:nvPr/>
        </p:nvSpPr>
        <p:spPr bwMode="auto">
          <a:xfrm>
            <a:off x="3744913" y="2205038"/>
            <a:ext cx="1187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kumimoji="0" lang="en-US" altLang="ko-KR" sz="1200">
                <a:latin typeface="Times New Roman" panose="02020603050405020304" pitchFamily="18" charset="0"/>
                <a:ea typeface="굴림" panose="020B0600000101010101" pitchFamily="34" charset="-127"/>
              </a:rPr>
              <a:t>Content-based</a:t>
            </a:r>
            <a:br>
              <a:rPr kumimoji="0" lang="en-US" altLang="ko-KR" sz="1200">
                <a:latin typeface="Times New Roman" panose="02020603050405020304" pitchFamily="18" charset="0"/>
                <a:ea typeface="굴림" panose="020B0600000101010101" pitchFamily="34" charset="-127"/>
              </a:rPr>
            </a:br>
            <a:r>
              <a:rPr kumimoji="0" lang="en-US" altLang="ko-KR" sz="1200">
                <a:latin typeface="Times New Roman" panose="02020603050405020304" pitchFamily="18" charset="0"/>
                <a:ea typeface="굴림" panose="020B0600000101010101" pitchFamily="34" charset="-127"/>
              </a:rPr>
              <a:t>query</a:t>
            </a:r>
          </a:p>
        </p:txBody>
      </p:sp>
      <p:sp>
        <p:nvSpPr>
          <p:cNvPr id="197912" name="Text Box 280"/>
          <p:cNvSpPr txBox="1">
            <a:spLocks noChangeArrowheads="1"/>
          </p:cNvSpPr>
          <p:nvPr/>
        </p:nvSpPr>
        <p:spPr bwMode="auto">
          <a:xfrm>
            <a:off x="3886200" y="4038600"/>
            <a:ext cx="1187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kumimoji="0" lang="en-US" altLang="ko-KR" sz="1200">
                <a:latin typeface="Times New Roman" panose="02020603050405020304" pitchFamily="18" charset="0"/>
                <a:ea typeface="굴림" panose="020B0600000101010101" pitchFamily="34" charset="-127"/>
              </a:rPr>
              <a:t>Content-based</a:t>
            </a:r>
            <a:br>
              <a:rPr kumimoji="0" lang="en-US" altLang="ko-KR" sz="1200">
                <a:latin typeface="Times New Roman" panose="02020603050405020304" pitchFamily="18" charset="0"/>
                <a:ea typeface="굴림" panose="020B0600000101010101" pitchFamily="34" charset="-127"/>
              </a:rPr>
            </a:br>
            <a:r>
              <a:rPr kumimoji="0" lang="en-US" altLang="ko-KR" sz="1200">
                <a:latin typeface="Times New Roman" panose="02020603050405020304" pitchFamily="18" charset="0"/>
                <a:ea typeface="굴림" panose="020B0600000101010101" pitchFamily="34" charset="-127"/>
              </a:rPr>
              <a:t>query</a:t>
            </a:r>
          </a:p>
        </p:txBody>
      </p:sp>
      <p:sp>
        <p:nvSpPr>
          <p:cNvPr id="197913" name="Freeform 281"/>
          <p:cNvSpPr>
            <a:spLocks/>
          </p:cNvSpPr>
          <p:nvPr/>
        </p:nvSpPr>
        <p:spPr bwMode="auto">
          <a:xfrm>
            <a:off x="3802063" y="2997200"/>
            <a:ext cx="914400" cy="901700"/>
          </a:xfrm>
          <a:custGeom>
            <a:avLst/>
            <a:gdLst>
              <a:gd name="T0" fmla="*/ 352 w 2218"/>
              <a:gd name="T1" fmla="*/ 1147 h 1465"/>
              <a:gd name="T2" fmla="*/ 417 w 2218"/>
              <a:gd name="T3" fmla="*/ 1256 h 1465"/>
              <a:gd name="T4" fmla="*/ 496 w 2218"/>
              <a:gd name="T5" fmla="*/ 1343 h 1465"/>
              <a:gd name="T6" fmla="*/ 585 w 2218"/>
              <a:gd name="T7" fmla="*/ 1410 h 1465"/>
              <a:gd name="T8" fmla="*/ 681 w 2218"/>
              <a:gd name="T9" fmla="*/ 1450 h 1465"/>
              <a:gd name="T10" fmla="*/ 781 w 2218"/>
              <a:gd name="T11" fmla="*/ 1465 h 1465"/>
              <a:gd name="T12" fmla="*/ 881 w 2218"/>
              <a:gd name="T13" fmla="*/ 1450 h 1465"/>
              <a:gd name="T14" fmla="*/ 979 w 2218"/>
              <a:gd name="T15" fmla="*/ 1410 h 1465"/>
              <a:gd name="T16" fmla="*/ 1068 w 2218"/>
              <a:gd name="T17" fmla="*/ 1345 h 1465"/>
              <a:gd name="T18" fmla="*/ 1150 w 2218"/>
              <a:gd name="T19" fmla="*/ 1345 h 1465"/>
              <a:gd name="T20" fmla="*/ 1239 w 2218"/>
              <a:gd name="T21" fmla="*/ 1410 h 1465"/>
              <a:gd name="T22" fmla="*/ 1335 w 2218"/>
              <a:gd name="T23" fmla="*/ 1450 h 1465"/>
              <a:gd name="T24" fmla="*/ 1435 w 2218"/>
              <a:gd name="T25" fmla="*/ 1465 h 1465"/>
              <a:gd name="T26" fmla="*/ 1537 w 2218"/>
              <a:gd name="T27" fmla="*/ 1450 h 1465"/>
              <a:gd name="T28" fmla="*/ 1633 w 2218"/>
              <a:gd name="T29" fmla="*/ 1410 h 1465"/>
              <a:gd name="T30" fmla="*/ 1722 w 2218"/>
              <a:gd name="T31" fmla="*/ 1343 h 1465"/>
              <a:gd name="T32" fmla="*/ 1801 w 2218"/>
              <a:gd name="T33" fmla="*/ 1256 h 1465"/>
              <a:gd name="T34" fmla="*/ 1866 w 2218"/>
              <a:gd name="T35" fmla="*/ 1147 h 1465"/>
              <a:gd name="T36" fmla="*/ 1928 w 2218"/>
              <a:gd name="T37" fmla="*/ 1096 h 1465"/>
              <a:gd name="T38" fmla="*/ 2001 w 2218"/>
              <a:gd name="T39" fmla="*/ 1094 h 1465"/>
              <a:gd name="T40" fmla="*/ 2070 w 2218"/>
              <a:gd name="T41" fmla="*/ 1061 h 1465"/>
              <a:gd name="T42" fmla="*/ 2132 w 2218"/>
              <a:gd name="T43" fmla="*/ 1004 h 1465"/>
              <a:gd name="T44" fmla="*/ 2178 w 2218"/>
              <a:gd name="T45" fmla="*/ 926 h 1465"/>
              <a:gd name="T46" fmla="*/ 2208 w 2218"/>
              <a:gd name="T47" fmla="*/ 833 h 1465"/>
              <a:gd name="T48" fmla="*/ 2218 w 2218"/>
              <a:gd name="T49" fmla="*/ 732 h 1465"/>
              <a:gd name="T50" fmla="*/ 2208 w 2218"/>
              <a:gd name="T51" fmla="*/ 631 h 1465"/>
              <a:gd name="T52" fmla="*/ 2178 w 2218"/>
              <a:gd name="T53" fmla="*/ 538 h 1465"/>
              <a:gd name="T54" fmla="*/ 2132 w 2218"/>
              <a:gd name="T55" fmla="*/ 460 h 1465"/>
              <a:gd name="T56" fmla="*/ 2070 w 2218"/>
              <a:gd name="T57" fmla="*/ 402 h 1465"/>
              <a:gd name="T58" fmla="*/ 2001 w 2218"/>
              <a:gd name="T59" fmla="*/ 372 h 1465"/>
              <a:gd name="T60" fmla="*/ 1928 w 2218"/>
              <a:gd name="T61" fmla="*/ 368 h 1465"/>
              <a:gd name="T62" fmla="*/ 1866 w 2218"/>
              <a:gd name="T63" fmla="*/ 317 h 1465"/>
              <a:gd name="T64" fmla="*/ 1801 w 2218"/>
              <a:gd name="T65" fmla="*/ 210 h 1465"/>
              <a:gd name="T66" fmla="*/ 1722 w 2218"/>
              <a:gd name="T67" fmla="*/ 120 h 1465"/>
              <a:gd name="T68" fmla="*/ 1633 w 2218"/>
              <a:gd name="T69" fmla="*/ 54 h 1465"/>
              <a:gd name="T70" fmla="*/ 1537 w 2218"/>
              <a:gd name="T71" fmla="*/ 14 h 1465"/>
              <a:gd name="T72" fmla="*/ 1435 w 2218"/>
              <a:gd name="T73" fmla="*/ 0 h 1465"/>
              <a:gd name="T74" fmla="*/ 1335 w 2218"/>
              <a:gd name="T75" fmla="*/ 14 h 1465"/>
              <a:gd name="T76" fmla="*/ 1239 w 2218"/>
              <a:gd name="T77" fmla="*/ 54 h 1465"/>
              <a:gd name="T78" fmla="*/ 1150 w 2218"/>
              <a:gd name="T79" fmla="*/ 119 h 1465"/>
              <a:gd name="T80" fmla="*/ 1068 w 2218"/>
              <a:gd name="T81" fmla="*/ 119 h 1465"/>
              <a:gd name="T82" fmla="*/ 979 w 2218"/>
              <a:gd name="T83" fmla="*/ 54 h 1465"/>
              <a:gd name="T84" fmla="*/ 881 w 2218"/>
              <a:gd name="T85" fmla="*/ 14 h 1465"/>
              <a:gd name="T86" fmla="*/ 781 w 2218"/>
              <a:gd name="T87" fmla="*/ 0 h 1465"/>
              <a:gd name="T88" fmla="*/ 681 w 2218"/>
              <a:gd name="T89" fmla="*/ 14 h 1465"/>
              <a:gd name="T90" fmla="*/ 585 w 2218"/>
              <a:gd name="T91" fmla="*/ 54 h 1465"/>
              <a:gd name="T92" fmla="*/ 496 w 2218"/>
              <a:gd name="T93" fmla="*/ 120 h 1465"/>
              <a:gd name="T94" fmla="*/ 417 w 2218"/>
              <a:gd name="T95" fmla="*/ 210 h 1465"/>
              <a:gd name="T96" fmla="*/ 352 w 2218"/>
              <a:gd name="T97" fmla="*/ 317 h 1465"/>
              <a:gd name="T98" fmla="*/ 290 w 2218"/>
              <a:gd name="T99" fmla="*/ 368 h 1465"/>
              <a:gd name="T100" fmla="*/ 217 w 2218"/>
              <a:gd name="T101" fmla="*/ 372 h 1465"/>
              <a:gd name="T102" fmla="*/ 148 w 2218"/>
              <a:gd name="T103" fmla="*/ 402 h 1465"/>
              <a:gd name="T104" fmla="*/ 86 w 2218"/>
              <a:gd name="T105" fmla="*/ 460 h 1465"/>
              <a:gd name="T106" fmla="*/ 40 w 2218"/>
              <a:gd name="T107" fmla="*/ 538 h 1465"/>
              <a:gd name="T108" fmla="*/ 9 w 2218"/>
              <a:gd name="T109" fmla="*/ 631 h 1465"/>
              <a:gd name="T110" fmla="*/ 0 w 2218"/>
              <a:gd name="T111" fmla="*/ 732 h 1465"/>
              <a:gd name="T112" fmla="*/ 9 w 2218"/>
              <a:gd name="T113" fmla="*/ 833 h 1465"/>
              <a:gd name="T114" fmla="*/ 40 w 2218"/>
              <a:gd name="T115" fmla="*/ 926 h 1465"/>
              <a:gd name="T116" fmla="*/ 86 w 2218"/>
              <a:gd name="T117" fmla="*/ 1004 h 1465"/>
              <a:gd name="T118" fmla="*/ 148 w 2218"/>
              <a:gd name="T119" fmla="*/ 1061 h 1465"/>
              <a:gd name="T120" fmla="*/ 217 w 2218"/>
              <a:gd name="T121" fmla="*/ 1094 h 1465"/>
              <a:gd name="T122" fmla="*/ 290 w 2218"/>
              <a:gd name="T123" fmla="*/ 1096 h 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8" h="1465">
                <a:moveTo>
                  <a:pt x="325" y="1086"/>
                </a:moveTo>
                <a:lnTo>
                  <a:pt x="352" y="1147"/>
                </a:lnTo>
                <a:lnTo>
                  <a:pt x="383" y="1202"/>
                </a:lnTo>
                <a:lnTo>
                  <a:pt x="417" y="1256"/>
                </a:lnTo>
                <a:lnTo>
                  <a:pt x="454" y="1301"/>
                </a:lnTo>
                <a:lnTo>
                  <a:pt x="496" y="1343"/>
                </a:lnTo>
                <a:lnTo>
                  <a:pt x="539" y="1380"/>
                </a:lnTo>
                <a:lnTo>
                  <a:pt x="585" y="1410"/>
                </a:lnTo>
                <a:lnTo>
                  <a:pt x="633" y="1433"/>
                </a:lnTo>
                <a:lnTo>
                  <a:pt x="681" y="1450"/>
                </a:lnTo>
                <a:lnTo>
                  <a:pt x="731" y="1461"/>
                </a:lnTo>
                <a:lnTo>
                  <a:pt x="781" y="1465"/>
                </a:lnTo>
                <a:lnTo>
                  <a:pt x="833" y="1461"/>
                </a:lnTo>
                <a:lnTo>
                  <a:pt x="881" y="1450"/>
                </a:lnTo>
                <a:lnTo>
                  <a:pt x="931" y="1435"/>
                </a:lnTo>
                <a:lnTo>
                  <a:pt x="979" y="1410"/>
                </a:lnTo>
                <a:lnTo>
                  <a:pt x="1023" y="1381"/>
                </a:lnTo>
                <a:lnTo>
                  <a:pt x="1068" y="1345"/>
                </a:lnTo>
                <a:lnTo>
                  <a:pt x="1108" y="1303"/>
                </a:lnTo>
                <a:lnTo>
                  <a:pt x="1150" y="1345"/>
                </a:lnTo>
                <a:lnTo>
                  <a:pt x="1193" y="1381"/>
                </a:lnTo>
                <a:lnTo>
                  <a:pt x="1239" y="1410"/>
                </a:lnTo>
                <a:lnTo>
                  <a:pt x="1287" y="1435"/>
                </a:lnTo>
                <a:lnTo>
                  <a:pt x="1335" y="1450"/>
                </a:lnTo>
                <a:lnTo>
                  <a:pt x="1385" y="1461"/>
                </a:lnTo>
                <a:lnTo>
                  <a:pt x="1435" y="1465"/>
                </a:lnTo>
                <a:lnTo>
                  <a:pt x="1487" y="1461"/>
                </a:lnTo>
                <a:lnTo>
                  <a:pt x="1537" y="1450"/>
                </a:lnTo>
                <a:lnTo>
                  <a:pt x="1585" y="1433"/>
                </a:lnTo>
                <a:lnTo>
                  <a:pt x="1633" y="1410"/>
                </a:lnTo>
                <a:lnTo>
                  <a:pt x="1679" y="1380"/>
                </a:lnTo>
                <a:lnTo>
                  <a:pt x="1722" y="1343"/>
                </a:lnTo>
                <a:lnTo>
                  <a:pt x="1762" y="1301"/>
                </a:lnTo>
                <a:lnTo>
                  <a:pt x="1801" y="1256"/>
                </a:lnTo>
                <a:lnTo>
                  <a:pt x="1835" y="1202"/>
                </a:lnTo>
                <a:lnTo>
                  <a:pt x="1866" y="1147"/>
                </a:lnTo>
                <a:lnTo>
                  <a:pt x="1891" y="1086"/>
                </a:lnTo>
                <a:lnTo>
                  <a:pt x="1928" y="1096"/>
                </a:lnTo>
                <a:lnTo>
                  <a:pt x="1964" y="1098"/>
                </a:lnTo>
                <a:lnTo>
                  <a:pt x="2001" y="1094"/>
                </a:lnTo>
                <a:lnTo>
                  <a:pt x="2035" y="1080"/>
                </a:lnTo>
                <a:lnTo>
                  <a:pt x="2070" y="1061"/>
                </a:lnTo>
                <a:lnTo>
                  <a:pt x="2103" y="1037"/>
                </a:lnTo>
                <a:lnTo>
                  <a:pt x="2132" y="1004"/>
                </a:lnTo>
                <a:lnTo>
                  <a:pt x="2157" y="968"/>
                </a:lnTo>
                <a:lnTo>
                  <a:pt x="2178" y="926"/>
                </a:lnTo>
                <a:lnTo>
                  <a:pt x="2195" y="882"/>
                </a:lnTo>
                <a:lnTo>
                  <a:pt x="2208" y="833"/>
                </a:lnTo>
                <a:lnTo>
                  <a:pt x="2216" y="783"/>
                </a:lnTo>
                <a:lnTo>
                  <a:pt x="2218" y="732"/>
                </a:lnTo>
                <a:lnTo>
                  <a:pt x="2216" y="680"/>
                </a:lnTo>
                <a:lnTo>
                  <a:pt x="2208" y="631"/>
                </a:lnTo>
                <a:lnTo>
                  <a:pt x="2195" y="583"/>
                </a:lnTo>
                <a:lnTo>
                  <a:pt x="2178" y="538"/>
                </a:lnTo>
                <a:lnTo>
                  <a:pt x="2157" y="496"/>
                </a:lnTo>
                <a:lnTo>
                  <a:pt x="2132" y="460"/>
                </a:lnTo>
                <a:lnTo>
                  <a:pt x="2103" y="427"/>
                </a:lnTo>
                <a:lnTo>
                  <a:pt x="2070" y="402"/>
                </a:lnTo>
                <a:lnTo>
                  <a:pt x="2035" y="383"/>
                </a:lnTo>
                <a:lnTo>
                  <a:pt x="2001" y="372"/>
                </a:lnTo>
                <a:lnTo>
                  <a:pt x="1964" y="366"/>
                </a:lnTo>
                <a:lnTo>
                  <a:pt x="1928" y="368"/>
                </a:lnTo>
                <a:lnTo>
                  <a:pt x="1891" y="378"/>
                </a:lnTo>
                <a:lnTo>
                  <a:pt x="1866" y="317"/>
                </a:lnTo>
                <a:lnTo>
                  <a:pt x="1835" y="261"/>
                </a:lnTo>
                <a:lnTo>
                  <a:pt x="1801" y="210"/>
                </a:lnTo>
                <a:lnTo>
                  <a:pt x="1762" y="162"/>
                </a:lnTo>
                <a:lnTo>
                  <a:pt x="1722" y="120"/>
                </a:lnTo>
                <a:lnTo>
                  <a:pt x="1679" y="84"/>
                </a:lnTo>
                <a:lnTo>
                  <a:pt x="1633" y="54"/>
                </a:lnTo>
                <a:lnTo>
                  <a:pt x="1585" y="31"/>
                </a:lnTo>
                <a:lnTo>
                  <a:pt x="1537" y="14"/>
                </a:lnTo>
                <a:lnTo>
                  <a:pt x="1487" y="4"/>
                </a:lnTo>
                <a:lnTo>
                  <a:pt x="1435" y="0"/>
                </a:lnTo>
                <a:lnTo>
                  <a:pt x="1385" y="2"/>
                </a:lnTo>
                <a:lnTo>
                  <a:pt x="1335" y="14"/>
                </a:lnTo>
                <a:lnTo>
                  <a:pt x="1287" y="31"/>
                </a:lnTo>
                <a:lnTo>
                  <a:pt x="1239" y="54"/>
                </a:lnTo>
                <a:lnTo>
                  <a:pt x="1193" y="82"/>
                </a:lnTo>
                <a:lnTo>
                  <a:pt x="1150" y="119"/>
                </a:lnTo>
                <a:lnTo>
                  <a:pt x="1108" y="160"/>
                </a:lnTo>
                <a:lnTo>
                  <a:pt x="1068" y="119"/>
                </a:lnTo>
                <a:lnTo>
                  <a:pt x="1023" y="82"/>
                </a:lnTo>
                <a:lnTo>
                  <a:pt x="979" y="54"/>
                </a:lnTo>
                <a:lnTo>
                  <a:pt x="931" y="31"/>
                </a:lnTo>
                <a:lnTo>
                  <a:pt x="881" y="14"/>
                </a:lnTo>
                <a:lnTo>
                  <a:pt x="833" y="2"/>
                </a:lnTo>
                <a:lnTo>
                  <a:pt x="781" y="0"/>
                </a:lnTo>
                <a:lnTo>
                  <a:pt x="731" y="4"/>
                </a:lnTo>
                <a:lnTo>
                  <a:pt x="681" y="14"/>
                </a:lnTo>
                <a:lnTo>
                  <a:pt x="633" y="31"/>
                </a:lnTo>
                <a:lnTo>
                  <a:pt x="585" y="54"/>
                </a:lnTo>
                <a:lnTo>
                  <a:pt x="539" y="84"/>
                </a:lnTo>
                <a:lnTo>
                  <a:pt x="496" y="120"/>
                </a:lnTo>
                <a:lnTo>
                  <a:pt x="454" y="162"/>
                </a:lnTo>
                <a:lnTo>
                  <a:pt x="417" y="210"/>
                </a:lnTo>
                <a:lnTo>
                  <a:pt x="383" y="261"/>
                </a:lnTo>
                <a:lnTo>
                  <a:pt x="352" y="317"/>
                </a:lnTo>
                <a:lnTo>
                  <a:pt x="325" y="378"/>
                </a:lnTo>
                <a:lnTo>
                  <a:pt x="290" y="368"/>
                </a:lnTo>
                <a:lnTo>
                  <a:pt x="254" y="366"/>
                </a:lnTo>
                <a:lnTo>
                  <a:pt x="217" y="372"/>
                </a:lnTo>
                <a:lnTo>
                  <a:pt x="181" y="383"/>
                </a:lnTo>
                <a:lnTo>
                  <a:pt x="148" y="402"/>
                </a:lnTo>
                <a:lnTo>
                  <a:pt x="115" y="427"/>
                </a:lnTo>
                <a:lnTo>
                  <a:pt x="86" y="460"/>
                </a:lnTo>
                <a:lnTo>
                  <a:pt x="61" y="496"/>
                </a:lnTo>
                <a:lnTo>
                  <a:pt x="40" y="538"/>
                </a:lnTo>
                <a:lnTo>
                  <a:pt x="23" y="583"/>
                </a:lnTo>
                <a:lnTo>
                  <a:pt x="9" y="631"/>
                </a:lnTo>
                <a:lnTo>
                  <a:pt x="2" y="680"/>
                </a:lnTo>
                <a:lnTo>
                  <a:pt x="0" y="732"/>
                </a:lnTo>
                <a:lnTo>
                  <a:pt x="2" y="783"/>
                </a:lnTo>
                <a:lnTo>
                  <a:pt x="9" y="833"/>
                </a:lnTo>
                <a:lnTo>
                  <a:pt x="23" y="882"/>
                </a:lnTo>
                <a:lnTo>
                  <a:pt x="40" y="926"/>
                </a:lnTo>
                <a:lnTo>
                  <a:pt x="61" y="968"/>
                </a:lnTo>
                <a:lnTo>
                  <a:pt x="86" y="1004"/>
                </a:lnTo>
                <a:lnTo>
                  <a:pt x="115" y="1037"/>
                </a:lnTo>
                <a:lnTo>
                  <a:pt x="148" y="1061"/>
                </a:lnTo>
                <a:lnTo>
                  <a:pt x="181" y="1080"/>
                </a:lnTo>
                <a:lnTo>
                  <a:pt x="217" y="1094"/>
                </a:lnTo>
                <a:lnTo>
                  <a:pt x="254" y="1098"/>
                </a:lnTo>
                <a:lnTo>
                  <a:pt x="290" y="1096"/>
                </a:lnTo>
                <a:lnTo>
                  <a:pt x="325" y="1086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914" name="Rectangle 282"/>
          <p:cNvSpPr>
            <a:spLocks noChangeArrowheads="1"/>
          </p:cNvSpPr>
          <p:nvPr/>
        </p:nvSpPr>
        <p:spPr bwMode="auto">
          <a:xfrm>
            <a:off x="3995738" y="3213100"/>
            <a:ext cx="576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kumimoji="0" lang="en-US" altLang="ko-KR" sz="1200">
                <a:solidFill>
                  <a:srgbClr val="000000"/>
                </a:solidFill>
                <a:ea typeface="굴림" panose="020B0600000101010101" pitchFamily="34" charset="-127"/>
              </a:rPr>
              <a:t>IP Network</a:t>
            </a:r>
            <a:endParaRPr kumimoji="0" lang="en-US" altLang="ko-KR" sz="1200"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197915" name="Oval 283"/>
          <p:cNvSpPr>
            <a:spLocks noChangeArrowheads="1"/>
          </p:cNvSpPr>
          <p:nvPr/>
        </p:nvSpPr>
        <p:spPr bwMode="auto">
          <a:xfrm>
            <a:off x="5364163" y="5013325"/>
            <a:ext cx="215900" cy="215900"/>
          </a:xfrm>
          <a:prstGeom prst="ellipse">
            <a:avLst/>
          </a:prstGeom>
          <a:solidFill>
            <a:srgbClr val="FFFF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1000" b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5’</a:t>
            </a:r>
          </a:p>
        </p:txBody>
      </p:sp>
      <p:sp>
        <p:nvSpPr>
          <p:cNvPr id="197916" name="Freeform 284"/>
          <p:cNvSpPr>
            <a:spLocks/>
          </p:cNvSpPr>
          <p:nvPr/>
        </p:nvSpPr>
        <p:spPr bwMode="auto">
          <a:xfrm>
            <a:off x="5580063" y="4724400"/>
            <a:ext cx="431800" cy="1512888"/>
          </a:xfrm>
          <a:custGeom>
            <a:avLst/>
            <a:gdLst>
              <a:gd name="T0" fmla="*/ 272 w 272"/>
              <a:gd name="T1" fmla="*/ 0 h 953"/>
              <a:gd name="T2" fmla="*/ 0 w 272"/>
              <a:gd name="T3" fmla="*/ 409 h 953"/>
              <a:gd name="T4" fmla="*/ 272 w 272"/>
              <a:gd name="T5" fmla="*/ 953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953">
                <a:moveTo>
                  <a:pt x="272" y="0"/>
                </a:moveTo>
                <a:cubicBezTo>
                  <a:pt x="136" y="125"/>
                  <a:pt x="0" y="250"/>
                  <a:pt x="0" y="409"/>
                </a:cubicBezTo>
                <a:cubicBezTo>
                  <a:pt x="0" y="568"/>
                  <a:pt x="136" y="760"/>
                  <a:pt x="272" y="953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917" name="Freeform 285"/>
          <p:cNvSpPr>
            <a:spLocks/>
          </p:cNvSpPr>
          <p:nvPr/>
        </p:nvSpPr>
        <p:spPr bwMode="auto">
          <a:xfrm>
            <a:off x="6011863" y="4724400"/>
            <a:ext cx="431800" cy="1512888"/>
          </a:xfrm>
          <a:custGeom>
            <a:avLst/>
            <a:gdLst>
              <a:gd name="T0" fmla="*/ 272 w 272"/>
              <a:gd name="T1" fmla="*/ 0 h 953"/>
              <a:gd name="T2" fmla="*/ 0 w 272"/>
              <a:gd name="T3" fmla="*/ 409 h 953"/>
              <a:gd name="T4" fmla="*/ 272 w 272"/>
              <a:gd name="T5" fmla="*/ 953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953">
                <a:moveTo>
                  <a:pt x="272" y="0"/>
                </a:moveTo>
                <a:cubicBezTo>
                  <a:pt x="136" y="125"/>
                  <a:pt x="0" y="250"/>
                  <a:pt x="0" y="409"/>
                </a:cubicBezTo>
                <a:cubicBezTo>
                  <a:pt x="0" y="568"/>
                  <a:pt x="136" y="760"/>
                  <a:pt x="272" y="953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918" name="Freeform 286"/>
          <p:cNvSpPr>
            <a:spLocks/>
          </p:cNvSpPr>
          <p:nvPr/>
        </p:nvSpPr>
        <p:spPr bwMode="auto">
          <a:xfrm>
            <a:off x="6600825" y="4724400"/>
            <a:ext cx="635000" cy="1441450"/>
          </a:xfrm>
          <a:custGeom>
            <a:avLst/>
            <a:gdLst>
              <a:gd name="T0" fmla="*/ 0 w 446"/>
              <a:gd name="T1" fmla="*/ 0 h 908"/>
              <a:gd name="T2" fmla="*/ 408 w 446"/>
              <a:gd name="T3" fmla="*/ 318 h 908"/>
              <a:gd name="T4" fmla="*/ 227 w 446"/>
              <a:gd name="T5" fmla="*/ 908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6" h="908">
                <a:moveTo>
                  <a:pt x="0" y="0"/>
                </a:moveTo>
                <a:cubicBezTo>
                  <a:pt x="185" y="83"/>
                  <a:pt x="370" y="167"/>
                  <a:pt x="408" y="318"/>
                </a:cubicBezTo>
                <a:cubicBezTo>
                  <a:pt x="446" y="469"/>
                  <a:pt x="336" y="688"/>
                  <a:pt x="227" y="90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919" name="Oval 287"/>
          <p:cNvSpPr>
            <a:spLocks noChangeArrowheads="1"/>
          </p:cNvSpPr>
          <p:nvPr/>
        </p:nvSpPr>
        <p:spPr bwMode="auto">
          <a:xfrm>
            <a:off x="5795963" y="5013325"/>
            <a:ext cx="215900" cy="215900"/>
          </a:xfrm>
          <a:prstGeom prst="ellipse">
            <a:avLst/>
          </a:prstGeom>
          <a:solidFill>
            <a:srgbClr val="FFFF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1000" b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5’</a:t>
            </a:r>
          </a:p>
        </p:txBody>
      </p:sp>
      <p:sp>
        <p:nvSpPr>
          <p:cNvPr id="197920" name="Oval 288"/>
          <p:cNvSpPr>
            <a:spLocks noChangeArrowheads="1"/>
          </p:cNvSpPr>
          <p:nvPr/>
        </p:nvSpPr>
        <p:spPr bwMode="auto">
          <a:xfrm>
            <a:off x="7235825" y="5013325"/>
            <a:ext cx="215900" cy="215900"/>
          </a:xfrm>
          <a:prstGeom prst="ellipse">
            <a:avLst/>
          </a:prstGeom>
          <a:solidFill>
            <a:srgbClr val="FFFF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1000" b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5’</a:t>
            </a:r>
          </a:p>
        </p:txBody>
      </p:sp>
      <p:sp>
        <p:nvSpPr>
          <p:cNvPr id="197921" name="Text Box 289"/>
          <p:cNvSpPr txBox="1">
            <a:spLocks noChangeArrowheads="1"/>
          </p:cNvSpPr>
          <p:nvPr/>
        </p:nvSpPr>
        <p:spPr bwMode="auto">
          <a:xfrm>
            <a:off x="7315200" y="5257800"/>
            <a:ext cx="1187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kumimoji="0" lang="en-US" altLang="ko-KR" sz="1200" b="1">
                <a:latin typeface="Times New Roman" panose="02020603050405020304" pitchFamily="18" charset="0"/>
                <a:ea typeface="굴림" panose="020B0600000101010101" pitchFamily="34" charset="-127"/>
              </a:rPr>
              <a:t>Content-based</a:t>
            </a:r>
            <a:br>
              <a:rPr kumimoji="0" lang="en-US" altLang="ko-KR" sz="1200" b="1">
                <a:latin typeface="Times New Roman" panose="02020603050405020304" pitchFamily="18" charset="0"/>
                <a:ea typeface="굴림" panose="020B0600000101010101" pitchFamily="34" charset="-127"/>
              </a:rPr>
            </a:br>
            <a:r>
              <a:rPr kumimoji="0" lang="en-US" altLang="ko-KR" sz="1200" b="1">
                <a:latin typeface="Times New Roman" panose="02020603050405020304" pitchFamily="18" charset="0"/>
                <a:ea typeface="굴림" panose="020B0600000101010101" pitchFamily="34" charset="-127"/>
              </a:rPr>
              <a:t>query</a:t>
            </a:r>
          </a:p>
        </p:txBody>
      </p:sp>
      <p:sp>
        <p:nvSpPr>
          <p:cNvPr id="197922" name="Oval 290"/>
          <p:cNvSpPr>
            <a:spLocks noChangeArrowheads="1"/>
          </p:cNvSpPr>
          <p:nvPr/>
        </p:nvSpPr>
        <p:spPr bwMode="auto">
          <a:xfrm>
            <a:off x="3779838" y="5300663"/>
            <a:ext cx="215900" cy="215900"/>
          </a:xfrm>
          <a:prstGeom prst="ellipse">
            <a:avLst/>
          </a:prstGeom>
          <a:solidFill>
            <a:srgbClr val="FFFF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1000" b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6’</a:t>
            </a:r>
          </a:p>
        </p:txBody>
      </p:sp>
      <p:sp>
        <p:nvSpPr>
          <p:cNvPr id="197923" name="Rectangle 291"/>
          <p:cNvSpPr>
            <a:spLocks noChangeArrowheads="1"/>
          </p:cNvSpPr>
          <p:nvPr/>
        </p:nvSpPr>
        <p:spPr bwMode="auto">
          <a:xfrm>
            <a:off x="1908175" y="2997200"/>
            <a:ext cx="215900" cy="2159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900" b="1">
                <a:solidFill>
                  <a:srgbClr val="FFFF66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SIE</a:t>
            </a:r>
          </a:p>
        </p:txBody>
      </p:sp>
      <p:sp>
        <p:nvSpPr>
          <p:cNvPr id="197924" name="Rectangle 292"/>
          <p:cNvSpPr>
            <a:spLocks noChangeArrowheads="1"/>
          </p:cNvSpPr>
          <p:nvPr/>
        </p:nvSpPr>
        <p:spPr bwMode="auto">
          <a:xfrm>
            <a:off x="6443663" y="1341438"/>
            <a:ext cx="215900" cy="215900"/>
          </a:xfrm>
          <a:prstGeom prst="rect">
            <a:avLst/>
          </a:prstGeom>
          <a:solidFill>
            <a:srgbClr val="3366FF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900" b="1">
                <a:solidFill>
                  <a:srgbClr val="FFFF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SIE</a:t>
            </a:r>
          </a:p>
        </p:txBody>
      </p:sp>
      <p:sp>
        <p:nvSpPr>
          <p:cNvPr id="197925" name="Rectangle 293"/>
          <p:cNvSpPr>
            <a:spLocks noChangeArrowheads="1"/>
          </p:cNvSpPr>
          <p:nvPr/>
        </p:nvSpPr>
        <p:spPr bwMode="auto">
          <a:xfrm>
            <a:off x="6516688" y="4292600"/>
            <a:ext cx="215900" cy="215900"/>
          </a:xfrm>
          <a:prstGeom prst="rect">
            <a:avLst/>
          </a:prstGeom>
          <a:solidFill>
            <a:srgbClr val="3366FF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900" b="1">
                <a:solidFill>
                  <a:srgbClr val="FFFF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SIE</a:t>
            </a:r>
          </a:p>
        </p:txBody>
      </p:sp>
      <p:sp>
        <p:nvSpPr>
          <p:cNvPr id="197926" name="Rectangle 294"/>
          <p:cNvSpPr>
            <a:spLocks noChangeArrowheads="1"/>
          </p:cNvSpPr>
          <p:nvPr/>
        </p:nvSpPr>
        <p:spPr bwMode="auto">
          <a:xfrm>
            <a:off x="533400" y="5867400"/>
            <a:ext cx="215900" cy="2159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900" b="1">
                <a:solidFill>
                  <a:srgbClr val="FFFF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SIE</a:t>
            </a:r>
          </a:p>
        </p:txBody>
      </p:sp>
      <p:sp>
        <p:nvSpPr>
          <p:cNvPr id="197927" name="Text Box 295"/>
          <p:cNvSpPr txBox="1">
            <a:spLocks noChangeArrowheads="1"/>
          </p:cNvSpPr>
          <p:nvPr/>
        </p:nvSpPr>
        <p:spPr bwMode="auto">
          <a:xfrm>
            <a:off x="749300" y="5900738"/>
            <a:ext cx="27368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kumimoji="0" lang="en-US" altLang="ko-KR" sz="1200">
                <a:latin typeface="Times New Roman" panose="02020603050405020304" pitchFamily="18" charset="0"/>
                <a:ea typeface="굴림" panose="020B0600000101010101" pitchFamily="34" charset="-127"/>
              </a:rPr>
              <a:t>High-level Searching &amp; Indexing Engine</a:t>
            </a:r>
          </a:p>
        </p:txBody>
      </p:sp>
      <p:sp>
        <p:nvSpPr>
          <p:cNvPr id="197928" name="Oval 296"/>
          <p:cNvSpPr>
            <a:spLocks noChangeArrowheads="1"/>
          </p:cNvSpPr>
          <p:nvPr/>
        </p:nvSpPr>
        <p:spPr bwMode="auto">
          <a:xfrm>
            <a:off x="6659563" y="1125538"/>
            <a:ext cx="215900" cy="215900"/>
          </a:xfrm>
          <a:prstGeom prst="ellipse">
            <a:avLst/>
          </a:prstGeom>
          <a:solidFill>
            <a:srgbClr val="FFFF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1000" b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4</a:t>
            </a:r>
          </a:p>
        </p:txBody>
      </p:sp>
      <p:sp>
        <p:nvSpPr>
          <p:cNvPr id="197929" name="Oval 297"/>
          <p:cNvSpPr>
            <a:spLocks noChangeArrowheads="1"/>
          </p:cNvSpPr>
          <p:nvPr/>
        </p:nvSpPr>
        <p:spPr bwMode="auto">
          <a:xfrm>
            <a:off x="6804025" y="4221163"/>
            <a:ext cx="215900" cy="215900"/>
          </a:xfrm>
          <a:prstGeom prst="ellipse">
            <a:avLst/>
          </a:prstGeom>
          <a:solidFill>
            <a:srgbClr val="FFFF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1000" b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4</a:t>
            </a:r>
          </a:p>
        </p:txBody>
      </p:sp>
      <p:sp>
        <p:nvSpPr>
          <p:cNvPr id="197930" name="Text Box 298"/>
          <p:cNvSpPr txBox="1">
            <a:spLocks noChangeArrowheads="1"/>
          </p:cNvSpPr>
          <p:nvPr/>
        </p:nvSpPr>
        <p:spPr bwMode="auto">
          <a:xfrm>
            <a:off x="6769100" y="1052513"/>
            <a:ext cx="1187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kumimoji="0" lang="en-US" altLang="ko-KR" sz="1200">
                <a:latin typeface="Times New Roman" panose="02020603050405020304" pitchFamily="18" charset="0"/>
                <a:ea typeface="굴림" panose="020B0600000101010101" pitchFamily="34" charset="-127"/>
              </a:rPr>
              <a:t>Content-based</a:t>
            </a:r>
            <a:br>
              <a:rPr kumimoji="0" lang="en-US" altLang="ko-KR" sz="1200">
                <a:latin typeface="Times New Roman" panose="02020603050405020304" pitchFamily="18" charset="0"/>
                <a:ea typeface="굴림" panose="020B0600000101010101" pitchFamily="34" charset="-127"/>
              </a:rPr>
            </a:br>
            <a:r>
              <a:rPr kumimoji="0" lang="en-US" altLang="ko-KR" sz="1200">
                <a:latin typeface="Times New Roman" panose="02020603050405020304" pitchFamily="18" charset="0"/>
                <a:ea typeface="굴림" panose="020B0600000101010101" pitchFamily="34" charset="-127"/>
              </a:rPr>
              <a:t>query</a:t>
            </a:r>
          </a:p>
        </p:txBody>
      </p:sp>
      <p:sp>
        <p:nvSpPr>
          <p:cNvPr id="197931" name="Text Box 299"/>
          <p:cNvSpPr txBox="1">
            <a:spLocks noChangeArrowheads="1"/>
          </p:cNvSpPr>
          <p:nvPr/>
        </p:nvSpPr>
        <p:spPr bwMode="auto">
          <a:xfrm>
            <a:off x="6913563" y="4143375"/>
            <a:ext cx="1187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kumimoji="0" lang="en-US" altLang="ko-KR" sz="1200">
                <a:latin typeface="Times New Roman" panose="02020603050405020304" pitchFamily="18" charset="0"/>
                <a:ea typeface="굴림" panose="020B0600000101010101" pitchFamily="34" charset="-127"/>
              </a:rPr>
              <a:t>Content-based</a:t>
            </a:r>
            <a:br>
              <a:rPr kumimoji="0" lang="en-US" altLang="ko-KR" sz="1200">
                <a:latin typeface="Times New Roman" panose="02020603050405020304" pitchFamily="18" charset="0"/>
                <a:ea typeface="굴림" panose="020B0600000101010101" pitchFamily="34" charset="-127"/>
              </a:rPr>
            </a:br>
            <a:r>
              <a:rPr kumimoji="0" lang="en-US" altLang="ko-KR" sz="1200">
                <a:latin typeface="Times New Roman" panose="02020603050405020304" pitchFamily="18" charset="0"/>
                <a:ea typeface="굴림" panose="020B0600000101010101" pitchFamily="34" charset="-127"/>
              </a:rPr>
              <a:t>query</a:t>
            </a:r>
          </a:p>
        </p:txBody>
      </p:sp>
      <p:sp>
        <p:nvSpPr>
          <p:cNvPr id="197932" name="Freeform 300"/>
          <p:cNvSpPr>
            <a:spLocks/>
          </p:cNvSpPr>
          <p:nvPr/>
        </p:nvSpPr>
        <p:spPr bwMode="auto">
          <a:xfrm>
            <a:off x="5508625" y="1700213"/>
            <a:ext cx="431800" cy="1512887"/>
          </a:xfrm>
          <a:custGeom>
            <a:avLst/>
            <a:gdLst>
              <a:gd name="T0" fmla="*/ 272 w 272"/>
              <a:gd name="T1" fmla="*/ 0 h 953"/>
              <a:gd name="T2" fmla="*/ 0 w 272"/>
              <a:gd name="T3" fmla="*/ 409 h 953"/>
              <a:gd name="T4" fmla="*/ 272 w 272"/>
              <a:gd name="T5" fmla="*/ 953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953">
                <a:moveTo>
                  <a:pt x="272" y="0"/>
                </a:moveTo>
                <a:cubicBezTo>
                  <a:pt x="136" y="125"/>
                  <a:pt x="0" y="250"/>
                  <a:pt x="0" y="409"/>
                </a:cubicBezTo>
                <a:cubicBezTo>
                  <a:pt x="0" y="568"/>
                  <a:pt x="136" y="760"/>
                  <a:pt x="272" y="953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933" name="Text Box 301"/>
          <p:cNvSpPr txBox="1">
            <a:spLocks noChangeArrowheads="1"/>
          </p:cNvSpPr>
          <p:nvPr/>
        </p:nvSpPr>
        <p:spPr bwMode="auto">
          <a:xfrm>
            <a:off x="5437188" y="2022475"/>
            <a:ext cx="7191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kumimoji="0" lang="en-US" altLang="ko-KR" sz="1200">
                <a:solidFill>
                  <a:srgbClr val="0000FF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GUID</a:t>
            </a:r>
          </a:p>
        </p:txBody>
      </p:sp>
      <p:sp>
        <p:nvSpPr>
          <p:cNvPr id="197934" name="Line 302"/>
          <p:cNvSpPr>
            <a:spLocks noChangeShapeType="1"/>
          </p:cNvSpPr>
          <p:nvPr/>
        </p:nvSpPr>
        <p:spPr bwMode="auto">
          <a:xfrm flipH="1">
            <a:off x="1258888" y="3357563"/>
            <a:ext cx="460851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935" name="Oval 303"/>
          <p:cNvSpPr>
            <a:spLocks noChangeArrowheads="1"/>
          </p:cNvSpPr>
          <p:nvPr/>
        </p:nvSpPr>
        <p:spPr bwMode="auto">
          <a:xfrm>
            <a:off x="3492500" y="3141663"/>
            <a:ext cx="215900" cy="215900"/>
          </a:xfrm>
          <a:prstGeom prst="ellipse">
            <a:avLst/>
          </a:prstGeom>
          <a:solidFill>
            <a:srgbClr val="FFFF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1000" b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6</a:t>
            </a:r>
          </a:p>
        </p:txBody>
      </p:sp>
      <p:sp>
        <p:nvSpPr>
          <p:cNvPr id="197936" name="Oval 304"/>
          <p:cNvSpPr>
            <a:spLocks noChangeArrowheads="1"/>
          </p:cNvSpPr>
          <p:nvPr/>
        </p:nvSpPr>
        <p:spPr bwMode="auto">
          <a:xfrm>
            <a:off x="5292725" y="1989138"/>
            <a:ext cx="215900" cy="215900"/>
          </a:xfrm>
          <a:prstGeom prst="ellipse">
            <a:avLst/>
          </a:prstGeom>
          <a:solidFill>
            <a:srgbClr val="FFFF66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kumimoji="0" lang="en-US" altLang="ko-KR" sz="1000" b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5</a:t>
            </a:r>
          </a:p>
        </p:txBody>
      </p:sp>
      <p:sp>
        <p:nvSpPr>
          <p:cNvPr id="197937" name="Text Box 305"/>
          <p:cNvSpPr txBox="1">
            <a:spLocks noChangeArrowheads="1"/>
          </p:cNvSpPr>
          <p:nvPr/>
        </p:nvSpPr>
        <p:spPr bwMode="auto">
          <a:xfrm>
            <a:off x="3203575" y="2886075"/>
            <a:ext cx="7921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kumimoji="0" lang="en-US" altLang="ko-KR" sz="1200">
                <a:solidFill>
                  <a:srgbClr val="FF3300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25749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228600" y="6477000"/>
            <a:ext cx="2362200" cy="228600"/>
          </a:xfrm>
        </p:spPr>
        <p:txBody>
          <a:bodyPr/>
          <a:lstStyle/>
          <a:p>
            <a:pPr>
              <a:defRPr/>
            </a:pPr>
            <a:fld id="{84649104-DDE7-44CC-852D-1A54BADEE0A8}" type="datetime1">
              <a:rPr lang="en-US"/>
              <a:pPr>
                <a:defRPr/>
              </a:pPr>
              <a:t>9/3/2018</a:t>
            </a:fld>
            <a:endParaRPr lang="en-US" altLang="en-US"/>
          </a:p>
        </p:txBody>
      </p:sp>
      <p:sp>
        <p:nvSpPr>
          <p:cNvPr id="102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457200"/>
            <a:ext cx="5638800" cy="533400"/>
          </a:xfrm>
        </p:spPr>
        <p:txBody>
          <a:bodyPr/>
          <a:lstStyle/>
          <a:p>
            <a:pPr>
              <a:defRPr/>
            </a:pPr>
            <a:r>
              <a:rPr lang="en-US" altLang="en-US" sz="1600" b="1" i="1" dirty="0" smtClean="0">
                <a:solidFill>
                  <a:srgbClr val="FF0000"/>
                </a:solidFill>
              </a:rPr>
              <a:t>Data  Are  Continuously Generated with Coordinates and Time</a:t>
            </a:r>
          </a:p>
        </p:txBody>
      </p:sp>
      <p:sp>
        <p:nvSpPr>
          <p:cNvPr id="10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B8A3D-DA81-4703-AADF-0DD8A5EE44B2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26338" name="Picture 2" descr="Elizabeth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1088" y="4641850"/>
            <a:ext cx="2265362" cy="16986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965950" y="1028700"/>
            <a:ext cx="1735138" cy="2128838"/>
            <a:chOff x="4375" y="2579"/>
            <a:chExt cx="1385" cy="1741"/>
          </a:xfrm>
        </p:grpSpPr>
        <p:pic>
          <p:nvPicPr>
            <p:cNvPr id="1041" name="Picture 4" descr="wood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75" y="2579"/>
              <a:ext cx="1385" cy="1741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1042" name="Oval 5"/>
            <p:cNvSpPr>
              <a:spLocks noChangeArrowheads="1"/>
            </p:cNvSpPr>
            <p:nvPr/>
          </p:nvSpPr>
          <p:spPr bwMode="auto">
            <a:xfrm>
              <a:off x="4842" y="3677"/>
              <a:ext cx="53" cy="54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3" name="Oval 6"/>
            <p:cNvSpPr>
              <a:spLocks noChangeArrowheads="1"/>
            </p:cNvSpPr>
            <p:nvPr/>
          </p:nvSpPr>
          <p:spPr bwMode="auto">
            <a:xfrm>
              <a:off x="4733" y="3918"/>
              <a:ext cx="55" cy="54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4" name="Oval 7"/>
            <p:cNvSpPr>
              <a:spLocks noChangeArrowheads="1"/>
            </p:cNvSpPr>
            <p:nvPr/>
          </p:nvSpPr>
          <p:spPr bwMode="auto">
            <a:xfrm>
              <a:off x="4598" y="3757"/>
              <a:ext cx="54" cy="54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5" name="Oval 8"/>
            <p:cNvSpPr>
              <a:spLocks noChangeArrowheads="1"/>
            </p:cNvSpPr>
            <p:nvPr/>
          </p:nvSpPr>
          <p:spPr bwMode="auto">
            <a:xfrm>
              <a:off x="4949" y="3998"/>
              <a:ext cx="54" cy="54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6" name="Oval 9"/>
            <p:cNvSpPr>
              <a:spLocks noChangeArrowheads="1"/>
            </p:cNvSpPr>
            <p:nvPr/>
          </p:nvSpPr>
          <p:spPr bwMode="auto">
            <a:xfrm>
              <a:off x="5111" y="3784"/>
              <a:ext cx="54" cy="53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7" name="Oval 10"/>
            <p:cNvSpPr>
              <a:spLocks noChangeArrowheads="1"/>
            </p:cNvSpPr>
            <p:nvPr/>
          </p:nvSpPr>
          <p:spPr bwMode="auto">
            <a:xfrm>
              <a:off x="4517" y="3222"/>
              <a:ext cx="54" cy="53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8" name="Oval 11"/>
            <p:cNvSpPr>
              <a:spLocks noChangeArrowheads="1"/>
            </p:cNvSpPr>
            <p:nvPr/>
          </p:nvSpPr>
          <p:spPr bwMode="auto">
            <a:xfrm>
              <a:off x="4571" y="3490"/>
              <a:ext cx="54" cy="54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9" name="Oval 12"/>
            <p:cNvSpPr>
              <a:spLocks noChangeArrowheads="1"/>
            </p:cNvSpPr>
            <p:nvPr/>
          </p:nvSpPr>
          <p:spPr bwMode="auto">
            <a:xfrm>
              <a:off x="5220" y="4052"/>
              <a:ext cx="54" cy="54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0" name="Oval 13"/>
            <p:cNvSpPr>
              <a:spLocks noChangeArrowheads="1"/>
            </p:cNvSpPr>
            <p:nvPr/>
          </p:nvSpPr>
          <p:spPr bwMode="auto">
            <a:xfrm>
              <a:off x="4815" y="3490"/>
              <a:ext cx="54" cy="54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1" name="Oval 14"/>
            <p:cNvSpPr>
              <a:spLocks noChangeArrowheads="1"/>
            </p:cNvSpPr>
            <p:nvPr/>
          </p:nvSpPr>
          <p:spPr bwMode="auto">
            <a:xfrm>
              <a:off x="4842" y="3302"/>
              <a:ext cx="53" cy="54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2" name="Oval 15"/>
            <p:cNvSpPr>
              <a:spLocks noChangeArrowheads="1"/>
            </p:cNvSpPr>
            <p:nvPr/>
          </p:nvSpPr>
          <p:spPr bwMode="auto">
            <a:xfrm>
              <a:off x="5138" y="3544"/>
              <a:ext cx="55" cy="53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3" name="Oval 16"/>
            <p:cNvSpPr>
              <a:spLocks noChangeArrowheads="1"/>
            </p:cNvSpPr>
            <p:nvPr/>
          </p:nvSpPr>
          <p:spPr bwMode="auto">
            <a:xfrm>
              <a:off x="4625" y="2981"/>
              <a:ext cx="55" cy="53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4" name="Oval 17"/>
            <p:cNvSpPr>
              <a:spLocks noChangeArrowheads="1"/>
            </p:cNvSpPr>
            <p:nvPr/>
          </p:nvSpPr>
          <p:spPr bwMode="auto">
            <a:xfrm>
              <a:off x="5435" y="3891"/>
              <a:ext cx="56" cy="54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5" name="Oval 18"/>
            <p:cNvSpPr>
              <a:spLocks noChangeArrowheads="1"/>
            </p:cNvSpPr>
            <p:nvPr/>
          </p:nvSpPr>
          <p:spPr bwMode="auto">
            <a:xfrm>
              <a:off x="5193" y="3168"/>
              <a:ext cx="54" cy="54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6" name="Line 19"/>
            <p:cNvSpPr>
              <a:spLocks noChangeShapeType="1"/>
            </p:cNvSpPr>
            <p:nvPr/>
          </p:nvSpPr>
          <p:spPr bwMode="auto">
            <a:xfrm>
              <a:off x="4625" y="3784"/>
              <a:ext cx="135" cy="16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Line 20"/>
            <p:cNvSpPr>
              <a:spLocks noChangeShapeType="1"/>
            </p:cNvSpPr>
            <p:nvPr/>
          </p:nvSpPr>
          <p:spPr bwMode="auto">
            <a:xfrm flipV="1">
              <a:off x="4625" y="3705"/>
              <a:ext cx="244" cy="7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21"/>
            <p:cNvSpPr>
              <a:spLocks noChangeShapeType="1"/>
            </p:cNvSpPr>
            <p:nvPr/>
          </p:nvSpPr>
          <p:spPr bwMode="auto">
            <a:xfrm>
              <a:off x="4760" y="3945"/>
              <a:ext cx="216" cy="8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22"/>
            <p:cNvSpPr>
              <a:spLocks noChangeShapeType="1"/>
            </p:cNvSpPr>
            <p:nvPr/>
          </p:nvSpPr>
          <p:spPr bwMode="auto">
            <a:xfrm flipV="1">
              <a:off x="4598" y="3329"/>
              <a:ext cx="271" cy="1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23"/>
            <p:cNvSpPr>
              <a:spLocks noChangeShapeType="1"/>
            </p:cNvSpPr>
            <p:nvPr/>
          </p:nvSpPr>
          <p:spPr bwMode="auto">
            <a:xfrm flipV="1">
              <a:off x="4544" y="3008"/>
              <a:ext cx="108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Line 24"/>
            <p:cNvSpPr>
              <a:spLocks noChangeShapeType="1"/>
            </p:cNvSpPr>
            <p:nvPr/>
          </p:nvSpPr>
          <p:spPr bwMode="auto">
            <a:xfrm>
              <a:off x="4652" y="3008"/>
              <a:ext cx="568" cy="1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Line 25"/>
            <p:cNvSpPr>
              <a:spLocks noChangeShapeType="1"/>
            </p:cNvSpPr>
            <p:nvPr/>
          </p:nvSpPr>
          <p:spPr bwMode="auto">
            <a:xfrm>
              <a:off x="5138" y="3811"/>
              <a:ext cx="326" cy="10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Line 26"/>
            <p:cNvSpPr>
              <a:spLocks noChangeShapeType="1"/>
            </p:cNvSpPr>
            <p:nvPr/>
          </p:nvSpPr>
          <p:spPr bwMode="auto">
            <a:xfrm>
              <a:off x="4842" y="3517"/>
              <a:ext cx="323" cy="5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Line 27"/>
            <p:cNvSpPr>
              <a:spLocks noChangeShapeType="1"/>
            </p:cNvSpPr>
            <p:nvPr/>
          </p:nvSpPr>
          <p:spPr bwMode="auto">
            <a:xfrm flipV="1">
              <a:off x="4869" y="3196"/>
              <a:ext cx="351" cy="13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Line 28"/>
            <p:cNvSpPr>
              <a:spLocks noChangeShapeType="1"/>
            </p:cNvSpPr>
            <p:nvPr/>
          </p:nvSpPr>
          <p:spPr bwMode="auto">
            <a:xfrm>
              <a:off x="4976" y="4025"/>
              <a:ext cx="271" cy="5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Line 29"/>
            <p:cNvSpPr>
              <a:spLocks noChangeShapeType="1"/>
            </p:cNvSpPr>
            <p:nvPr/>
          </p:nvSpPr>
          <p:spPr bwMode="auto">
            <a:xfrm flipV="1">
              <a:off x="5247" y="3918"/>
              <a:ext cx="217" cy="16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Line 30"/>
            <p:cNvSpPr>
              <a:spLocks noChangeShapeType="1"/>
            </p:cNvSpPr>
            <p:nvPr/>
          </p:nvSpPr>
          <p:spPr bwMode="auto">
            <a:xfrm flipH="1">
              <a:off x="4544" y="3196"/>
              <a:ext cx="676" cy="5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Line 31"/>
            <p:cNvSpPr>
              <a:spLocks noChangeShapeType="1"/>
            </p:cNvSpPr>
            <p:nvPr/>
          </p:nvSpPr>
          <p:spPr bwMode="auto">
            <a:xfrm flipH="1">
              <a:off x="5138" y="3570"/>
              <a:ext cx="27" cy="24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Line 32"/>
            <p:cNvSpPr>
              <a:spLocks noChangeShapeType="1"/>
            </p:cNvSpPr>
            <p:nvPr/>
          </p:nvSpPr>
          <p:spPr bwMode="auto">
            <a:xfrm>
              <a:off x="5213" y="3196"/>
              <a:ext cx="487" cy="42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Line 33"/>
            <p:cNvSpPr>
              <a:spLocks noChangeShapeType="1"/>
            </p:cNvSpPr>
            <p:nvPr/>
          </p:nvSpPr>
          <p:spPr bwMode="auto">
            <a:xfrm>
              <a:off x="4544" y="3248"/>
              <a:ext cx="325" cy="8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Line 34"/>
            <p:cNvSpPr>
              <a:spLocks noChangeShapeType="1"/>
            </p:cNvSpPr>
            <p:nvPr/>
          </p:nvSpPr>
          <p:spPr bwMode="auto">
            <a:xfrm flipV="1">
              <a:off x="4625" y="3517"/>
              <a:ext cx="217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Line 35"/>
            <p:cNvSpPr>
              <a:spLocks noChangeShapeType="1"/>
            </p:cNvSpPr>
            <p:nvPr/>
          </p:nvSpPr>
          <p:spPr bwMode="auto">
            <a:xfrm flipV="1">
              <a:off x="4842" y="3329"/>
              <a:ext cx="27" cy="1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Line 36"/>
            <p:cNvSpPr>
              <a:spLocks noChangeShapeType="1"/>
            </p:cNvSpPr>
            <p:nvPr/>
          </p:nvSpPr>
          <p:spPr bwMode="auto">
            <a:xfrm flipH="1">
              <a:off x="5165" y="3196"/>
              <a:ext cx="55" cy="3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Line 37"/>
            <p:cNvSpPr>
              <a:spLocks noChangeShapeType="1"/>
            </p:cNvSpPr>
            <p:nvPr/>
          </p:nvSpPr>
          <p:spPr bwMode="auto">
            <a:xfrm flipH="1">
              <a:off x="4760" y="3705"/>
              <a:ext cx="109" cy="2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Line 38"/>
            <p:cNvSpPr>
              <a:spLocks noChangeShapeType="1"/>
            </p:cNvSpPr>
            <p:nvPr/>
          </p:nvSpPr>
          <p:spPr bwMode="auto">
            <a:xfrm>
              <a:off x="4869" y="3705"/>
              <a:ext cx="107" cy="32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Line 39"/>
            <p:cNvSpPr>
              <a:spLocks noChangeShapeType="1"/>
            </p:cNvSpPr>
            <p:nvPr/>
          </p:nvSpPr>
          <p:spPr bwMode="auto">
            <a:xfrm>
              <a:off x="4869" y="3705"/>
              <a:ext cx="378" cy="3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Line 40"/>
            <p:cNvSpPr>
              <a:spLocks noChangeShapeType="1"/>
            </p:cNvSpPr>
            <p:nvPr/>
          </p:nvSpPr>
          <p:spPr bwMode="auto">
            <a:xfrm flipH="1">
              <a:off x="4976" y="3811"/>
              <a:ext cx="162" cy="21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Line 41"/>
            <p:cNvSpPr>
              <a:spLocks noChangeShapeType="1"/>
            </p:cNvSpPr>
            <p:nvPr/>
          </p:nvSpPr>
          <p:spPr bwMode="auto">
            <a:xfrm>
              <a:off x="4842" y="3517"/>
              <a:ext cx="27" cy="1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Oval 42"/>
            <p:cNvSpPr>
              <a:spLocks noChangeArrowheads="1"/>
            </p:cNvSpPr>
            <p:nvPr/>
          </p:nvSpPr>
          <p:spPr bwMode="auto">
            <a:xfrm>
              <a:off x="5213" y="3677"/>
              <a:ext cx="513" cy="509"/>
            </a:xfrm>
            <a:prstGeom prst="ellipse">
              <a:avLst/>
            </a:prstGeom>
            <a:solidFill>
              <a:srgbClr val="FFFF00">
                <a:alpha val="9019"/>
              </a:srgb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80" name="Oval 43"/>
            <p:cNvSpPr>
              <a:spLocks noChangeArrowheads="1"/>
            </p:cNvSpPr>
            <p:nvPr/>
          </p:nvSpPr>
          <p:spPr bwMode="auto">
            <a:xfrm>
              <a:off x="4733" y="3757"/>
              <a:ext cx="514" cy="509"/>
            </a:xfrm>
            <a:prstGeom prst="ellipse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81" name="Oval 44"/>
            <p:cNvSpPr>
              <a:spLocks noChangeArrowheads="1"/>
            </p:cNvSpPr>
            <p:nvPr/>
          </p:nvSpPr>
          <p:spPr bwMode="auto">
            <a:xfrm>
              <a:off x="4942" y="3651"/>
              <a:ext cx="514" cy="507"/>
            </a:xfrm>
            <a:prstGeom prst="ellipse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82" name="Oval 45"/>
            <p:cNvSpPr>
              <a:spLocks noChangeArrowheads="1"/>
            </p:cNvSpPr>
            <p:nvPr/>
          </p:nvSpPr>
          <p:spPr bwMode="auto">
            <a:xfrm>
              <a:off x="4869" y="3570"/>
              <a:ext cx="513" cy="509"/>
            </a:xfrm>
            <a:prstGeom prst="ellipse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83" name="Oval 46"/>
            <p:cNvSpPr>
              <a:spLocks noChangeArrowheads="1"/>
            </p:cNvSpPr>
            <p:nvPr/>
          </p:nvSpPr>
          <p:spPr bwMode="auto">
            <a:xfrm>
              <a:off x="4517" y="3677"/>
              <a:ext cx="513" cy="509"/>
            </a:xfrm>
            <a:prstGeom prst="ellipse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84" name="Oval 47"/>
            <p:cNvSpPr>
              <a:spLocks noChangeArrowheads="1"/>
            </p:cNvSpPr>
            <p:nvPr/>
          </p:nvSpPr>
          <p:spPr bwMode="auto">
            <a:xfrm>
              <a:off x="4382" y="3517"/>
              <a:ext cx="513" cy="508"/>
            </a:xfrm>
            <a:prstGeom prst="ellipse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85" name="Oval 48"/>
            <p:cNvSpPr>
              <a:spLocks noChangeArrowheads="1"/>
            </p:cNvSpPr>
            <p:nvPr/>
          </p:nvSpPr>
          <p:spPr bwMode="auto">
            <a:xfrm>
              <a:off x="4625" y="3463"/>
              <a:ext cx="513" cy="509"/>
            </a:xfrm>
            <a:prstGeom prst="ellipse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86" name="Oval 49"/>
            <p:cNvSpPr>
              <a:spLocks noChangeArrowheads="1"/>
            </p:cNvSpPr>
            <p:nvPr/>
          </p:nvSpPr>
          <p:spPr bwMode="auto">
            <a:xfrm>
              <a:off x="4922" y="3329"/>
              <a:ext cx="513" cy="508"/>
            </a:xfrm>
            <a:prstGeom prst="ellipse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87" name="Oval 50"/>
            <p:cNvSpPr>
              <a:spLocks noChangeArrowheads="1"/>
            </p:cNvSpPr>
            <p:nvPr/>
          </p:nvSpPr>
          <p:spPr bwMode="auto">
            <a:xfrm>
              <a:off x="4571" y="3275"/>
              <a:ext cx="514" cy="509"/>
            </a:xfrm>
            <a:prstGeom prst="ellipse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88" name="Oval 51"/>
            <p:cNvSpPr>
              <a:spLocks noChangeArrowheads="1"/>
            </p:cNvSpPr>
            <p:nvPr/>
          </p:nvSpPr>
          <p:spPr bwMode="auto">
            <a:xfrm>
              <a:off x="4382" y="3275"/>
              <a:ext cx="513" cy="509"/>
            </a:xfrm>
            <a:prstGeom prst="ellipse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89" name="Oval 52"/>
            <p:cNvSpPr>
              <a:spLocks noChangeArrowheads="1"/>
            </p:cNvSpPr>
            <p:nvPr/>
          </p:nvSpPr>
          <p:spPr bwMode="auto">
            <a:xfrm>
              <a:off x="4382" y="3034"/>
              <a:ext cx="513" cy="510"/>
            </a:xfrm>
            <a:prstGeom prst="ellipse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90" name="Oval 53"/>
            <p:cNvSpPr>
              <a:spLocks noChangeArrowheads="1"/>
            </p:cNvSpPr>
            <p:nvPr/>
          </p:nvSpPr>
          <p:spPr bwMode="auto">
            <a:xfrm>
              <a:off x="4409" y="2767"/>
              <a:ext cx="513" cy="508"/>
            </a:xfrm>
            <a:prstGeom prst="ellipse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91" name="Oval 54"/>
            <p:cNvSpPr>
              <a:spLocks noChangeArrowheads="1"/>
            </p:cNvSpPr>
            <p:nvPr/>
          </p:nvSpPr>
          <p:spPr bwMode="auto">
            <a:xfrm>
              <a:off x="4598" y="3088"/>
              <a:ext cx="513" cy="509"/>
            </a:xfrm>
            <a:prstGeom prst="ellipse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92" name="Oval 55"/>
            <p:cNvSpPr>
              <a:spLocks noChangeArrowheads="1"/>
            </p:cNvSpPr>
            <p:nvPr/>
          </p:nvSpPr>
          <p:spPr bwMode="auto">
            <a:xfrm>
              <a:off x="4976" y="2954"/>
              <a:ext cx="515" cy="509"/>
            </a:xfrm>
            <a:prstGeom prst="ellipse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93" name="Line 56"/>
            <p:cNvSpPr>
              <a:spLocks noChangeShapeType="1"/>
            </p:cNvSpPr>
            <p:nvPr/>
          </p:nvSpPr>
          <p:spPr bwMode="auto">
            <a:xfrm flipV="1">
              <a:off x="5456" y="3651"/>
              <a:ext cx="244" cy="26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Oval 57"/>
            <p:cNvSpPr>
              <a:spLocks noChangeArrowheads="1"/>
            </p:cNvSpPr>
            <p:nvPr/>
          </p:nvSpPr>
          <p:spPr bwMode="auto">
            <a:xfrm>
              <a:off x="4997" y="3811"/>
              <a:ext cx="513" cy="509"/>
            </a:xfrm>
            <a:prstGeom prst="ellipse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95" name="Rectangle 58"/>
            <p:cNvSpPr>
              <a:spLocks noChangeArrowheads="1"/>
            </p:cNvSpPr>
            <p:nvPr/>
          </p:nvSpPr>
          <p:spPr bwMode="auto">
            <a:xfrm>
              <a:off x="5645" y="3570"/>
              <a:ext cx="108" cy="107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26395" name="Oval 59"/>
          <p:cNvSpPr>
            <a:spLocks noChangeArrowheads="1"/>
          </p:cNvSpPr>
          <p:nvPr/>
        </p:nvSpPr>
        <p:spPr bwMode="auto">
          <a:xfrm>
            <a:off x="8112125" y="2209800"/>
            <a:ext cx="180975" cy="112713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26396" name="Picture 60" descr="manufacturing"/>
          <p:cNvPicPr>
            <a:picLocks noChangeAspect="1" noChangeArrowheads="1"/>
          </p:cNvPicPr>
          <p:nvPr/>
        </p:nvPicPr>
        <p:blipFill>
          <a:blip r:embed="rId6" cstate="print"/>
          <a:srcRect r="7475"/>
          <a:stretch>
            <a:fillRect/>
          </a:stretch>
        </p:blipFill>
        <p:spPr bwMode="auto">
          <a:xfrm>
            <a:off x="5702300" y="5508625"/>
            <a:ext cx="1487488" cy="134937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graphicFrame>
        <p:nvGraphicFramePr>
          <p:cNvPr id="526397" name="Object 61"/>
          <p:cNvGraphicFramePr>
            <a:graphicFrameLocks noChangeAspect="1"/>
          </p:cNvGraphicFramePr>
          <p:nvPr/>
        </p:nvGraphicFramePr>
        <p:xfrm>
          <a:off x="7483475" y="3235325"/>
          <a:ext cx="1603375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Bitmap Image" r:id="rId7" imgW="1238423" imgH="1238423" progId="PBrush">
                  <p:embed/>
                </p:oleObj>
              </mc:Choice>
              <mc:Fallback>
                <p:oleObj name="Bitmap Image" r:id="rId7" imgW="1238423" imgH="1238423" progId="PBrush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3235325"/>
                        <a:ext cx="1603375" cy="16033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6398" name="Picture 62" descr="helmet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4988" y="3429000"/>
            <a:ext cx="2078037" cy="14097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35" name="Text Box 63"/>
          <p:cNvSpPr txBox="1">
            <a:spLocks noChangeArrowheads="1"/>
          </p:cNvSpPr>
          <p:nvPr/>
        </p:nvSpPr>
        <p:spPr bwMode="auto">
          <a:xfrm>
            <a:off x="533400" y="914400"/>
            <a:ext cx="2355850" cy="560863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923925"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latin typeface="Calibri" pitchFamily="34" charset="0"/>
                <a:ea typeface="MS PGothic" pitchFamily="34" charset="-128"/>
              </a:rPr>
              <a:t>Bridge Monitoring</a:t>
            </a:r>
          </a:p>
          <a:p>
            <a:pPr defTabSz="923925"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latin typeface="Calibri" pitchFamily="34" charset="0"/>
                <a:ea typeface="MS PGothic" pitchFamily="34" charset="-128"/>
              </a:rPr>
              <a:t>Building </a:t>
            </a:r>
          </a:p>
          <a:p>
            <a:pPr marL="284163" lvl="1" defTabSz="923925"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latin typeface="Calibri" pitchFamily="34" charset="0"/>
                <a:ea typeface="MS PGothic" pitchFamily="34" charset="-128"/>
              </a:rPr>
              <a:t>Environment</a:t>
            </a:r>
          </a:p>
          <a:p>
            <a:pPr marL="284163" lvl="1" defTabSz="923925"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latin typeface="Calibri" pitchFamily="34" charset="0"/>
                <a:ea typeface="MS PGothic" pitchFamily="34" charset="-128"/>
              </a:rPr>
              <a:t>Controls</a:t>
            </a:r>
          </a:p>
          <a:p>
            <a:pPr defTabSz="923925"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latin typeface="Calibri" pitchFamily="34" charset="0"/>
                <a:ea typeface="MS PGothic" pitchFamily="34" charset="-128"/>
              </a:rPr>
              <a:t>Earthquake </a:t>
            </a:r>
          </a:p>
          <a:p>
            <a:pPr marL="284163" lvl="1" defTabSz="923925"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latin typeface="Calibri" pitchFamily="34" charset="0"/>
                <a:ea typeface="MS PGothic" pitchFamily="34" charset="-128"/>
              </a:rPr>
              <a:t>Monitoring</a:t>
            </a:r>
          </a:p>
          <a:p>
            <a:pPr defTabSz="923925"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latin typeface="Calibri" pitchFamily="34" charset="0"/>
                <a:ea typeface="MS PGothic" pitchFamily="34" charset="-128"/>
              </a:rPr>
              <a:t>Elder Care</a:t>
            </a:r>
          </a:p>
          <a:p>
            <a:pPr defTabSz="923925"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latin typeface="Calibri" pitchFamily="34" charset="0"/>
                <a:ea typeface="MS PGothic" pitchFamily="34" charset="-128"/>
              </a:rPr>
              <a:t>Factories </a:t>
            </a:r>
          </a:p>
          <a:p>
            <a:pPr defTabSz="923925"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latin typeface="Calibri" pitchFamily="34" charset="0"/>
                <a:ea typeface="MS PGothic" pitchFamily="34" charset="-128"/>
              </a:rPr>
              <a:t>Fire Response</a:t>
            </a:r>
          </a:p>
          <a:p>
            <a:pPr defTabSz="923925"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latin typeface="Calibri" pitchFamily="34" charset="0"/>
                <a:ea typeface="MS PGothic" pitchFamily="34" charset="-128"/>
              </a:rPr>
              <a:t>First Responders</a:t>
            </a:r>
          </a:p>
          <a:p>
            <a:pPr defTabSz="923925"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latin typeface="Calibri" pitchFamily="34" charset="0"/>
                <a:ea typeface="MS PGothic" pitchFamily="34" charset="-128"/>
              </a:rPr>
              <a:t>Forest Management</a:t>
            </a:r>
          </a:p>
          <a:p>
            <a:pPr defTabSz="923925"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latin typeface="Calibri" pitchFamily="34" charset="0"/>
                <a:ea typeface="MS PGothic" pitchFamily="34" charset="-128"/>
              </a:rPr>
              <a:t>Soil Monitoring</a:t>
            </a:r>
          </a:p>
          <a:p>
            <a:pPr defTabSz="923925"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latin typeface="Calibri" pitchFamily="34" charset="0"/>
                <a:ea typeface="MS PGothic" pitchFamily="34" charset="-128"/>
              </a:rPr>
              <a:t>Supply Chain</a:t>
            </a:r>
          </a:p>
          <a:p>
            <a:pPr defTabSz="923925"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latin typeface="Calibri" pitchFamily="34" charset="0"/>
                <a:ea typeface="MS PGothic" pitchFamily="34" charset="-128"/>
              </a:rPr>
              <a:t>Wind Response</a:t>
            </a:r>
          </a:p>
          <a:p>
            <a:pPr defTabSz="923925">
              <a:spcBef>
                <a:spcPct val="15000"/>
              </a:spcBef>
              <a:spcAft>
                <a:spcPct val="15000"/>
              </a:spcAft>
            </a:pPr>
            <a:r>
              <a:rPr lang="en-US" b="1">
                <a:latin typeface="Calibri" pitchFamily="34" charset="0"/>
                <a:ea typeface="MS PGothic" pitchFamily="34" charset="-128"/>
              </a:rPr>
              <a:t>…</a:t>
            </a:r>
            <a:r>
              <a:rPr lang="en-US" b="1" i="1">
                <a:latin typeface="Calibri" pitchFamily="34" charset="0"/>
                <a:ea typeface="MS PGothic" pitchFamily="34" charset="-128"/>
              </a:rPr>
              <a:t> and more more</a:t>
            </a:r>
            <a:endParaRPr lang="en-US" b="1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526400" name="Picture 64" descr="container_tracking"/>
          <p:cNvPicPr>
            <a:picLocks noChangeAspect="1" noChangeArrowheads="1"/>
          </p:cNvPicPr>
          <p:nvPr/>
        </p:nvPicPr>
        <p:blipFill>
          <a:blip r:embed="rId10" cstate="print"/>
          <a:srcRect r="4887" b="3331"/>
          <a:stretch>
            <a:fillRect/>
          </a:stretch>
        </p:blipFill>
        <p:spPr bwMode="auto">
          <a:xfrm>
            <a:off x="6915150" y="4635500"/>
            <a:ext cx="1884363" cy="170497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26401" name="Picture 65" descr="GG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46475" y="1028700"/>
            <a:ext cx="2552700" cy="177958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26402" name="Picture 66" descr="Mote out of Ba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64175" y="2705100"/>
            <a:ext cx="1600200" cy="2133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39" name="Text Box 67"/>
          <p:cNvSpPr txBox="1">
            <a:spLocks noChangeArrowheads="1"/>
          </p:cNvSpPr>
          <p:nvPr/>
        </p:nvSpPr>
        <p:spPr bwMode="auto">
          <a:xfrm>
            <a:off x="923925" y="276225"/>
            <a:ext cx="42084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1040" name="Text Box 68"/>
          <p:cNvSpPr txBox="1">
            <a:spLocks noChangeArrowheads="1"/>
          </p:cNvSpPr>
          <p:nvPr/>
        </p:nvSpPr>
        <p:spPr bwMode="auto">
          <a:xfrm>
            <a:off x="152400" y="0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Calibri" pitchFamily="34" charset="0"/>
              </a:rPr>
              <a:t>Instrument and Connect the World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9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4E76-4FFE-4AD6-B545-B12BCB0268D7}" type="datetime1">
              <a:rPr lang="en-US" altLang="en-US"/>
              <a:pPr/>
              <a:t>9/3/2018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Minnesota </a:t>
            </a:r>
            <a:r>
              <a:rPr lang="en-US" altLang="en-US" i="0"/>
              <a:t> </a:t>
            </a:r>
            <a:r>
              <a:rPr lang="en-US" altLang="en-US" i="0" u="sng"/>
              <a:t>D</a:t>
            </a:r>
            <a:r>
              <a:rPr lang="en-US" altLang="en-US" i="0"/>
              <a:t>igital Technology Center  </a:t>
            </a:r>
            <a:r>
              <a:rPr lang="en-US" altLang="en-US" i="0" u="sng"/>
              <a:t>I</a:t>
            </a:r>
            <a:r>
              <a:rPr lang="en-US" altLang="en-US" i="0"/>
              <a:t>ntelligent </a:t>
            </a:r>
            <a:r>
              <a:rPr lang="en-US" altLang="en-US" i="0" u="sng"/>
              <a:t>S</a:t>
            </a:r>
            <a:r>
              <a:rPr lang="en-US" altLang="en-US" i="0"/>
              <a:t>torage </a:t>
            </a:r>
            <a:r>
              <a:rPr lang="en-US" altLang="en-US" i="0" u="sng"/>
              <a:t>C</a:t>
            </a:r>
            <a:r>
              <a:rPr lang="en-US" altLang="en-US" i="0"/>
              <a:t>onsortium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9F9-AB4F-421D-8939-93E2CF4C9D2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467600" cy="1190625"/>
          </a:xfrm>
        </p:spPr>
        <p:txBody>
          <a:bodyPr/>
          <a:lstStyle/>
          <a:p>
            <a:r>
              <a:rPr lang="en-US" altLang="zh-CN" sz="2800">
                <a:ea typeface="宋体" panose="02010600030101010101" pitchFamily="2" charset="-122"/>
              </a:rPr>
              <a:t>Extended Attributes (EAs) in Intelligent Storage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93800"/>
            <a:ext cx="7467600" cy="5130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000">
                <a:ea typeface="宋体" panose="02010600030101010101" pitchFamily="2" charset="-122"/>
              </a:rPr>
              <a:t>Motivations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altLang="zh-CN" sz="1800">
                <a:ea typeface="宋体" panose="02010600030101010101" pitchFamily="2" charset="-122"/>
              </a:rPr>
              <a:t>Attributes are important extension of objects to traditional files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altLang="zh-CN" sz="1800">
                <a:ea typeface="宋体" panose="02010600030101010101" pitchFamily="2" charset="-122"/>
              </a:rPr>
              <a:t>EAs can support semantic-aware and application-aware storage 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altLang="zh-CN" sz="1800">
                <a:ea typeface="宋体" panose="02010600030101010101" pitchFamily="2" charset="-122"/>
              </a:rPr>
              <a:t>Preliminary solutions in existing file systems: Ext2, Ext3, XFS, JFS, ReiserFS, etc.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000">
                <a:ea typeface="宋体" panose="02010600030101010101" pitchFamily="2" charset="-122"/>
              </a:rPr>
              <a:t>Objective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altLang="zh-CN" sz="1800">
                <a:ea typeface="宋体" panose="02010600030101010101" pitchFamily="2" charset="-122"/>
              </a:rPr>
              <a:t>How to use EAs and how to efficiently store and access EAs?</a:t>
            </a: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r>
              <a:rPr lang="en-US" altLang="zh-CN" sz="1800">
                <a:ea typeface="宋体" panose="02010600030101010101" pitchFamily="2" charset="-122"/>
              </a:rPr>
              <a:t>Access control of EAs</a:t>
            </a: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r>
              <a:rPr lang="en-US" altLang="zh-CN" sz="1800">
                <a:ea typeface="宋体" panose="02010600030101010101" pitchFamily="2" charset="-122"/>
              </a:rPr>
              <a:t>Fast retrieval of any EA by name</a:t>
            </a: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r>
              <a:rPr lang="en-US" altLang="zh-CN" sz="1800">
                <a:ea typeface="宋体" panose="02010600030101010101" pitchFamily="2" charset="-122"/>
              </a:rPr>
              <a:t>Fast bulk copy of EAs</a:t>
            </a: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r>
              <a:rPr lang="en-US" altLang="zh-CN" sz="1800">
                <a:ea typeface="宋体" panose="02010600030101010101" pitchFamily="2" charset="-122"/>
              </a:rPr>
              <a:t>Efficient space utilization for variable-sized EAs</a:t>
            </a: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r>
              <a:rPr lang="en-US" altLang="zh-CN" sz="1800">
                <a:ea typeface="宋体" panose="02010600030101010101" pitchFamily="2" charset="-122"/>
              </a:rPr>
              <a:t>Help on search and indexing</a:t>
            </a:r>
          </a:p>
        </p:txBody>
      </p:sp>
    </p:spTree>
    <p:extLst>
      <p:ext uri="{BB962C8B-B14F-4D97-AF65-F5344CB8AC3E}">
        <p14:creationId xmlns:p14="http://schemas.microsoft.com/office/powerpoint/2010/main" val="2165500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5E7B-D963-4EED-B026-15DAC6837336}" type="datetime1">
              <a:rPr lang="en-US" altLang="en-US"/>
              <a:pPr/>
              <a:t>9/3/2018</a:t>
            </a:fld>
            <a:endParaRPr lang="en-US" altLang="en-US"/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University of Minnesota </a:t>
            </a:r>
            <a:r>
              <a:rPr lang="en-US" altLang="en-US" i="0"/>
              <a:t> </a:t>
            </a:r>
            <a:r>
              <a:rPr lang="en-US" altLang="en-US" i="0" u="sng"/>
              <a:t>D</a:t>
            </a:r>
            <a:r>
              <a:rPr lang="en-US" altLang="en-US" i="0"/>
              <a:t>igital Technology Center  </a:t>
            </a:r>
            <a:r>
              <a:rPr lang="en-US" altLang="en-US" i="0" u="sng"/>
              <a:t>I</a:t>
            </a:r>
            <a:r>
              <a:rPr lang="en-US" altLang="en-US" i="0"/>
              <a:t>ntelligent </a:t>
            </a:r>
            <a:r>
              <a:rPr lang="en-US" altLang="en-US" i="0" u="sng"/>
              <a:t>S</a:t>
            </a:r>
            <a:r>
              <a:rPr lang="en-US" altLang="en-US" i="0"/>
              <a:t>torage </a:t>
            </a:r>
            <a:r>
              <a:rPr lang="en-US" altLang="en-US" i="0" u="sng"/>
              <a:t>C</a:t>
            </a:r>
            <a:r>
              <a:rPr lang="en-US" altLang="en-US" i="0"/>
              <a:t>onsortium</a:t>
            </a:r>
            <a:endParaRPr lang="en-US" altLang="en-US"/>
          </a:p>
        </p:txBody>
      </p:sp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7F93-54B5-4704-976B-E0E837C8873F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391400" cy="685800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Storing EA on Storage Media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3124200" cy="2895600"/>
          </a:xfrm>
        </p:spPr>
        <p:txBody>
          <a:bodyPr/>
          <a:lstStyle/>
          <a:p>
            <a:pPr marL="171450" indent="-171450">
              <a:lnSpc>
                <a:spcPct val="80000"/>
              </a:lnSpc>
              <a:spcBef>
                <a:spcPct val="40000"/>
              </a:spcBef>
            </a:pPr>
            <a:r>
              <a:rPr lang="en-US" altLang="zh-CN" sz="1200">
                <a:ea typeface="宋体" panose="02010600030101010101" pitchFamily="2" charset="-122"/>
              </a:rPr>
              <a:t>Inline (within i-node) space for small EA</a:t>
            </a:r>
          </a:p>
          <a:p>
            <a:pPr marL="171450" indent="-171450">
              <a:lnSpc>
                <a:spcPct val="80000"/>
              </a:lnSpc>
              <a:spcBef>
                <a:spcPct val="40000"/>
              </a:spcBef>
            </a:pPr>
            <a:r>
              <a:rPr lang="en-US" altLang="zh-CN" sz="1200">
                <a:ea typeface="宋体" panose="02010600030101010101" pitchFamily="2" charset="-122"/>
              </a:rPr>
              <a:t>External pages for more EAs</a:t>
            </a:r>
          </a:p>
          <a:p>
            <a:pPr marL="171450" indent="-171450">
              <a:lnSpc>
                <a:spcPct val="80000"/>
              </a:lnSpc>
              <a:spcBef>
                <a:spcPct val="40000"/>
              </a:spcBef>
            </a:pPr>
            <a:r>
              <a:rPr lang="en-US" altLang="zh-CN" sz="1200">
                <a:ea typeface="宋体" panose="02010600030101010101" pitchFamily="2" charset="-122"/>
              </a:rPr>
              <a:t>Differentiate per-instance EAs (IEAs) and per-object EAs</a:t>
            </a:r>
          </a:p>
          <a:p>
            <a:pPr marL="461963" lvl="1" indent="-173038">
              <a:lnSpc>
                <a:spcPct val="80000"/>
              </a:lnSpc>
              <a:spcBef>
                <a:spcPct val="40000"/>
              </a:spcBef>
            </a:pPr>
            <a:r>
              <a:rPr lang="en-US" altLang="zh-CN" sz="1200">
                <a:ea typeface="宋体" panose="02010600030101010101" pitchFamily="2" charset="-122"/>
              </a:rPr>
              <a:t>Example: When copying, </a:t>
            </a:r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en-US" altLang="zh-CN" sz="1200">
                <a:ea typeface="宋体" panose="02010600030101010101" pitchFamily="2" charset="-122"/>
              </a:rPr>
              <a:t>audit trace</a:t>
            </a:r>
            <a:r>
              <a:rPr lang="en-US" altLang="zh-CN" sz="1200"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en-US" altLang="zh-CN" sz="1200">
                <a:ea typeface="宋体" panose="02010600030101010101" pitchFamily="2" charset="-122"/>
              </a:rPr>
              <a:t> EA should not be copied to the new object</a:t>
            </a:r>
          </a:p>
          <a:p>
            <a:pPr marL="171450" indent="-171450">
              <a:lnSpc>
                <a:spcPct val="80000"/>
              </a:lnSpc>
              <a:spcBef>
                <a:spcPct val="40000"/>
              </a:spcBef>
            </a:pPr>
            <a:r>
              <a:rPr lang="en-US" altLang="zh-CN" sz="1200">
                <a:ea typeface="宋体" panose="02010600030101010101" pitchFamily="2" charset="-122"/>
              </a:rPr>
              <a:t>Separated EA headers and EA values</a:t>
            </a:r>
          </a:p>
          <a:p>
            <a:pPr marL="461963" lvl="1" indent="-173038">
              <a:lnSpc>
                <a:spcPct val="80000"/>
              </a:lnSpc>
              <a:spcBef>
                <a:spcPct val="40000"/>
              </a:spcBef>
            </a:pPr>
            <a:r>
              <a:rPr lang="en-US" altLang="zh-CN" sz="1200">
                <a:ea typeface="宋体" panose="02010600030101010101" pitchFamily="2" charset="-122"/>
              </a:rPr>
              <a:t>Headers are organized into index for fast lookup</a:t>
            </a:r>
          </a:p>
          <a:p>
            <a:pPr marL="461963" lvl="1" indent="-173038">
              <a:lnSpc>
                <a:spcPct val="80000"/>
              </a:lnSpc>
              <a:spcBef>
                <a:spcPct val="40000"/>
              </a:spcBef>
            </a:pPr>
            <a:r>
              <a:rPr lang="en-US" altLang="zh-CN" sz="1200">
                <a:ea typeface="宋体" panose="02010600030101010101" pitchFamily="2" charset="-122"/>
              </a:rPr>
              <a:t>Headers have inline space for storage small values</a:t>
            </a:r>
          </a:p>
          <a:p>
            <a:pPr marL="461963" lvl="1" indent="-173038">
              <a:lnSpc>
                <a:spcPct val="80000"/>
              </a:lnSpc>
              <a:spcBef>
                <a:spcPct val="40000"/>
              </a:spcBef>
            </a:pPr>
            <a:r>
              <a:rPr lang="en-US" altLang="zh-CN" sz="1200">
                <a:ea typeface="宋体" panose="02010600030101010101" pitchFamily="2" charset="-122"/>
              </a:rPr>
              <a:t>EA value pages support efficient variable-sized EA values</a:t>
            </a:r>
          </a:p>
        </p:txBody>
      </p:sp>
      <p:grpSp>
        <p:nvGrpSpPr>
          <p:cNvPr id="203780" name="Group 4"/>
          <p:cNvGrpSpPr>
            <a:grpSpLocks noChangeAspect="1"/>
          </p:cNvGrpSpPr>
          <p:nvPr/>
        </p:nvGrpSpPr>
        <p:grpSpPr bwMode="auto">
          <a:xfrm>
            <a:off x="3924300" y="800100"/>
            <a:ext cx="5143500" cy="5867400"/>
            <a:chOff x="2220" y="6198"/>
            <a:chExt cx="8100" cy="8580"/>
          </a:xfrm>
        </p:grpSpPr>
        <p:sp>
          <p:nvSpPr>
            <p:cNvPr id="203781" name="AutoShape 5"/>
            <p:cNvSpPr>
              <a:spLocks noChangeAspect="1" noChangeArrowheads="1"/>
            </p:cNvSpPr>
            <p:nvPr/>
          </p:nvSpPr>
          <p:spPr bwMode="auto">
            <a:xfrm>
              <a:off x="2220" y="6198"/>
              <a:ext cx="8100" cy="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82" name="Rectangle 6" descr="5%"/>
            <p:cNvSpPr>
              <a:spLocks noChangeArrowheads="1"/>
            </p:cNvSpPr>
            <p:nvPr/>
          </p:nvSpPr>
          <p:spPr bwMode="auto">
            <a:xfrm>
              <a:off x="2580" y="9384"/>
              <a:ext cx="1980" cy="1872"/>
            </a:xfrm>
            <a:prstGeom prst="rect">
              <a:avLst/>
            </a:prstGeom>
            <a:pattFill prst="pct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83" name="Rectangle 7"/>
            <p:cNvSpPr>
              <a:spLocks noChangeArrowheads="1"/>
            </p:cNvSpPr>
            <p:nvPr/>
          </p:nvSpPr>
          <p:spPr bwMode="auto">
            <a:xfrm>
              <a:off x="2580" y="6576"/>
              <a:ext cx="1980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kumimoji="0" lang="en-US" altLang="zh-CN" sz="1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Mode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784" name="Rectangle 8"/>
            <p:cNvSpPr>
              <a:spLocks noChangeArrowheads="1"/>
            </p:cNvSpPr>
            <p:nvPr/>
          </p:nvSpPr>
          <p:spPr bwMode="auto">
            <a:xfrm>
              <a:off x="2580" y="7044"/>
              <a:ext cx="1980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kumimoji="0" lang="en-US" altLang="zh-CN" sz="1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Owner info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785" name="Rectangle 9"/>
            <p:cNvSpPr>
              <a:spLocks noChangeArrowheads="1"/>
            </p:cNvSpPr>
            <p:nvPr/>
          </p:nvSpPr>
          <p:spPr bwMode="auto">
            <a:xfrm>
              <a:off x="2580" y="7512"/>
              <a:ext cx="1980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kumimoji="0" lang="en-US" altLang="zh-CN" sz="1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Size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786" name="Rectangle 10"/>
            <p:cNvSpPr>
              <a:spLocks noChangeArrowheads="1"/>
            </p:cNvSpPr>
            <p:nvPr/>
          </p:nvSpPr>
          <p:spPr bwMode="auto">
            <a:xfrm>
              <a:off x="2580" y="7980"/>
              <a:ext cx="1980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kumimoji="0" lang="en-US" altLang="zh-CN" sz="1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Timestamps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787" name="Rectangle 11"/>
            <p:cNvSpPr>
              <a:spLocks noChangeArrowheads="1"/>
            </p:cNvSpPr>
            <p:nvPr/>
          </p:nvSpPr>
          <p:spPr bwMode="auto">
            <a:xfrm>
              <a:off x="2580" y="9384"/>
              <a:ext cx="1980" cy="46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 eaLnBrk="1" hangingPunct="1"/>
              <a:r>
                <a:rPr kumimoji="0" lang="en-US" altLang="zh-CN" sz="10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EA Header Block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788" name="Rectangle 12"/>
            <p:cNvSpPr>
              <a:spLocks noChangeArrowheads="1"/>
            </p:cNvSpPr>
            <p:nvPr/>
          </p:nvSpPr>
          <p:spPr bwMode="auto">
            <a:xfrm>
              <a:off x="2580" y="11255"/>
              <a:ext cx="1980" cy="1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kumimoji="0" lang="en-US" altLang="zh-CN" sz="1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Direct Blocks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789" name="Rectangle 13"/>
            <p:cNvSpPr>
              <a:spLocks noChangeArrowheads="1"/>
            </p:cNvSpPr>
            <p:nvPr/>
          </p:nvSpPr>
          <p:spPr bwMode="auto">
            <a:xfrm>
              <a:off x="2580" y="12504"/>
              <a:ext cx="1980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kumimoji="0" lang="en-US" altLang="zh-CN" sz="1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Indirect Blocks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790" name="Rectangle 14"/>
            <p:cNvSpPr>
              <a:spLocks noChangeArrowheads="1"/>
            </p:cNvSpPr>
            <p:nvPr/>
          </p:nvSpPr>
          <p:spPr bwMode="auto">
            <a:xfrm>
              <a:off x="2580" y="12983"/>
              <a:ext cx="1980" cy="4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kumimoji="0" lang="en-US" altLang="zh-CN" sz="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Double Indirect Blocks</a:t>
              </a:r>
              <a:endParaRPr kumimoji="0" lang="en-US" altLang="zh-CN" sz="800">
                <a:ea typeface="宋体" panose="02010600030101010101" pitchFamily="2" charset="-122"/>
              </a:endParaRPr>
            </a:p>
          </p:txBody>
        </p:sp>
        <p:sp>
          <p:nvSpPr>
            <p:cNvPr id="203791" name="Rectangle 15"/>
            <p:cNvSpPr>
              <a:spLocks noChangeArrowheads="1"/>
            </p:cNvSpPr>
            <p:nvPr/>
          </p:nvSpPr>
          <p:spPr bwMode="auto">
            <a:xfrm>
              <a:off x="2580" y="13426"/>
              <a:ext cx="1980" cy="4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kumimoji="0" lang="en-US" altLang="zh-CN" sz="9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Triple Indirect Blocks</a:t>
              </a:r>
              <a:endParaRPr kumimoji="0" lang="en-US" altLang="zh-CN" sz="900">
                <a:ea typeface="宋体" panose="02010600030101010101" pitchFamily="2" charset="-122"/>
              </a:endParaRPr>
            </a:p>
          </p:txBody>
        </p:sp>
        <p:sp>
          <p:nvSpPr>
            <p:cNvPr id="203792" name="Rectangle 16"/>
            <p:cNvSpPr>
              <a:spLocks noChangeArrowheads="1"/>
            </p:cNvSpPr>
            <p:nvPr/>
          </p:nvSpPr>
          <p:spPr bwMode="auto">
            <a:xfrm>
              <a:off x="8749" y="10389"/>
              <a:ext cx="851" cy="4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kumimoji="0" lang="en-US" altLang="zh-CN" sz="1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Data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793" name="Rectangle 17"/>
            <p:cNvSpPr>
              <a:spLocks noChangeArrowheads="1"/>
            </p:cNvSpPr>
            <p:nvPr/>
          </p:nvSpPr>
          <p:spPr bwMode="auto">
            <a:xfrm>
              <a:off x="8749" y="11053"/>
              <a:ext cx="851" cy="4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kumimoji="0" lang="en-US" altLang="zh-CN" sz="1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Data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794" name="Rectangle 18"/>
            <p:cNvSpPr>
              <a:spLocks noChangeArrowheads="1"/>
            </p:cNvSpPr>
            <p:nvPr/>
          </p:nvSpPr>
          <p:spPr bwMode="auto">
            <a:xfrm>
              <a:off x="8749" y="13047"/>
              <a:ext cx="851" cy="4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kumimoji="0" lang="en-US" altLang="zh-CN" sz="1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Data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795" name="Rectangle 19"/>
            <p:cNvSpPr>
              <a:spLocks noChangeArrowheads="1"/>
            </p:cNvSpPr>
            <p:nvPr/>
          </p:nvSpPr>
          <p:spPr bwMode="auto">
            <a:xfrm>
              <a:off x="8749" y="12381"/>
              <a:ext cx="851" cy="4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kumimoji="0" lang="en-US" altLang="zh-CN" sz="1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Data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796" name="Rectangle 20"/>
            <p:cNvSpPr>
              <a:spLocks noChangeArrowheads="1"/>
            </p:cNvSpPr>
            <p:nvPr/>
          </p:nvSpPr>
          <p:spPr bwMode="auto">
            <a:xfrm>
              <a:off x="8749" y="11718"/>
              <a:ext cx="851" cy="4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kumimoji="0" lang="en-US" altLang="zh-CN" sz="1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Data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797" name="Rectangle 21"/>
            <p:cNvSpPr>
              <a:spLocks noChangeArrowheads="1"/>
            </p:cNvSpPr>
            <p:nvPr/>
          </p:nvSpPr>
          <p:spPr bwMode="auto">
            <a:xfrm>
              <a:off x="8749" y="13711"/>
              <a:ext cx="851" cy="4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kumimoji="0" lang="en-US" altLang="zh-CN" sz="1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Data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798" name="Freeform 22"/>
            <p:cNvSpPr>
              <a:spLocks/>
            </p:cNvSpPr>
            <p:nvPr/>
          </p:nvSpPr>
          <p:spPr bwMode="auto">
            <a:xfrm>
              <a:off x="4560" y="10600"/>
              <a:ext cx="4170" cy="795"/>
            </a:xfrm>
            <a:custGeom>
              <a:avLst/>
              <a:gdLst>
                <a:gd name="T0" fmla="*/ 0 w 4170"/>
                <a:gd name="T1" fmla="*/ 795 h 795"/>
                <a:gd name="T2" fmla="*/ 2625 w 4170"/>
                <a:gd name="T3" fmla="*/ 795 h 795"/>
                <a:gd name="T4" fmla="*/ 2625 w 4170"/>
                <a:gd name="T5" fmla="*/ 0 h 795"/>
                <a:gd name="T6" fmla="*/ 4170 w 4170"/>
                <a:gd name="T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0" h="795">
                  <a:moveTo>
                    <a:pt x="0" y="795"/>
                  </a:moveTo>
                  <a:lnTo>
                    <a:pt x="2625" y="795"/>
                  </a:lnTo>
                  <a:lnTo>
                    <a:pt x="2625" y="0"/>
                  </a:lnTo>
                  <a:lnTo>
                    <a:pt x="417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99" name="Freeform 23"/>
            <p:cNvSpPr>
              <a:spLocks/>
            </p:cNvSpPr>
            <p:nvPr/>
          </p:nvSpPr>
          <p:spPr bwMode="auto">
            <a:xfrm>
              <a:off x="4575" y="11275"/>
              <a:ext cx="4185" cy="360"/>
            </a:xfrm>
            <a:custGeom>
              <a:avLst/>
              <a:gdLst>
                <a:gd name="T0" fmla="*/ 0 w 4185"/>
                <a:gd name="T1" fmla="*/ 360 h 360"/>
                <a:gd name="T2" fmla="*/ 2835 w 4185"/>
                <a:gd name="T3" fmla="*/ 360 h 360"/>
                <a:gd name="T4" fmla="*/ 2835 w 4185"/>
                <a:gd name="T5" fmla="*/ 0 h 360"/>
                <a:gd name="T6" fmla="*/ 4185 w 4185"/>
                <a:gd name="T7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85" h="360">
                  <a:moveTo>
                    <a:pt x="0" y="360"/>
                  </a:moveTo>
                  <a:lnTo>
                    <a:pt x="2835" y="360"/>
                  </a:lnTo>
                  <a:lnTo>
                    <a:pt x="2835" y="0"/>
                  </a:lnTo>
                  <a:lnTo>
                    <a:pt x="418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00" name="Rectangle 24"/>
            <p:cNvSpPr>
              <a:spLocks noChangeArrowheads="1"/>
            </p:cNvSpPr>
            <p:nvPr/>
          </p:nvSpPr>
          <p:spPr bwMode="auto">
            <a:xfrm>
              <a:off x="5771" y="11718"/>
              <a:ext cx="425" cy="6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01" name="Freeform 25"/>
            <p:cNvSpPr>
              <a:spLocks/>
            </p:cNvSpPr>
            <p:nvPr/>
          </p:nvSpPr>
          <p:spPr bwMode="auto">
            <a:xfrm>
              <a:off x="4545" y="11980"/>
              <a:ext cx="1185" cy="1200"/>
            </a:xfrm>
            <a:custGeom>
              <a:avLst/>
              <a:gdLst>
                <a:gd name="T0" fmla="*/ 0 w 1185"/>
                <a:gd name="T1" fmla="*/ 1200 h 1200"/>
                <a:gd name="T2" fmla="*/ 660 w 1185"/>
                <a:gd name="T3" fmla="*/ 1200 h 1200"/>
                <a:gd name="T4" fmla="*/ 660 w 1185"/>
                <a:gd name="T5" fmla="*/ 0 h 1200"/>
                <a:gd name="T6" fmla="*/ 1185 w 1185"/>
                <a:gd name="T7" fmla="*/ 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1200">
                  <a:moveTo>
                    <a:pt x="0" y="1200"/>
                  </a:moveTo>
                  <a:lnTo>
                    <a:pt x="660" y="1200"/>
                  </a:lnTo>
                  <a:lnTo>
                    <a:pt x="660" y="0"/>
                  </a:lnTo>
                  <a:lnTo>
                    <a:pt x="118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02" name="Line 26"/>
            <p:cNvSpPr>
              <a:spLocks noChangeShapeType="1"/>
            </p:cNvSpPr>
            <p:nvPr/>
          </p:nvSpPr>
          <p:spPr bwMode="auto">
            <a:xfrm>
              <a:off x="6196" y="11939"/>
              <a:ext cx="255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03" name="Freeform 27"/>
            <p:cNvSpPr>
              <a:spLocks/>
            </p:cNvSpPr>
            <p:nvPr/>
          </p:nvSpPr>
          <p:spPr bwMode="auto">
            <a:xfrm>
              <a:off x="6195" y="12190"/>
              <a:ext cx="2535" cy="420"/>
            </a:xfrm>
            <a:custGeom>
              <a:avLst/>
              <a:gdLst>
                <a:gd name="T0" fmla="*/ 0 w 2535"/>
                <a:gd name="T1" fmla="*/ 0 h 420"/>
                <a:gd name="T2" fmla="*/ 1395 w 2535"/>
                <a:gd name="T3" fmla="*/ 0 h 420"/>
                <a:gd name="T4" fmla="*/ 1395 w 2535"/>
                <a:gd name="T5" fmla="*/ 420 h 420"/>
                <a:gd name="T6" fmla="*/ 2535 w 2535"/>
                <a:gd name="T7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5" h="420">
                  <a:moveTo>
                    <a:pt x="0" y="0"/>
                  </a:moveTo>
                  <a:lnTo>
                    <a:pt x="1395" y="0"/>
                  </a:lnTo>
                  <a:lnTo>
                    <a:pt x="1395" y="420"/>
                  </a:lnTo>
                  <a:lnTo>
                    <a:pt x="2535" y="4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04" name="Rectangle 28"/>
            <p:cNvSpPr>
              <a:spLocks noChangeArrowheads="1"/>
            </p:cNvSpPr>
            <p:nvPr/>
          </p:nvSpPr>
          <p:spPr bwMode="auto">
            <a:xfrm>
              <a:off x="5771" y="12824"/>
              <a:ext cx="425" cy="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05" name="Rectangle 29"/>
            <p:cNvSpPr>
              <a:spLocks noChangeArrowheads="1"/>
            </p:cNvSpPr>
            <p:nvPr/>
          </p:nvSpPr>
          <p:spPr bwMode="auto">
            <a:xfrm>
              <a:off x="7474" y="12824"/>
              <a:ext cx="424" cy="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06" name="Rectangle 30"/>
            <p:cNvSpPr>
              <a:spLocks noChangeArrowheads="1"/>
            </p:cNvSpPr>
            <p:nvPr/>
          </p:nvSpPr>
          <p:spPr bwMode="auto">
            <a:xfrm>
              <a:off x="7474" y="13686"/>
              <a:ext cx="424" cy="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07" name="Freeform 31"/>
            <p:cNvSpPr>
              <a:spLocks/>
            </p:cNvSpPr>
            <p:nvPr/>
          </p:nvSpPr>
          <p:spPr bwMode="auto">
            <a:xfrm>
              <a:off x="4545" y="13045"/>
              <a:ext cx="1185" cy="645"/>
            </a:xfrm>
            <a:custGeom>
              <a:avLst/>
              <a:gdLst>
                <a:gd name="T0" fmla="*/ 0 w 1185"/>
                <a:gd name="T1" fmla="*/ 645 h 645"/>
                <a:gd name="T2" fmla="*/ 780 w 1185"/>
                <a:gd name="T3" fmla="*/ 645 h 645"/>
                <a:gd name="T4" fmla="*/ 780 w 1185"/>
                <a:gd name="T5" fmla="*/ 0 h 645"/>
                <a:gd name="T6" fmla="*/ 1185 w 1185"/>
                <a:gd name="T7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645">
                  <a:moveTo>
                    <a:pt x="0" y="645"/>
                  </a:moveTo>
                  <a:lnTo>
                    <a:pt x="780" y="645"/>
                  </a:lnTo>
                  <a:lnTo>
                    <a:pt x="780" y="0"/>
                  </a:lnTo>
                  <a:lnTo>
                    <a:pt x="118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08" name="Freeform 32"/>
            <p:cNvSpPr>
              <a:spLocks/>
            </p:cNvSpPr>
            <p:nvPr/>
          </p:nvSpPr>
          <p:spPr bwMode="auto">
            <a:xfrm>
              <a:off x="6180" y="13135"/>
              <a:ext cx="1275" cy="1"/>
            </a:xfrm>
            <a:custGeom>
              <a:avLst/>
              <a:gdLst>
                <a:gd name="T0" fmla="*/ 0 w 1275"/>
                <a:gd name="T1" fmla="*/ 0 h 1"/>
                <a:gd name="T2" fmla="*/ 1275 w 127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75" h="1">
                  <a:moveTo>
                    <a:pt x="0" y="0"/>
                  </a:moveTo>
                  <a:lnTo>
                    <a:pt x="127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09" name="Freeform 33"/>
            <p:cNvSpPr>
              <a:spLocks/>
            </p:cNvSpPr>
            <p:nvPr/>
          </p:nvSpPr>
          <p:spPr bwMode="auto">
            <a:xfrm>
              <a:off x="6195" y="13300"/>
              <a:ext cx="1320" cy="630"/>
            </a:xfrm>
            <a:custGeom>
              <a:avLst/>
              <a:gdLst>
                <a:gd name="T0" fmla="*/ 0 w 1320"/>
                <a:gd name="T1" fmla="*/ 0 h 630"/>
                <a:gd name="T2" fmla="*/ 660 w 1320"/>
                <a:gd name="T3" fmla="*/ 0 h 630"/>
                <a:gd name="T4" fmla="*/ 660 w 1320"/>
                <a:gd name="T5" fmla="*/ 630 h 630"/>
                <a:gd name="T6" fmla="*/ 1320 w 1320"/>
                <a:gd name="T7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0" h="630">
                  <a:moveTo>
                    <a:pt x="0" y="0"/>
                  </a:moveTo>
                  <a:lnTo>
                    <a:pt x="660" y="0"/>
                  </a:lnTo>
                  <a:lnTo>
                    <a:pt x="660" y="630"/>
                  </a:lnTo>
                  <a:lnTo>
                    <a:pt x="1320" y="6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10" name="Freeform 34"/>
            <p:cNvSpPr>
              <a:spLocks/>
            </p:cNvSpPr>
            <p:nvPr/>
          </p:nvSpPr>
          <p:spPr bwMode="auto">
            <a:xfrm>
              <a:off x="7905" y="13150"/>
              <a:ext cx="840" cy="150"/>
            </a:xfrm>
            <a:custGeom>
              <a:avLst/>
              <a:gdLst>
                <a:gd name="T0" fmla="*/ 0 w 840"/>
                <a:gd name="T1" fmla="*/ 0 h 150"/>
                <a:gd name="T2" fmla="*/ 435 w 840"/>
                <a:gd name="T3" fmla="*/ 0 h 150"/>
                <a:gd name="T4" fmla="*/ 435 w 840"/>
                <a:gd name="T5" fmla="*/ 150 h 150"/>
                <a:gd name="T6" fmla="*/ 840 w 840"/>
                <a:gd name="T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150">
                  <a:moveTo>
                    <a:pt x="0" y="0"/>
                  </a:moveTo>
                  <a:lnTo>
                    <a:pt x="435" y="0"/>
                  </a:lnTo>
                  <a:lnTo>
                    <a:pt x="435" y="150"/>
                  </a:lnTo>
                  <a:lnTo>
                    <a:pt x="840" y="15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11" name="Freeform 35"/>
            <p:cNvSpPr>
              <a:spLocks/>
            </p:cNvSpPr>
            <p:nvPr/>
          </p:nvSpPr>
          <p:spPr bwMode="auto">
            <a:xfrm>
              <a:off x="7890" y="13930"/>
              <a:ext cx="870" cy="1"/>
            </a:xfrm>
            <a:custGeom>
              <a:avLst/>
              <a:gdLst>
                <a:gd name="T0" fmla="*/ 0 w 870"/>
                <a:gd name="T1" fmla="*/ 0 h 1"/>
                <a:gd name="T2" fmla="*/ 870 w 87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70" h="1">
                  <a:moveTo>
                    <a:pt x="0" y="0"/>
                  </a:moveTo>
                  <a:lnTo>
                    <a:pt x="87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12" name="Rectangle 36"/>
            <p:cNvSpPr>
              <a:spLocks noChangeArrowheads="1"/>
            </p:cNvSpPr>
            <p:nvPr/>
          </p:nvSpPr>
          <p:spPr bwMode="auto">
            <a:xfrm>
              <a:off x="6720" y="8226"/>
              <a:ext cx="1260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kumimoji="0" lang="en-US" altLang="zh-CN" sz="9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EA headers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813" name="Freeform 37"/>
            <p:cNvSpPr>
              <a:spLocks/>
            </p:cNvSpPr>
            <p:nvPr/>
          </p:nvSpPr>
          <p:spPr bwMode="auto">
            <a:xfrm>
              <a:off x="4545" y="8658"/>
              <a:ext cx="2070" cy="915"/>
            </a:xfrm>
            <a:custGeom>
              <a:avLst/>
              <a:gdLst>
                <a:gd name="T0" fmla="*/ 0 w 2070"/>
                <a:gd name="T1" fmla="*/ 915 h 915"/>
                <a:gd name="T2" fmla="*/ 795 w 2070"/>
                <a:gd name="T3" fmla="*/ 915 h 915"/>
                <a:gd name="T4" fmla="*/ 795 w 2070"/>
                <a:gd name="T5" fmla="*/ 0 h 915"/>
                <a:gd name="T6" fmla="*/ 2070 w 2070"/>
                <a:gd name="T7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0" h="915">
                  <a:moveTo>
                    <a:pt x="0" y="915"/>
                  </a:moveTo>
                  <a:lnTo>
                    <a:pt x="795" y="915"/>
                  </a:lnTo>
                  <a:lnTo>
                    <a:pt x="795" y="0"/>
                  </a:lnTo>
                  <a:lnTo>
                    <a:pt x="207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14" name="Text Box 38"/>
            <p:cNvSpPr txBox="1">
              <a:spLocks noChangeArrowheads="1"/>
            </p:cNvSpPr>
            <p:nvPr/>
          </p:nvSpPr>
          <p:spPr bwMode="auto">
            <a:xfrm>
              <a:off x="7816" y="8406"/>
              <a:ext cx="106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eaLnBrk="1" hangingPunct="1"/>
              <a:r>
                <a:rPr kumimoji="0" lang="en-US" altLang="zh-CN" sz="1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……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815" name="Rectangle 39"/>
            <p:cNvSpPr>
              <a:spLocks noChangeArrowheads="1"/>
            </p:cNvSpPr>
            <p:nvPr/>
          </p:nvSpPr>
          <p:spPr bwMode="auto">
            <a:xfrm>
              <a:off x="2580" y="8448"/>
              <a:ext cx="1980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kumimoji="0" lang="en-US" altLang="zh-CN" sz="10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ACL Block 1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816" name="Rectangle 40"/>
            <p:cNvSpPr>
              <a:spLocks noChangeArrowheads="1"/>
            </p:cNvSpPr>
            <p:nvPr/>
          </p:nvSpPr>
          <p:spPr bwMode="auto">
            <a:xfrm>
              <a:off x="6622" y="6601"/>
              <a:ext cx="818" cy="4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kumimoji="0" lang="en-US" altLang="zh-CN" sz="1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ACLs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817" name="Freeform 41"/>
            <p:cNvSpPr>
              <a:spLocks/>
            </p:cNvSpPr>
            <p:nvPr/>
          </p:nvSpPr>
          <p:spPr bwMode="auto">
            <a:xfrm>
              <a:off x="4530" y="6828"/>
              <a:ext cx="2040" cy="1830"/>
            </a:xfrm>
            <a:custGeom>
              <a:avLst/>
              <a:gdLst>
                <a:gd name="T0" fmla="*/ 0 w 2040"/>
                <a:gd name="T1" fmla="*/ 1830 h 1830"/>
                <a:gd name="T2" fmla="*/ 465 w 2040"/>
                <a:gd name="T3" fmla="*/ 1830 h 1830"/>
                <a:gd name="T4" fmla="*/ 465 w 2040"/>
                <a:gd name="T5" fmla="*/ 0 h 1830"/>
                <a:gd name="T6" fmla="*/ 2040 w 2040"/>
                <a:gd name="T7" fmla="*/ 0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0" h="1830">
                  <a:moveTo>
                    <a:pt x="0" y="1830"/>
                  </a:moveTo>
                  <a:lnTo>
                    <a:pt x="465" y="1830"/>
                  </a:lnTo>
                  <a:lnTo>
                    <a:pt x="465" y="0"/>
                  </a:lnTo>
                  <a:lnTo>
                    <a:pt x="20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18" name="Rectangle 42"/>
            <p:cNvSpPr>
              <a:spLocks noChangeArrowheads="1"/>
            </p:cNvSpPr>
            <p:nvPr/>
          </p:nvSpPr>
          <p:spPr bwMode="auto">
            <a:xfrm>
              <a:off x="2580" y="9852"/>
              <a:ext cx="1980" cy="46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 eaLnBrk="1" hangingPunct="1"/>
              <a:r>
                <a:rPr kumimoji="0" lang="en-US" altLang="zh-CN" sz="10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EA Value Block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819" name="Rectangle 43"/>
            <p:cNvSpPr>
              <a:spLocks noChangeArrowheads="1"/>
            </p:cNvSpPr>
            <p:nvPr/>
          </p:nvSpPr>
          <p:spPr bwMode="auto">
            <a:xfrm>
              <a:off x="6720" y="8850"/>
              <a:ext cx="1260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kumimoji="0" lang="en-US" altLang="zh-CN" sz="9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EA values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820" name="Freeform 44"/>
            <p:cNvSpPr>
              <a:spLocks/>
            </p:cNvSpPr>
            <p:nvPr/>
          </p:nvSpPr>
          <p:spPr bwMode="auto">
            <a:xfrm>
              <a:off x="4545" y="9187"/>
              <a:ext cx="2100" cy="885"/>
            </a:xfrm>
            <a:custGeom>
              <a:avLst/>
              <a:gdLst>
                <a:gd name="T0" fmla="*/ 0 w 2100"/>
                <a:gd name="T1" fmla="*/ 885 h 885"/>
                <a:gd name="T2" fmla="*/ 1035 w 2100"/>
                <a:gd name="T3" fmla="*/ 885 h 885"/>
                <a:gd name="T4" fmla="*/ 1035 w 2100"/>
                <a:gd name="T5" fmla="*/ 0 h 885"/>
                <a:gd name="T6" fmla="*/ 2100 w 2100"/>
                <a:gd name="T7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0" h="885">
                  <a:moveTo>
                    <a:pt x="0" y="885"/>
                  </a:moveTo>
                  <a:lnTo>
                    <a:pt x="1035" y="885"/>
                  </a:lnTo>
                  <a:lnTo>
                    <a:pt x="1035" y="0"/>
                  </a:lnTo>
                  <a:lnTo>
                    <a:pt x="210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21" name="Rectangle 45"/>
            <p:cNvSpPr>
              <a:spLocks noChangeArrowheads="1"/>
            </p:cNvSpPr>
            <p:nvPr/>
          </p:nvSpPr>
          <p:spPr bwMode="auto">
            <a:xfrm>
              <a:off x="2580" y="8916"/>
              <a:ext cx="1980" cy="46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kumimoji="0" lang="en-US" altLang="zh-CN" sz="10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ACL Block 2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822" name="Rectangle 46"/>
            <p:cNvSpPr>
              <a:spLocks noChangeArrowheads="1"/>
            </p:cNvSpPr>
            <p:nvPr/>
          </p:nvSpPr>
          <p:spPr bwMode="auto">
            <a:xfrm>
              <a:off x="6622" y="7200"/>
              <a:ext cx="818" cy="4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1" hangingPunct="1"/>
              <a:r>
                <a:rPr kumimoji="0" lang="en-US" altLang="zh-CN" sz="1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ACLs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823" name="Freeform 47"/>
            <p:cNvSpPr>
              <a:spLocks/>
            </p:cNvSpPr>
            <p:nvPr/>
          </p:nvSpPr>
          <p:spPr bwMode="auto">
            <a:xfrm>
              <a:off x="4545" y="7353"/>
              <a:ext cx="2010" cy="1770"/>
            </a:xfrm>
            <a:custGeom>
              <a:avLst/>
              <a:gdLst>
                <a:gd name="T0" fmla="*/ 0 w 2010"/>
                <a:gd name="T1" fmla="*/ 1770 h 1770"/>
                <a:gd name="T2" fmla="*/ 615 w 2010"/>
                <a:gd name="T3" fmla="*/ 1770 h 1770"/>
                <a:gd name="T4" fmla="*/ 615 w 2010"/>
                <a:gd name="T5" fmla="*/ 0 h 1770"/>
                <a:gd name="T6" fmla="*/ 2010 w 2010"/>
                <a:gd name="T7" fmla="*/ 0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0" h="1770">
                  <a:moveTo>
                    <a:pt x="0" y="1770"/>
                  </a:moveTo>
                  <a:lnTo>
                    <a:pt x="615" y="1770"/>
                  </a:lnTo>
                  <a:lnTo>
                    <a:pt x="615" y="0"/>
                  </a:lnTo>
                  <a:lnTo>
                    <a:pt x="201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24" name="Text Box 48"/>
            <p:cNvSpPr txBox="1">
              <a:spLocks noChangeArrowheads="1"/>
            </p:cNvSpPr>
            <p:nvPr/>
          </p:nvSpPr>
          <p:spPr bwMode="auto">
            <a:xfrm>
              <a:off x="4920" y="10008"/>
              <a:ext cx="144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1" hangingPunct="1"/>
              <a:r>
                <a:rPr kumimoji="0" lang="en-US" altLang="zh-CN" sz="1000" b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reserved space for inline EA</a:t>
              </a:r>
              <a:endParaRPr kumimoji="0" lang="en-US" altLang="zh-CN" sz="1800" b="1">
                <a:solidFill>
                  <a:srgbClr val="FF33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3825" name="AutoShape 49"/>
            <p:cNvSpPr>
              <a:spLocks/>
            </p:cNvSpPr>
            <p:nvPr/>
          </p:nvSpPr>
          <p:spPr bwMode="auto">
            <a:xfrm>
              <a:off x="4560" y="9384"/>
              <a:ext cx="360" cy="1872"/>
            </a:xfrm>
            <a:prstGeom prst="rightBrace">
              <a:avLst>
                <a:gd name="adj1" fmla="val 43333"/>
                <a:gd name="adj2" fmla="val 50000"/>
              </a:avLst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26" name="Rectangle 50"/>
            <p:cNvSpPr>
              <a:spLocks noChangeArrowheads="1"/>
            </p:cNvSpPr>
            <p:nvPr/>
          </p:nvSpPr>
          <p:spPr bwMode="auto">
            <a:xfrm>
              <a:off x="2580" y="10320"/>
              <a:ext cx="1980" cy="46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 eaLnBrk="1" hangingPunct="1"/>
              <a:r>
                <a:rPr kumimoji="0" lang="en-US" altLang="zh-CN" sz="10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IEA Value Block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827" name="Rectangle 51"/>
            <p:cNvSpPr>
              <a:spLocks noChangeArrowheads="1"/>
            </p:cNvSpPr>
            <p:nvPr/>
          </p:nvSpPr>
          <p:spPr bwMode="auto">
            <a:xfrm>
              <a:off x="2580" y="10788"/>
              <a:ext cx="1980" cy="46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 eaLnBrk="1" hangingPunct="1"/>
              <a:r>
                <a:rPr kumimoji="0" lang="en-US" altLang="zh-CN" sz="10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IEA Value Block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828" name="Rectangle 52"/>
            <p:cNvSpPr>
              <a:spLocks noChangeArrowheads="1"/>
            </p:cNvSpPr>
            <p:nvPr/>
          </p:nvSpPr>
          <p:spPr bwMode="auto">
            <a:xfrm>
              <a:off x="6720" y="9474"/>
              <a:ext cx="1260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kumimoji="0" lang="en-US" altLang="zh-CN" sz="9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IEA headers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829" name="Freeform 53"/>
            <p:cNvSpPr>
              <a:spLocks/>
            </p:cNvSpPr>
            <p:nvPr/>
          </p:nvSpPr>
          <p:spPr bwMode="auto">
            <a:xfrm>
              <a:off x="4545" y="9700"/>
              <a:ext cx="2100" cy="900"/>
            </a:xfrm>
            <a:custGeom>
              <a:avLst/>
              <a:gdLst>
                <a:gd name="T0" fmla="*/ 0 w 2100"/>
                <a:gd name="T1" fmla="*/ 900 h 900"/>
                <a:gd name="T2" fmla="*/ 1380 w 2100"/>
                <a:gd name="T3" fmla="*/ 900 h 900"/>
                <a:gd name="T4" fmla="*/ 1380 w 2100"/>
                <a:gd name="T5" fmla="*/ 0 h 900"/>
                <a:gd name="T6" fmla="*/ 2100 w 2100"/>
                <a:gd name="T7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0" h="900">
                  <a:moveTo>
                    <a:pt x="0" y="900"/>
                  </a:moveTo>
                  <a:lnTo>
                    <a:pt x="1380" y="900"/>
                  </a:lnTo>
                  <a:lnTo>
                    <a:pt x="1380" y="0"/>
                  </a:lnTo>
                  <a:lnTo>
                    <a:pt x="210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830" name="Rectangle 54"/>
            <p:cNvSpPr>
              <a:spLocks noChangeArrowheads="1"/>
            </p:cNvSpPr>
            <p:nvPr/>
          </p:nvSpPr>
          <p:spPr bwMode="auto">
            <a:xfrm>
              <a:off x="6720" y="9967"/>
              <a:ext cx="1275" cy="4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kumimoji="0" lang="en-US" altLang="zh-CN" sz="9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IEA values</a:t>
              </a:r>
              <a:endParaRPr kumimoji="0" lang="en-US" altLang="zh-CN" sz="1800">
                <a:ea typeface="宋体" panose="02010600030101010101" pitchFamily="2" charset="-122"/>
              </a:endParaRPr>
            </a:p>
          </p:txBody>
        </p:sp>
        <p:sp>
          <p:nvSpPr>
            <p:cNvPr id="203831" name="Freeform 55"/>
            <p:cNvSpPr>
              <a:spLocks/>
            </p:cNvSpPr>
            <p:nvPr/>
          </p:nvSpPr>
          <p:spPr bwMode="auto">
            <a:xfrm>
              <a:off x="4560" y="10270"/>
              <a:ext cx="2070" cy="690"/>
            </a:xfrm>
            <a:custGeom>
              <a:avLst/>
              <a:gdLst>
                <a:gd name="T0" fmla="*/ 0 w 2070"/>
                <a:gd name="T1" fmla="*/ 690 h 690"/>
                <a:gd name="T2" fmla="*/ 1695 w 2070"/>
                <a:gd name="T3" fmla="*/ 690 h 690"/>
                <a:gd name="T4" fmla="*/ 1695 w 2070"/>
                <a:gd name="T5" fmla="*/ 0 h 690"/>
                <a:gd name="T6" fmla="*/ 2070 w 2070"/>
                <a:gd name="T7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0" h="690">
                  <a:moveTo>
                    <a:pt x="0" y="690"/>
                  </a:moveTo>
                  <a:lnTo>
                    <a:pt x="1695" y="690"/>
                  </a:lnTo>
                  <a:lnTo>
                    <a:pt x="1695" y="0"/>
                  </a:lnTo>
                  <a:lnTo>
                    <a:pt x="207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3832" name="Rectangle 56"/>
          <p:cNvSpPr>
            <a:spLocks noChangeArrowheads="1"/>
          </p:cNvSpPr>
          <p:nvPr/>
        </p:nvSpPr>
        <p:spPr bwMode="auto">
          <a:xfrm>
            <a:off x="6324600" y="2209800"/>
            <a:ext cx="1600200" cy="17526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56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FDDA22C-A9AB-43C8-BA8F-7747265294E4}" type="datetime1">
              <a:rPr lang="en-US" smtClean="0"/>
              <a:pPr/>
              <a:t>9/3/2018</a:t>
            </a:fld>
            <a:endParaRPr lang="en-US" altLang="en-US" smtClean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en-US" i="1" dirty="0" smtClean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C34823-8BD6-43DA-BB53-E88FEE451B11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Facts in New Environment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Extremely large Scale Internet </a:t>
            </a:r>
            <a:r>
              <a:rPr lang="en-US" dirty="0" smtClean="0"/>
              <a:t>reaches every corner of the earth</a:t>
            </a:r>
          </a:p>
          <a:p>
            <a:r>
              <a:rPr lang="en-US" dirty="0" smtClean="0"/>
              <a:t>Support massive </a:t>
            </a:r>
            <a:r>
              <a:rPr lang="en-US" dirty="0" smtClean="0">
                <a:solidFill>
                  <a:srgbClr val="FF0000"/>
                </a:solidFill>
              </a:rPr>
              <a:t>mobility</a:t>
            </a:r>
          </a:p>
          <a:p>
            <a:r>
              <a:rPr lang="en-US" dirty="0" smtClean="0"/>
              <a:t>Large number of </a:t>
            </a:r>
            <a:r>
              <a:rPr lang="en-US" dirty="0" smtClean="0">
                <a:solidFill>
                  <a:srgbClr val="FF0000"/>
                </a:solidFill>
              </a:rPr>
              <a:t>smart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embedded sensors are in our daily objects</a:t>
            </a:r>
          </a:p>
          <a:p>
            <a:r>
              <a:rPr lang="en-US" dirty="0" smtClean="0"/>
              <a:t>Each sensor can compute, communicate and sense</a:t>
            </a:r>
          </a:p>
          <a:p>
            <a:r>
              <a:rPr lang="en-US" dirty="0" smtClean="0"/>
              <a:t>They form the largest network ever and generate </a:t>
            </a:r>
            <a:r>
              <a:rPr lang="en-US" dirty="0" smtClean="0">
                <a:solidFill>
                  <a:srgbClr val="FF0000"/>
                </a:solidFill>
              </a:rPr>
              <a:t>huge amount of data</a:t>
            </a:r>
          </a:p>
          <a:p>
            <a:r>
              <a:rPr lang="en-US" dirty="0" smtClean="0"/>
              <a:t> Each sensor generates data continuously with two important dimensions: </a:t>
            </a:r>
            <a:r>
              <a:rPr lang="en-US" dirty="0" smtClean="0">
                <a:solidFill>
                  <a:srgbClr val="FF0000"/>
                </a:solidFill>
              </a:rPr>
              <a:t>time and location coordinate</a:t>
            </a:r>
          </a:p>
          <a:p>
            <a:r>
              <a:rPr lang="en-US" dirty="0" smtClean="0"/>
              <a:t>We are drowning in data and loss in Internet</a:t>
            </a:r>
          </a:p>
          <a:p>
            <a:pPr marL="0" indent="0" algn="ctr"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A new Internet architecture  and new ways to handle data are required </a:t>
            </a:r>
          </a:p>
          <a:p>
            <a:endParaRPr lang="en-US" dirty="0" smtClean="0">
              <a:solidFill>
                <a:srgbClr val="FFFFCC"/>
              </a:solidFill>
            </a:endParaRPr>
          </a:p>
          <a:p>
            <a:endParaRPr lang="en-US" dirty="0" smtClean="0">
              <a:solidFill>
                <a:srgbClr val="FFFFCC"/>
              </a:solidFill>
            </a:endParaRPr>
          </a:p>
          <a:p>
            <a:endParaRPr lang="en-US" dirty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Future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Embedded processors with great processing power and big storage capacity will be deployed all over the places</a:t>
            </a:r>
          </a:p>
          <a:p>
            <a:r>
              <a:rPr lang="en-US" dirty="0" smtClean="0"/>
              <a:t>Computers start to show intelligence over human in certain aspects (Considering </a:t>
            </a:r>
            <a:r>
              <a:rPr lang="en-US" dirty="0" smtClean="0">
                <a:solidFill>
                  <a:srgbClr val="00B0F0"/>
                </a:solidFill>
              </a:rPr>
              <a:t>Watson the computer</a:t>
            </a:r>
            <a:r>
              <a:rPr lang="en-US" dirty="0" smtClean="0"/>
              <a:t> becomes the winner of Jeopardy and  </a:t>
            </a:r>
            <a:r>
              <a:rPr lang="en-US" dirty="0" err="1" smtClean="0">
                <a:solidFill>
                  <a:srgbClr val="00B0F0"/>
                </a:solidFill>
              </a:rPr>
              <a:t>AlphaGo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defeats legendary Go player)</a:t>
            </a:r>
          </a:p>
          <a:p>
            <a:r>
              <a:rPr lang="en-US" dirty="0" smtClean="0"/>
              <a:t>Huge amount of useful data are available and more are generated from every corner of the earth (</a:t>
            </a:r>
            <a:r>
              <a:rPr lang="en-US" dirty="0" smtClean="0">
                <a:solidFill>
                  <a:srgbClr val="FF0000"/>
                </a:solidFill>
              </a:rPr>
              <a:t>Data Collection, Extraction, Transformation, and Analytic Are Require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3600" dirty="0" smtClean="0"/>
              <a:t>Storage Research Trends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638801"/>
          </a:xfrm>
        </p:spPr>
        <p:txBody>
          <a:bodyPr/>
          <a:lstStyle/>
          <a:p>
            <a:r>
              <a:rPr lang="en-US" sz="2800" dirty="0" smtClean="0"/>
              <a:t>New Storage Devices </a:t>
            </a:r>
            <a:r>
              <a:rPr lang="en-US" sz="2800" dirty="0" smtClean="0">
                <a:solidFill>
                  <a:srgbClr val="FF0000"/>
                </a:solidFill>
              </a:rPr>
              <a:t>(Active Devices):</a:t>
            </a:r>
            <a:r>
              <a:rPr lang="en-US" sz="2800" dirty="0" smtClean="0"/>
              <a:t> Small &amp; Big Capacity with Various Performance, Longer Lasting Duration, Better Support to Applications (Fewer Software Layers, but More Varieties of Storage Devices)</a:t>
            </a:r>
          </a:p>
          <a:p>
            <a:r>
              <a:rPr lang="en-US" sz="2800" dirty="0" smtClean="0"/>
              <a:t>Emerging Storage Hierarchies </a:t>
            </a:r>
            <a:r>
              <a:rPr lang="en-US" sz="2800" dirty="0" smtClean="0">
                <a:solidFill>
                  <a:srgbClr val="FF0000"/>
                </a:solidFill>
              </a:rPr>
              <a:t>(Multi-Tier)</a:t>
            </a:r>
            <a:r>
              <a:rPr lang="en-US" sz="2800" dirty="0" smtClean="0"/>
              <a:t>: Cloud Storage (OpenStack Based?), Key-Value Stores, Tiered Storage (not really tiered), Extremely High Performance, </a:t>
            </a:r>
            <a:r>
              <a:rPr lang="en-US" sz="2800" dirty="0"/>
              <a:t>M</a:t>
            </a:r>
            <a:r>
              <a:rPr lang="en-US" sz="2800" dirty="0" smtClean="0"/>
              <a:t>ore </a:t>
            </a:r>
            <a:r>
              <a:rPr lang="en-US" sz="2800" dirty="0"/>
              <a:t>I</a:t>
            </a:r>
            <a:r>
              <a:rPr lang="en-US" sz="2800" dirty="0" smtClean="0"/>
              <a:t>ntegrated with File Systems/Applications, Software Defined Storage, Software Defined Data Center, Global Storage</a:t>
            </a:r>
          </a:p>
          <a:p>
            <a:r>
              <a:rPr lang="en-US" sz="2800" dirty="0" smtClean="0"/>
              <a:t>New Applications </a:t>
            </a:r>
            <a:r>
              <a:rPr lang="en-US" sz="2800" dirty="0" smtClean="0">
                <a:solidFill>
                  <a:srgbClr val="FF0000"/>
                </a:solidFill>
              </a:rPr>
              <a:t>(Analytics &amp; Decision Making)</a:t>
            </a:r>
            <a:r>
              <a:rPr lang="en-US" sz="2800" dirty="0" smtClean="0"/>
              <a:t>: Data </a:t>
            </a:r>
            <a:r>
              <a:rPr lang="en-US" sz="2800" dirty="0"/>
              <a:t>A</a:t>
            </a:r>
            <a:r>
              <a:rPr lang="en-US" sz="2800" dirty="0" smtClean="0"/>
              <a:t>nalytics, </a:t>
            </a:r>
            <a:r>
              <a:rPr lang="en-US" sz="2800" dirty="0"/>
              <a:t>A</a:t>
            </a:r>
            <a:r>
              <a:rPr lang="en-US" sz="2800" dirty="0" smtClean="0"/>
              <a:t>rchive vs. Backup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74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dirty="0" smtClean="0"/>
              <a:t>Challenges of Data Management and Data Analytics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54563"/>
          </a:xfrm>
        </p:spPr>
        <p:txBody>
          <a:bodyPr/>
          <a:lstStyle/>
          <a:p>
            <a:r>
              <a:rPr lang="en-US" dirty="0" smtClean="0"/>
              <a:t>Dealing with highly distributed data sources &amp; types</a:t>
            </a:r>
          </a:p>
          <a:p>
            <a:r>
              <a:rPr lang="en-US" dirty="0" smtClean="0"/>
              <a:t>Tracking data provenance, from data generation to data preparation</a:t>
            </a:r>
          </a:p>
          <a:p>
            <a:r>
              <a:rPr lang="en-US" dirty="0" smtClean="0"/>
              <a:t>Validating data</a:t>
            </a:r>
          </a:p>
          <a:p>
            <a:r>
              <a:rPr lang="en-US" dirty="0" smtClean="0"/>
              <a:t>Working with different data formats and structures</a:t>
            </a:r>
          </a:p>
          <a:p>
            <a:r>
              <a:rPr lang="en-US" dirty="0" smtClean="0"/>
              <a:t>Ensuring data integrity, security, privacy and sharing</a:t>
            </a:r>
          </a:p>
          <a:p>
            <a:r>
              <a:rPr lang="en-US" dirty="0" smtClean="0"/>
              <a:t>Developing methods for visualization massively data</a:t>
            </a:r>
          </a:p>
          <a:p>
            <a:r>
              <a:rPr lang="en-US" dirty="0" smtClean="0"/>
              <a:t>Coping with real-time analysis and decision 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679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Solutions?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059363"/>
          </a:xfrm>
        </p:spPr>
        <p:txBody>
          <a:bodyPr/>
          <a:lstStyle/>
          <a:p>
            <a:r>
              <a:rPr lang="en-US" dirty="0" smtClean="0"/>
              <a:t>New Internet Infrastructure (fully integrating networking with storage: </a:t>
            </a:r>
            <a:r>
              <a:rPr lang="en-US" dirty="0" smtClean="0">
                <a:solidFill>
                  <a:srgbClr val="FF0000"/>
                </a:solidFill>
              </a:rPr>
              <a:t>SDN+SDS?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Intelligent Storage (</a:t>
            </a:r>
            <a:r>
              <a:rPr lang="en-US" dirty="0" smtClean="0">
                <a:solidFill>
                  <a:srgbClr val="FF0000"/>
                </a:solidFill>
              </a:rPr>
              <a:t>object-based? Active devices? 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Store Data, Meta-Data, and Semantic Together (</a:t>
            </a:r>
            <a:r>
              <a:rPr lang="en-US" dirty="0" smtClean="0">
                <a:solidFill>
                  <a:srgbClr val="FF0000"/>
                </a:solidFill>
              </a:rPr>
              <a:t>extended attributes? Adaptive key-value store? 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Merging HPC and Cloud in Data Centers (</a:t>
            </a:r>
            <a:r>
              <a:rPr lang="en-US" dirty="0" err="1" smtClean="0">
                <a:solidFill>
                  <a:srgbClr val="FF0000"/>
                </a:solidFill>
              </a:rPr>
              <a:t>performance+capacity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Global Storage and File Systems (</a:t>
            </a:r>
            <a:r>
              <a:rPr lang="en-US" dirty="0" smtClean="0">
                <a:solidFill>
                  <a:srgbClr val="FF0000"/>
                </a:solidFill>
              </a:rPr>
              <a:t>Internet Scale?)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4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53988" y="515938"/>
            <a:ext cx="8245475" cy="498475"/>
          </a:xfrm>
        </p:spPr>
        <p:txBody>
          <a:bodyPr/>
          <a:lstStyle/>
          <a:p>
            <a:r>
              <a:rPr lang="en-US" altLang="en-US" smtClean="0"/>
              <a:t>4 Vs of Big Data</a:t>
            </a:r>
          </a:p>
        </p:txBody>
      </p:sp>
      <p:sp>
        <p:nvSpPr>
          <p:cNvPr id="634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9999FF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15000"/>
              </a:spcAft>
              <a:buClr>
                <a:srgbClr val="7889FB"/>
              </a:buClr>
              <a:buSzPct val="80000"/>
              <a:buFont typeface="Webdings" panose="05030102010509060703" pitchFamily="18" charset="2"/>
              <a:buChar char="4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889FB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889FB"/>
              </a:buClr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889FB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89FB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89FB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89FB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89FB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54AF582A-74C3-4873-A545-E913F35F88A4}" type="slidenum">
              <a:rPr lang="en-US" altLang="en-US" sz="1000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37</a:t>
            </a:fld>
            <a:endParaRPr lang="en-US" altLang="en-US" sz="1000" smtClean="0">
              <a:solidFill>
                <a:srgbClr val="FFFFFF"/>
              </a:solidFill>
            </a:endParaRPr>
          </a:p>
        </p:txBody>
      </p:sp>
      <p:pic>
        <p:nvPicPr>
          <p:cNvPr id="634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108075"/>
            <a:ext cx="853440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4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Current Effort on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Flexible &amp; Fast Processing: In Memory Processing</a:t>
            </a:r>
          </a:p>
          <a:p>
            <a:r>
              <a:rPr lang="en-US" dirty="0" smtClean="0"/>
              <a:t>Multiple Data Sources: Data Steaming</a:t>
            </a:r>
          </a:p>
          <a:p>
            <a:r>
              <a:rPr lang="en-US" dirty="0" smtClean="0"/>
              <a:t>Decision Making vs. Querying: Machine Learning Approach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Identifying Useful Information on Storage : active storage devices: exhaustive search?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Long-Term Data Storage: New Archive Architecture?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81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 will it look like?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4531" y="45282"/>
            <a:ext cx="7307879" cy="1230425"/>
          </a:xfrm>
        </p:spPr>
        <p:txBody>
          <a:bodyPr anchor="ctr"/>
          <a:lstStyle/>
          <a:p>
            <a:r>
              <a:rPr lang="en-US" dirty="0" smtClean="0"/>
              <a:t>The Data Centric Future of IT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64292" y="2887773"/>
            <a:ext cx="733490" cy="327251"/>
          </a:xfrm>
          <a:prstGeom prst="rect">
            <a:avLst/>
          </a:prstGeom>
          <a:noFill/>
        </p:spPr>
        <p:txBody>
          <a:bodyPr wrap="square" lIns="98980" tIns="49489" rIns="98980" bIns="49489" rtlCol="0">
            <a:spAutoFit/>
          </a:bodyPr>
          <a:lstStyle/>
          <a:p>
            <a:r>
              <a:rPr lang="en-US" sz="1477" b="1" dirty="0">
                <a:solidFill>
                  <a:schemeClr val="bg1"/>
                </a:solidFill>
              </a:rPr>
              <a:t>Cloud</a:t>
            </a:r>
          </a:p>
        </p:txBody>
      </p:sp>
      <p:sp>
        <p:nvSpPr>
          <p:cNvPr id="166" name="Rectangle 8"/>
          <p:cNvSpPr/>
          <p:nvPr/>
        </p:nvSpPr>
        <p:spPr>
          <a:xfrm flipH="1">
            <a:off x="2427342" y="1600241"/>
            <a:ext cx="1113486" cy="1586151"/>
          </a:xfrm>
          <a:custGeom>
            <a:avLst/>
            <a:gdLst>
              <a:gd name="connsiteX0" fmla="*/ 0 w 1286360"/>
              <a:gd name="connsiteY0" fmla="*/ 0 h 1598080"/>
              <a:gd name="connsiteX1" fmla="*/ 1286360 w 1286360"/>
              <a:gd name="connsiteY1" fmla="*/ 0 h 1598080"/>
              <a:gd name="connsiteX2" fmla="*/ 1286360 w 1286360"/>
              <a:gd name="connsiteY2" fmla="*/ 1598080 h 1598080"/>
              <a:gd name="connsiteX3" fmla="*/ 0 w 1286360"/>
              <a:gd name="connsiteY3" fmla="*/ 1598080 h 1598080"/>
              <a:gd name="connsiteX4" fmla="*/ 0 w 1286360"/>
              <a:gd name="connsiteY4" fmla="*/ 0 h 1598080"/>
              <a:gd name="connsiteX0" fmla="*/ 0 w 1301859"/>
              <a:gd name="connsiteY0" fmla="*/ 0 h 2336832"/>
              <a:gd name="connsiteX1" fmla="*/ 1301859 w 1301859"/>
              <a:gd name="connsiteY1" fmla="*/ 738752 h 2336832"/>
              <a:gd name="connsiteX2" fmla="*/ 1301859 w 1301859"/>
              <a:gd name="connsiteY2" fmla="*/ 2336832 h 2336832"/>
              <a:gd name="connsiteX3" fmla="*/ 15499 w 1301859"/>
              <a:gd name="connsiteY3" fmla="*/ 2336832 h 2336832"/>
              <a:gd name="connsiteX4" fmla="*/ 0 w 1301859"/>
              <a:gd name="connsiteY4" fmla="*/ 0 h 2336832"/>
              <a:gd name="connsiteX0" fmla="*/ 0 w 1301859"/>
              <a:gd name="connsiteY0" fmla="*/ 0 h 2336832"/>
              <a:gd name="connsiteX1" fmla="*/ 1043554 w 1301859"/>
              <a:gd name="connsiteY1" fmla="*/ 1043552 h 2336832"/>
              <a:gd name="connsiteX2" fmla="*/ 1301859 w 1301859"/>
              <a:gd name="connsiteY2" fmla="*/ 2336832 h 2336832"/>
              <a:gd name="connsiteX3" fmla="*/ 15499 w 1301859"/>
              <a:gd name="connsiteY3" fmla="*/ 2336832 h 2336832"/>
              <a:gd name="connsiteX4" fmla="*/ 0 w 1301859"/>
              <a:gd name="connsiteY4" fmla="*/ 0 h 2336832"/>
              <a:gd name="connsiteX0" fmla="*/ 0 w 1301859"/>
              <a:gd name="connsiteY0" fmla="*/ 0 h 2336832"/>
              <a:gd name="connsiteX1" fmla="*/ 1146876 w 1301859"/>
              <a:gd name="connsiteY1" fmla="*/ 831742 h 2336832"/>
              <a:gd name="connsiteX2" fmla="*/ 1301859 w 1301859"/>
              <a:gd name="connsiteY2" fmla="*/ 2336832 h 2336832"/>
              <a:gd name="connsiteX3" fmla="*/ 15499 w 1301859"/>
              <a:gd name="connsiteY3" fmla="*/ 2336832 h 2336832"/>
              <a:gd name="connsiteX4" fmla="*/ 0 w 1301859"/>
              <a:gd name="connsiteY4" fmla="*/ 0 h 2336832"/>
              <a:gd name="connsiteX0" fmla="*/ 0 w 1146876"/>
              <a:gd name="connsiteY0" fmla="*/ 0 h 2605469"/>
              <a:gd name="connsiteX1" fmla="*/ 1146876 w 1146876"/>
              <a:gd name="connsiteY1" fmla="*/ 831742 h 2605469"/>
              <a:gd name="connsiteX2" fmla="*/ 1090049 w 1146876"/>
              <a:gd name="connsiteY2" fmla="*/ 2605469 h 2605469"/>
              <a:gd name="connsiteX3" fmla="*/ 15499 w 1146876"/>
              <a:gd name="connsiteY3" fmla="*/ 2336832 h 2605469"/>
              <a:gd name="connsiteX4" fmla="*/ 0 w 1146876"/>
              <a:gd name="connsiteY4" fmla="*/ 0 h 2605469"/>
              <a:gd name="connsiteX0" fmla="*/ 1787471 w 2934347"/>
              <a:gd name="connsiteY0" fmla="*/ 0 h 2863774"/>
              <a:gd name="connsiteX1" fmla="*/ 2934347 w 2934347"/>
              <a:gd name="connsiteY1" fmla="*/ 831742 h 2863774"/>
              <a:gd name="connsiteX2" fmla="*/ 2877520 w 2934347"/>
              <a:gd name="connsiteY2" fmla="*/ 2605469 h 2863774"/>
              <a:gd name="connsiteX3" fmla="*/ 0 w 2934347"/>
              <a:gd name="connsiteY3" fmla="*/ 2863774 h 2863774"/>
              <a:gd name="connsiteX4" fmla="*/ 1787471 w 2934347"/>
              <a:gd name="connsiteY4" fmla="*/ 0 h 2863774"/>
              <a:gd name="connsiteX0" fmla="*/ 1787471 w 2934347"/>
              <a:gd name="connsiteY0" fmla="*/ 0 h 2863774"/>
              <a:gd name="connsiteX1" fmla="*/ 2934347 w 2934347"/>
              <a:gd name="connsiteY1" fmla="*/ 831742 h 2863774"/>
              <a:gd name="connsiteX2" fmla="*/ 2877520 w 2934347"/>
              <a:gd name="connsiteY2" fmla="*/ 2605469 h 2863774"/>
              <a:gd name="connsiteX3" fmla="*/ 1242930 w 2934347"/>
              <a:gd name="connsiteY3" fmla="*/ 2739787 h 2863774"/>
              <a:gd name="connsiteX4" fmla="*/ 0 w 2934347"/>
              <a:gd name="connsiteY4" fmla="*/ 2863774 h 2863774"/>
              <a:gd name="connsiteX5" fmla="*/ 1787471 w 2934347"/>
              <a:gd name="connsiteY5" fmla="*/ 0 h 2863774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87471 w 2934347"/>
              <a:gd name="connsiteY5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870971 w 2934347"/>
              <a:gd name="connsiteY5" fmla="*/ 144826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606630"/>
              <a:gd name="connsiteX1" fmla="*/ 2934347 w 2934347"/>
              <a:gd name="connsiteY1" fmla="*/ 831742 h 3606630"/>
              <a:gd name="connsiteX2" fmla="*/ 2877520 w 2934347"/>
              <a:gd name="connsiteY2" fmla="*/ 2605469 h 3606630"/>
              <a:gd name="connsiteX3" fmla="*/ 1025953 w 2934347"/>
              <a:gd name="connsiteY3" fmla="*/ 3566363 h 3606630"/>
              <a:gd name="connsiteX4" fmla="*/ 0 w 2934347"/>
              <a:gd name="connsiteY4" fmla="*/ 2863774 h 3606630"/>
              <a:gd name="connsiteX5" fmla="*/ 1702714 w 2934347"/>
              <a:gd name="connsiteY5" fmla="*/ 1846052 h 3606630"/>
              <a:gd name="connsiteX6" fmla="*/ 1787471 w 2934347"/>
              <a:gd name="connsiteY6" fmla="*/ 0 h 3606630"/>
              <a:gd name="connsiteX0" fmla="*/ 1787471 w 2934347"/>
              <a:gd name="connsiteY0" fmla="*/ 0 h 3659602"/>
              <a:gd name="connsiteX1" fmla="*/ 2934347 w 2934347"/>
              <a:gd name="connsiteY1" fmla="*/ 831742 h 3659602"/>
              <a:gd name="connsiteX2" fmla="*/ 2877520 w 2934347"/>
              <a:gd name="connsiteY2" fmla="*/ 2605469 h 3659602"/>
              <a:gd name="connsiteX3" fmla="*/ 1025953 w 2934347"/>
              <a:gd name="connsiteY3" fmla="*/ 3566363 h 3659602"/>
              <a:gd name="connsiteX4" fmla="*/ 0 w 2934347"/>
              <a:gd name="connsiteY4" fmla="*/ 2863774 h 3659602"/>
              <a:gd name="connsiteX5" fmla="*/ 1702714 w 2934347"/>
              <a:gd name="connsiteY5" fmla="*/ 1846052 h 3659602"/>
              <a:gd name="connsiteX6" fmla="*/ 1787471 w 2934347"/>
              <a:gd name="connsiteY6" fmla="*/ 0 h 3659602"/>
              <a:gd name="connsiteX0" fmla="*/ 1787471 w 3099725"/>
              <a:gd name="connsiteY0" fmla="*/ 0 h 3659602"/>
              <a:gd name="connsiteX1" fmla="*/ 2934347 w 3099725"/>
              <a:gd name="connsiteY1" fmla="*/ 831742 h 3659602"/>
              <a:gd name="connsiteX2" fmla="*/ 2877520 w 3099725"/>
              <a:gd name="connsiteY2" fmla="*/ 2605469 h 3659602"/>
              <a:gd name="connsiteX3" fmla="*/ 1025953 w 3099725"/>
              <a:gd name="connsiteY3" fmla="*/ 3566363 h 3659602"/>
              <a:gd name="connsiteX4" fmla="*/ 0 w 3099725"/>
              <a:gd name="connsiteY4" fmla="*/ 2863774 h 3659602"/>
              <a:gd name="connsiteX5" fmla="*/ 1702714 w 3099725"/>
              <a:gd name="connsiteY5" fmla="*/ 1846052 h 3659602"/>
              <a:gd name="connsiteX6" fmla="*/ 1787471 w 3099725"/>
              <a:gd name="connsiteY6" fmla="*/ 0 h 3659602"/>
              <a:gd name="connsiteX0" fmla="*/ 1787471 w 3193216"/>
              <a:gd name="connsiteY0" fmla="*/ 0 h 3659602"/>
              <a:gd name="connsiteX1" fmla="*/ 2934347 w 3193216"/>
              <a:gd name="connsiteY1" fmla="*/ 831742 h 3659602"/>
              <a:gd name="connsiteX2" fmla="*/ 2877520 w 3193216"/>
              <a:gd name="connsiteY2" fmla="*/ 2605469 h 3659602"/>
              <a:gd name="connsiteX3" fmla="*/ 1025953 w 3193216"/>
              <a:gd name="connsiteY3" fmla="*/ 3566363 h 3659602"/>
              <a:gd name="connsiteX4" fmla="*/ 0 w 3193216"/>
              <a:gd name="connsiteY4" fmla="*/ 2863774 h 3659602"/>
              <a:gd name="connsiteX5" fmla="*/ 1702714 w 3193216"/>
              <a:gd name="connsiteY5" fmla="*/ 1846052 h 3659602"/>
              <a:gd name="connsiteX6" fmla="*/ 1787471 w 3193216"/>
              <a:gd name="connsiteY6" fmla="*/ 0 h 3659602"/>
              <a:gd name="connsiteX0" fmla="*/ 1787471 w 3199530"/>
              <a:gd name="connsiteY0" fmla="*/ 0 h 3659602"/>
              <a:gd name="connsiteX1" fmla="*/ 2934347 w 3199530"/>
              <a:gd name="connsiteY1" fmla="*/ 831742 h 3659602"/>
              <a:gd name="connsiteX2" fmla="*/ 2877520 w 3199530"/>
              <a:gd name="connsiteY2" fmla="*/ 2605469 h 3659602"/>
              <a:gd name="connsiteX3" fmla="*/ 1025953 w 3199530"/>
              <a:gd name="connsiteY3" fmla="*/ 3566363 h 3659602"/>
              <a:gd name="connsiteX4" fmla="*/ 0 w 3199530"/>
              <a:gd name="connsiteY4" fmla="*/ 2863774 h 3659602"/>
              <a:gd name="connsiteX5" fmla="*/ 1702714 w 3199530"/>
              <a:gd name="connsiteY5" fmla="*/ 1846052 h 3659602"/>
              <a:gd name="connsiteX6" fmla="*/ 1787471 w 3199530"/>
              <a:gd name="connsiteY6" fmla="*/ 0 h 3659602"/>
              <a:gd name="connsiteX0" fmla="*/ 1787471 w 3194395"/>
              <a:gd name="connsiteY0" fmla="*/ 0 h 3659602"/>
              <a:gd name="connsiteX1" fmla="*/ 2934347 w 3194395"/>
              <a:gd name="connsiteY1" fmla="*/ 831742 h 3659602"/>
              <a:gd name="connsiteX2" fmla="*/ 2877520 w 3194395"/>
              <a:gd name="connsiteY2" fmla="*/ 2605469 h 3659602"/>
              <a:gd name="connsiteX3" fmla="*/ 1025953 w 3194395"/>
              <a:gd name="connsiteY3" fmla="*/ 3566363 h 3659602"/>
              <a:gd name="connsiteX4" fmla="*/ 0 w 3194395"/>
              <a:gd name="connsiteY4" fmla="*/ 2863774 h 3659602"/>
              <a:gd name="connsiteX5" fmla="*/ 1702714 w 3194395"/>
              <a:gd name="connsiteY5" fmla="*/ 1846052 h 3659602"/>
              <a:gd name="connsiteX6" fmla="*/ 1787471 w 3194395"/>
              <a:gd name="connsiteY6" fmla="*/ 0 h 3659602"/>
              <a:gd name="connsiteX0" fmla="*/ 1787471 w 3194395"/>
              <a:gd name="connsiteY0" fmla="*/ 0 h 3659602"/>
              <a:gd name="connsiteX1" fmla="*/ 2934347 w 3194395"/>
              <a:gd name="connsiteY1" fmla="*/ 831742 h 3659602"/>
              <a:gd name="connsiteX2" fmla="*/ 2877520 w 3194395"/>
              <a:gd name="connsiteY2" fmla="*/ 2605469 h 3659602"/>
              <a:gd name="connsiteX3" fmla="*/ 1025953 w 3194395"/>
              <a:gd name="connsiteY3" fmla="*/ 3566363 h 3659602"/>
              <a:gd name="connsiteX4" fmla="*/ 0 w 3194395"/>
              <a:gd name="connsiteY4" fmla="*/ 2837944 h 3659602"/>
              <a:gd name="connsiteX5" fmla="*/ 1702714 w 3194395"/>
              <a:gd name="connsiteY5" fmla="*/ 1846052 h 3659602"/>
              <a:gd name="connsiteX6" fmla="*/ 1787471 w 3194395"/>
              <a:gd name="connsiteY6" fmla="*/ 0 h 3659602"/>
              <a:gd name="connsiteX0" fmla="*/ 1802969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718212 w 3209893"/>
              <a:gd name="connsiteY5" fmla="*/ 1846052 h 3659602"/>
              <a:gd name="connsiteX6" fmla="*/ 1802969 w 3209893"/>
              <a:gd name="connsiteY6" fmla="*/ 0 h 3659602"/>
              <a:gd name="connsiteX0" fmla="*/ 1802969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718212 w 3209893"/>
              <a:gd name="connsiteY5" fmla="*/ 1846052 h 3659602"/>
              <a:gd name="connsiteX6" fmla="*/ 1802969 w 3209893"/>
              <a:gd name="connsiteY6" fmla="*/ 0 h 3659602"/>
              <a:gd name="connsiteX0" fmla="*/ 1802969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744214 w 3209893"/>
              <a:gd name="connsiteY5" fmla="*/ 1854719 h 3659602"/>
              <a:gd name="connsiteX6" fmla="*/ 1802969 w 3209893"/>
              <a:gd name="connsiteY6" fmla="*/ 0 h 3659602"/>
              <a:gd name="connsiteX0" fmla="*/ 1802969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709544 w 3209893"/>
              <a:gd name="connsiteY5" fmla="*/ 1846052 h 3659602"/>
              <a:gd name="connsiteX6" fmla="*/ 1802969 w 3209893"/>
              <a:gd name="connsiteY6" fmla="*/ 0 h 3659602"/>
              <a:gd name="connsiteX0" fmla="*/ 1833305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709544 w 3209893"/>
              <a:gd name="connsiteY5" fmla="*/ 1846052 h 3659602"/>
              <a:gd name="connsiteX6" fmla="*/ 1833305 w 3209893"/>
              <a:gd name="connsiteY6" fmla="*/ 0 h 3659602"/>
              <a:gd name="connsiteX0" fmla="*/ 1833305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661278 w 3209893"/>
              <a:gd name="connsiteY5" fmla="*/ 1786675 h 3659602"/>
              <a:gd name="connsiteX6" fmla="*/ 1833305 w 3209893"/>
              <a:gd name="connsiteY6" fmla="*/ 0 h 3659602"/>
              <a:gd name="connsiteX0" fmla="*/ 1833305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613011 w 3209893"/>
              <a:gd name="connsiteY5" fmla="*/ 1739174 h 3659602"/>
              <a:gd name="connsiteX6" fmla="*/ 1833305 w 3209893"/>
              <a:gd name="connsiteY6" fmla="*/ 0 h 3659602"/>
              <a:gd name="connsiteX0" fmla="*/ 1833305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625078 w 3209893"/>
              <a:gd name="connsiteY5" fmla="*/ 1751049 h 3659602"/>
              <a:gd name="connsiteX6" fmla="*/ 1833305 w 3209893"/>
              <a:gd name="connsiteY6" fmla="*/ 0 h 3659602"/>
              <a:gd name="connsiteX0" fmla="*/ 1833305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625078 w 3209893"/>
              <a:gd name="connsiteY5" fmla="*/ 1751049 h 3659602"/>
              <a:gd name="connsiteX6" fmla="*/ 1833305 w 3209893"/>
              <a:gd name="connsiteY6" fmla="*/ 0 h 3659602"/>
              <a:gd name="connsiteX0" fmla="*/ 1833305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625078 w 3209893"/>
              <a:gd name="connsiteY5" fmla="*/ 1751049 h 3659602"/>
              <a:gd name="connsiteX6" fmla="*/ 1833305 w 3209893"/>
              <a:gd name="connsiteY6" fmla="*/ 0 h 3659602"/>
              <a:gd name="connsiteX0" fmla="*/ 1833305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644847 w 3209893"/>
              <a:gd name="connsiteY5" fmla="*/ 1765641 h 3659602"/>
              <a:gd name="connsiteX6" fmla="*/ 1833305 w 3209893"/>
              <a:gd name="connsiteY6" fmla="*/ 0 h 3659602"/>
              <a:gd name="connsiteX0" fmla="*/ 1833305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644847 w 3209893"/>
              <a:gd name="connsiteY5" fmla="*/ 1765641 h 3659602"/>
              <a:gd name="connsiteX6" fmla="*/ 1833305 w 3209893"/>
              <a:gd name="connsiteY6" fmla="*/ 0 h 3659602"/>
              <a:gd name="connsiteX0" fmla="*/ 1833305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33382 h 3659602"/>
              <a:gd name="connsiteX5" fmla="*/ 1644847 w 3209893"/>
              <a:gd name="connsiteY5" fmla="*/ 1765641 h 3659602"/>
              <a:gd name="connsiteX6" fmla="*/ 1833305 w 3209893"/>
              <a:gd name="connsiteY6" fmla="*/ 0 h 365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9893" h="3659602">
                <a:moveTo>
                  <a:pt x="1833305" y="0"/>
                </a:moveTo>
                <a:lnTo>
                  <a:pt x="2949845" y="831742"/>
                </a:lnTo>
                <a:cubicBezTo>
                  <a:pt x="3359689" y="1144014"/>
                  <a:pt x="3242591" y="2081386"/>
                  <a:pt x="2893018" y="2605469"/>
                </a:cubicBezTo>
                <a:cubicBezTo>
                  <a:pt x="2260331" y="3623191"/>
                  <a:pt x="1348674" y="3804004"/>
                  <a:pt x="1041451" y="3566363"/>
                </a:cubicBezTo>
                <a:lnTo>
                  <a:pt x="0" y="2833382"/>
                </a:lnTo>
                <a:cubicBezTo>
                  <a:pt x="663711" y="2879456"/>
                  <a:pt x="1247758" y="2368353"/>
                  <a:pt x="1644847" y="1765641"/>
                </a:cubicBezTo>
                <a:cubicBezTo>
                  <a:pt x="1750591" y="1615239"/>
                  <a:pt x="2352586" y="531151"/>
                  <a:pt x="183330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/>
          </a:bodyPr>
          <a:lstStyle/>
          <a:p>
            <a:pPr algn="ctr"/>
            <a:endParaRPr lang="en-US" sz="1477" b="1" dirty="0"/>
          </a:p>
        </p:txBody>
      </p:sp>
      <p:sp>
        <p:nvSpPr>
          <p:cNvPr id="167" name="Rectangle 8"/>
          <p:cNvSpPr/>
          <p:nvPr/>
        </p:nvSpPr>
        <p:spPr>
          <a:xfrm flipH="1">
            <a:off x="2410863" y="1608891"/>
            <a:ext cx="1131200" cy="1573495"/>
          </a:xfrm>
          <a:custGeom>
            <a:avLst/>
            <a:gdLst>
              <a:gd name="connsiteX0" fmla="*/ 0 w 1286360"/>
              <a:gd name="connsiteY0" fmla="*/ 0 h 1598080"/>
              <a:gd name="connsiteX1" fmla="*/ 1286360 w 1286360"/>
              <a:gd name="connsiteY1" fmla="*/ 0 h 1598080"/>
              <a:gd name="connsiteX2" fmla="*/ 1286360 w 1286360"/>
              <a:gd name="connsiteY2" fmla="*/ 1598080 h 1598080"/>
              <a:gd name="connsiteX3" fmla="*/ 0 w 1286360"/>
              <a:gd name="connsiteY3" fmla="*/ 1598080 h 1598080"/>
              <a:gd name="connsiteX4" fmla="*/ 0 w 1286360"/>
              <a:gd name="connsiteY4" fmla="*/ 0 h 1598080"/>
              <a:gd name="connsiteX0" fmla="*/ 0 w 1301859"/>
              <a:gd name="connsiteY0" fmla="*/ 0 h 2336832"/>
              <a:gd name="connsiteX1" fmla="*/ 1301859 w 1301859"/>
              <a:gd name="connsiteY1" fmla="*/ 738752 h 2336832"/>
              <a:gd name="connsiteX2" fmla="*/ 1301859 w 1301859"/>
              <a:gd name="connsiteY2" fmla="*/ 2336832 h 2336832"/>
              <a:gd name="connsiteX3" fmla="*/ 15499 w 1301859"/>
              <a:gd name="connsiteY3" fmla="*/ 2336832 h 2336832"/>
              <a:gd name="connsiteX4" fmla="*/ 0 w 1301859"/>
              <a:gd name="connsiteY4" fmla="*/ 0 h 2336832"/>
              <a:gd name="connsiteX0" fmla="*/ 0 w 1301859"/>
              <a:gd name="connsiteY0" fmla="*/ 0 h 2336832"/>
              <a:gd name="connsiteX1" fmla="*/ 1043554 w 1301859"/>
              <a:gd name="connsiteY1" fmla="*/ 1043552 h 2336832"/>
              <a:gd name="connsiteX2" fmla="*/ 1301859 w 1301859"/>
              <a:gd name="connsiteY2" fmla="*/ 2336832 h 2336832"/>
              <a:gd name="connsiteX3" fmla="*/ 15499 w 1301859"/>
              <a:gd name="connsiteY3" fmla="*/ 2336832 h 2336832"/>
              <a:gd name="connsiteX4" fmla="*/ 0 w 1301859"/>
              <a:gd name="connsiteY4" fmla="*/ 0 h 2336832"/>
              <a:gd name="connsiteX0" fmla="*/ 0 w 1301859"/>
              <a:gd name="connsiteY0" fmla="*/ 0 h 2336832"/>
              <a:gd name="connsiteX1" fmla="*/ 1146876 w 1301859"/>
              <a:gd name="connsiteY1" fmla="*/ 831742 h 2336832"/>
              <a:gd name="connsiteX2" fmla="*/ 1301859 w 1301859"/>
              <a:gd name="connsiteY2" fmla="*/ 2336832 h 2336832"/>
              <a:gd name="connsiteX3" fmla="*/ 15499 w 1301859"/>
              <a:gd name="connsiteY3" fmla="*/ 2336832 h 2336832"/>
              <a:gd name="connsiteX4" fmla="*/ 0 w 1301859"/>
              <a:gd name="connsiteY4" fmla="*/ 0 h 2336832"/>
              <a:gd name="connsiteX0" fmla="*/ 0 w 1146876"/>
              <a:gd name="connsiteY0" fmla="*/ 0 h 2605469"/>
              <a:gd name="connsiteX1" fmla="*/ 1146876 w 1146876"/>
              <a:gd name="connsiteY1" fmla="*/ 831742 h 2605469"/>
              <a:gd name="connsiteX2" fmla="*/ 1090049 w 1146876"/>
              <a:gd name="connsiteY2" fmla="*/ 2605469 h 2605469"/>
              <a:gd name="connsiteX3" fmla="*/ 15499 w 1146876"/>
              <a:gd name="connsiteY3" fmla="*/ 2336832 h 2605469"/>
              <a:gd name="connsiteX4" fmla="*/ 0 w 1146876"/>
              <a:gd name="connsiteY4" fmla="*/ 0 h 2605469"/>
              <a:gd name="connsiteX0" fmla="*/ 1787471 w 2934347"/>
              <a:gd name="connsiteY0" fmla="*/ 0 h 2863774"/>
              <a:gd name="connsiteX1" fmla="*/ 2934347 w 2934347"/>
              <a:gd name="connsiteY1" fmla="*/ 831742 h 2863774"/>
              <a:gd name="connsiteX2" fmla="*/ 2877520 w 2934347"/>
              <a:gd name="connsiteY2" fmla="*/ 2605469 h 2863774"/>
              <a:gd name="connsiteX3" fmla="*/ 0 w 2934347"/>
              <a:gd name="connsiteY3" fmla="*/ 2863774 h 2863774"/>
              <a:gd name="connsiteX4" fmla="*/ 1787471 w 2934347"/>
              <a:gd name="connsiteY4" fmla="*/ 0 h 2863774"/>
              <a:gd name="connsiteX0" fmla="*/ 1787471 w 2934347"/>
              <a:gd name="connsiteY0" fmla="*/ 0 h 2863774"/>
              <a:gd name="connsiteX1" fmla="*/ 2934347 w 2934347"/>
              <a:gd name="connsiteY1" fmla="*/ 831742 h 2863774"/>
              <a:gd name="connsiteX2" fmla="*/ 2877520 w 2934347"/>
              <a:gd name="connsiteY2" fmla="*/ 2605469 h 2863774"/>
              <a:gd name="connsiteX3" fmla="*/ 1242930 w 2934347"/>
              <a:gd name="connsiteY3" fmla="*/ 2739787 h 2863774"/>
              <a:gd name="connsiteX4" fmla="*/ 0 w 2934347"/>
              <a:gd name="connsiteY4" fmla="*/ 2863774 h 2863774"/>
              <a:gd name="connsiteX5" fmla="*/ 1787471 w 2934347"/>
              <a:gd name="connsiteY5" fmla="*/ 0 h 2863774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87471 w 2934347"/>
              <a:gd name="connsiteY5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870971 w 2934347"/>
              <a:gd name="connsiteY5" fmla="*/ 144826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606630"/>
              <a:gd name="connsiteX1" fmla="*/ 2934347 w 2934347"/>
              <a:gd name="connsiteY1" fmla="*/ 831742 h 3606630"/>
              <a:gd name="connsiteX2" fmla="*/ 2877520 w 2934347"/>
              <a:gd name="connsiteY2" fmla="*/ 2605469 h 3606630"/>
              <a:gd name="connsiteX3" fmla="*/ 1025953 w 2934347"/>
              <a:gd name="connsiteY3" fmla="*/ 3566363 h 3606630"/>
              <a:gd name="connsiteX4" fmla="*/ 0 w 2934347"/>
              <a:gd name="connsiteY4" fmla="*/ 2863774 h 3606630"/>
              <a:gd name="connsiteX5" fmla="*/ 1702714 w 2934347"/>
              <a:gd name="connsiteY5" fmla="*/ 1846052 h 3606630"/>
              <a:gd name="connsiteX6" fmla="*/ 1787471 w 2934347"/>
              <a:gd name="connsiteY6" fmla="*/ 0 h 3606630"/>
              <a:gd name="connsiteX0" fmla="*/ 1787471 w 2934347"/>
              <a:gd name="connsiteY0" fmla="*/ 0 h 3659602"/>
              <a:gd name="connsiteX1" fmla="*/ 2934347 w 2934347"/>
              <a:gd name="connsiteY1" fmla="*/ 831742 h 3659602"/>
              <a:gd name="connsiteX2" fmla="*/ 2877520 w 2934347"/>
              <a:gd name="connsiteY2" fmla="*/ 2605469 h 3659602"/>
              <a:gd name="connsiteX3" fmla="*/ 1025953 w 2934347"/>
              <a:gd name="connsiteY3" fmla="*/ 3566363 h 3659602"/>
              <a:gd name="connsiteX4" fmla="*/ 0 w 2934347"/>
              <a:gd name="connsiteY4" fmla="*/ 2863774 h 3659602"/>
              <a:gd name="connsiteX5" fmla="*/ 1702714 w 2934347"/>
              <a:gd name="connsiteY5" fmla="*/ 1846052 h 3659602"/>
              <a:gd name="connsiteX6" fmla="*/ 1787471 w 2934347"/>
              <a:gd name="connsiteY6" fmla="*/ 0 h 3659602"/>
              <a:gd name="connsiteX0" fmla="*/ 1787471 w 3099725"/>
              <a:gd name="connsiteY0" fmla="*/ 0 h 3659602"/>
              <a:gd name="connsiteX1" fmla="*/ 2934347 w 3099725"/>
              <a:gd name="connsiteY1" fmla="*/ 831742 h 3659602"/>
              <a:gd name="connsiteX2" fmla="*/ 2877520 w 3099725"/>
              <a:gd name="connsiteY2" fmla="*/ 2605469 h 3659602"/>
              <a:gd name="connsiteX3" fmla="*/ 1025953 w 3099725"/>
              <a:gd name="connsiteY3" fmla="*/ 3566363 h 3659602"/>
              <a:gd name="connsiteX4" fmla="*/ 0 w 3099725"/>
              <a:gd name="connsiteY4" fmla="*/ 2863774 h 3659602"/>
              <a:gd name="connsiteX5" fmla="*/ 1702714 w 3099725"/>
              <a:gd name="connsiteY5" fmla="*/ 1846052 h 3659602"/>
              <a:gd name="connsiteX6" fmla="*/ 1787471 w 3099725"/>
              <a:gd name="connsiteY6" fmla="*/ 0 h 3659602"/>
              <a:gd name="connsiteX0" fmla="*/ 1787471 w 3193216"/>
              <a:gd name="connsiteY0" fmla="*/ 0 h 3659602"/>
              <a:gd name="connsiteX1" fmla="*/ 2934347 w 3193216"/>
              <a:gd name="connsiteY1" fmla="*/ 831742 h 3659602"/>
              <a:gd name="connsiteX2" fmla="*/ 2877520 w 3193216"/>
              <a:gd name="connsiteY2" fmla="*/ 2605469 h 3659602"/>
              <a:gd name="connsiteX3" fmla="*/ 1025953 w 3193216"/>
              <a:gd name="connsiteY3" fmla="*/ 3566363 h 3659602"/>
              <a:gd name="connsiteX4" fmla="*/ 0 w 3193216"/>
              <a:gd name="connsiteY4" fmla="*/ 2863774 h 3659602"/>
              <a:gd name="connsiteX5" fmla="*/ 1702714 w 3193216"/>
              <a:gd name="connsiteY5" fmla="*/ 1846052 h 3659602"/>
              <a:gd name="connsiteX6" fmla="*/ 1787471 w 3193216"/>
              <a:gd name="connsiteY6" fmla="*/ 0 h 3659602"/>
              <a:gd name="connsiteX0" fmla="*/ 1787471 w 3199530"/>
              <a:gd name="connsiteY0" fmla="*/ 0 h 3659602"/>
              <a:gd name="connsiteX1" fmla="*/ 2934347 w 3199530"/>
              <a:gd name="connsiteY1" fmla="*/ 831742 h 3659602"/>
              <a:gd name="connsiteX2" fmla="*/ 2877520 w 3199530"/>
              <a:gd name="connsiteY2" fmla="*/ 2605469 h 3659602"/>
              <a:gd name="connsiteX3" fmla="*/ 1025953 w 3199530"/>
              <a:gd name="connsiteY3" fmla="*/ 3566363 h 3659602"/>
              <a:gd name="connsiteX4" fmla="*/ 0 w 3199530"/>
              <a:gd name="connsiteY4" fmla="*/ 2863774 h 3659602"/>
              <a:gd name="connsiteX5" fmla="*/ 1702714 w 3199530"/>
              <a:gd name="connsiteY5" fmla="*/ 1846052 h 3659602"/>
              <a:gd name="connsiteX6" fmla="*/ 1787471 w 3199530"/>
              <a:gd name="connsiteY6" fmla="*/ 0 h 3659602"/>
              <a:gd name="connsiteX0" fmla="*/ 1787471 w 3194395"/>
              <a:gd name="connsiteY0" fmla="*/ 0 h 3659602"/>
              <a:gd name="connsiteX1" fmla="*/ 2934347 w 3194395"/>
              <a:gd name="connsiteY1" fmla="*/ 831742 h 3659602"/>
              <a:gd name="connsiteX2" fmla="*/ 2877520 w 3194395"/>
              <a:gd name="connsiteY2" fmla="*/ 2605469 h 3659602"/>
              <a:gd name="connsiteX3" fmla="*/ 1025953 w 3194395"/>
              <a:gd name="connsiteY3" fmla="*/ 3566363 h 3659602"/>
              <a:gd name="connsiteX4" fmla="*/ 0 w 3194395"/>
              <a:gd name="connsiteY4" fmla="*/ 2863774 h 3659602"/>
              <a:gd name="connsiteX5" fmla="*/ 1702714 w 3194395"/>
              <a:gd name="connsiteY5" fmla="*/ 1846052 h 3659602"/>
              <a:gd name="connsiteX6" fmla="*/ 1787471 w 3194395"/>
              <a:gd name="connsiteY6" fmla="*/ 0 h 3659602"/>
              <a:gd name="connsiteX0" fmla="*/ 1787471 w 3194395"/>
              <a:gd name="connsiteY0" fmla="*/ 0 h 3659602"/>
              <a:gd name="connsiteX1" fmla="*/ 2934347 w 3194395"/>
              <a:gd name="connsiteY1" fmla="*/ 831742 h 3659602"/>
              <a:gd name="connsiteX2" fmla="*/ 2877520 w 3194395"/>
              <a:gd name="connsiteY2" fmla="*/ 2605469 h 3659602"/>
              <a:gd name="connsiteX3" fmla="*/ 1025953 w 3194395"/>
              <a:gd name="connsiteY3" fmla="*/ 3566363 h 3659602"/>
              <a:gd name="connsiteX4" fmla="*/ 0 w 3194395"/>
              <a:gd name="connsiteY4" fmla="*/ 2837944 h 3659602"/>
              <a:gd name="connsiteX5" fmla="*/ 1702714 w 3194395"/>
              <a:gd name="connsiteY5" fmla="*/ 1846052 h 3659602"/>
              <a:gd name="connsiteX6" fmla="*/ 1787471 w 3194395"/>
              <a:gd name="connsiteY6" fmla="*/ 0 h 3659602"/>
              <a:gd name="connsiteX0" fmla="*/ 1802969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718212 w 3209893"/>
              <a:gd name="connsiteY5" fmla="*/ 1846052 h 3659602"/>
              <a:gd name="connsiteX6" fmla="*/ 1802969 w 3209893"/>
              <a:gd name="connsiteY6" fmla="*/ 0 h 3659602"/>
              <a:gd name="connsiteX0" fmla="*/ 1802969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718212 w 3209893"/>
              <a:gd name="connsiteY5" fmla="*/ 1846052 h 3659602"/>
              <a:gd name="connsiteX6" fmla="*/ 1802969 w 3209893"/>
              <a:gd name="connsiteY6" fmla="*/ 0 h 3659602"/>
              <a:gd name="connsiteX0" fmla="*/ 1802969 w 3209893"/>
              <a:gd name="connsiteY0" fmla="*/ 0 h 3653507"/>
              <a:gd name="connsiteX1" fmla="*/ 2949845 w 3209893"/>
              <a:gd name="connsiteY1" fmla="*/ 831742 h 3653507"/>
              <a:gd name="connsiteX2" fmla="*/ 2893018 w 3209893"/>
              <a:gd name="connsiteY2" fmla="*/ 2605469 h 3653507"/>
              <a:gd name="connsiteX3" fmla="*/ 1048708 w 3209893"/>
              <a:gd name="connsiteY3" fmla="*/ 3559106 h 3653507"/>
              <a:gd name="connsiteX4" fmla="*/ 0 w 3209893"/>
              <a:gd name="connsiteY4" fmla="*/ 2843110 h 3653507"/>
              <a:gd name="connsiteX5" fmla="*/ 1718212 w 3209893"/>
              <a:gd name="connsiteY5" fmla="*/ 1846052 h 3653507"/>
              <a:gd name="connsiteX6" fmla="*/ 1802969 w 3209893"/>
              <a:gd name="connsiteY6" fmla="*/ 0 h 3653507"/>
              <a:gd name="connsiteX0" fmla="*/ 1770312 w 3177236"/>
              <a:gd name="connsiteY0" fmla="*/ 0 h 3653507"/>
              <a:gd name="connsiteX1" fmla="*/ 2917188 w 3177236"/>
              <a:gd name="connsiteY1" fmla="*/ 831742 h 3653507"/>
              <a:gd name="connsiteX2" fmla="*/ 2860361 w 3177236"/>
              <a:gd name="connsiteY2" fmla="*/ 2605469 h 3653507"/>
              <a:gd name="connsiteX3" fmla="*/ 1016051 w 3177236"/>
              <a:gd name="connsiteY3" fmla="*/ 3559106 h 3653507"/>
              <a:gd name="connsiteX4" fmla="*/ 0 w 3177236"/>
              <a:gd name="connsiteY4" fmla="*/ 2850368 h 3653507"/>
              <a:gd name="connsiteX5" fmla="*/ 1685555 w 3177236"/>
              <a:gd name="connsiteY5" fmla="*/ 1846052 h 3653507"/>
              <a:gd name="connsiteX6" fmla="*/ 1770312 w 3177236"/>
              <a:gd name="connsiteY6" fmla="*/ 0 h 3653507"/>
              <a:gd name="connsiteX0" fmla="*/ 1770312 w 3177236"/>
              <a:gd name="connsiteY0" fmla="*/ 0 h 3653507"/>
              <a:gd name="connsiteX1" fmla="*/ 2917188 w 3177236"/>
              <a:gd name="connsiteY1" fmla="*/ 831742 h 3653507"/>
              <a:gd name="connsiteX2" fmla="*/ 2860361 w 3177236"/>
              <a:gd name="connsiteY2" fmla="*/ 2605469 h 3653507"/>
              <a:gd name="connsiteX3" fmla="*/ 1016051 w 3177236"/>
              <a:gd name="connsiteY3" fmla="*/ 3559106 h 3653507"/>
              <a:gd name="connsiteX4" fmla="*/ 0 w 3177236"/>
              <a:gd name="connsiteY4" fmla="*/ 2850368 h 3653507"/>
              <a:gd name="connsiteX5" fmla="*/ 1685555 w 3177236"/>
              <a:gd name="connsiteY5" fmla="*/ 1846052 h 3653507"/>
              <a:gd name="connsiteX6" fmla="*/ 1770312 w 3177236"/>
              <a:gd name="connsiteY6" fmla="*/ 0 h 3653507"/>
              <a:gd name="connsiteX0" fmla="*/ 1770312 w 3177236"/>
              <a:gd name="connsiteY0" fmla="*/ 0 h 3653507"/>
              <a:gd name="connsiteX1" fmla="*/ 2917188 w 3177236"/>
              <a:gd name="connsiteY1" fmla="*/ 831742 h 3653507"/>
              <a:gd name="connsiteX2" fmla="*/ 2860361 w 3177236"/>
              <a:gd name="connsiteY2" fmla="*/ 2605469 h 3653507"/>
              <a:gd name="connsiteX3" fmla="*/ 1016051 w 3177236"/>
              <a:gd name="connsiteY3" fmla="*/ 3559106 h 3653507"/>
              <a:gd name="connsiteX4" fmla="*/ 0 w 3177236"/>
              <a:gd name="connsiteY4" fmla="*/ 2850368 h 3653507"/>
              <a:gd name="connsiteX5" fmla="*/ 1663783 w 3177236"/>
              <a:gd name="connsiteY5" fmla="*/ 1835166 h 3653507"/>
              <a:gd name="connsiteX6" fmla="*/ 1770312 w 3177236"/>
              <a:gd name="connsiteY6" fmla="*/ 0 h 3653507"/>
              <a:gd name="connsiteX0" fmla="*/ 1770312 w 3177236"/>
              <a:gd name="connsiteY0" fmla="*/ 0 h 3653507"/>
              <a:gd name="connsiteX1" fmla="*/ 2917188 w 3177236"/>
              <a:gd name="connsiteY1" fmla="*/ 831742 h 3653507"/>
              <a:gd name="connsiteX2" fmla="*/ 2860361 w 3177236"/>
              <a:gd name="connsiteY2" fmla="*/ 2605469 h 3653507"/>
              <a:gd name="connsiteX3" fmla="*/ 1016051 w 3177236"/>
              <a:gd name="connsiteY3" fmla="*/ 3559106 h 3653507"/>
              <a:gd name="connsiteX4" fmla="*/ 0 w 3177236"/>
              <a:gd name="connsiteY4" fmla="*/ 2850368 h 3653507"/>
              <a:gd name="connsiteX5" fmla="*/ 1707119 w 3177236"/>
              <a:gd name="connsiteY5" fmla="*/ 1861168 h 3653507"/>
              <a:gd name="connsiteX6" fmla="*/ 1770312 w 3177236"/>
              <a:gd name="connsiteY6" fmla="*/ 0 h 3653507"/>
              <a:gd name="connsiteX0" fmla="*/ 1770312 w 3177236"/>
              <a:gd name="connsiteY0" fmla="*/ 0 h 3653507"/>
              <a:gd name="connsiteX1" fmla="*/ 2917188 w 3177236"/>
              <a:gd name="connsiteY1" fmla="*/ 831742 h 3653507"/>
              <a:gd name="connsiteX2" fmla="*/ 2860361 w 3177236"/>
              <a:gd name="connsiteY2" fmla="*/ 2605469 h 3653507"/>
              <a:gd name="connsiteX3" fmla="*/ 1016051 w 3177236"/>
              <a:gd name="connsiteY3" fmla="*/ 3559106 h 3653507"/>
              <a:gd name="connsiteX4" fmla="*/ 0 w 3177236"/>
              <a:gd name="connsiteY4" fmla="*/ 2850368 h 3653507"/>
              <a:gd name="connsiteX5" fmla="*/ 1685451 w 3177236"/>
              <a:gd name="connsiteY5" fmla="*/ 1856835 h 3653507"/>
              <a:gd name="connsiteX6" fmla="*/ 1770312 w 3177236"/>
              <a:gd name="connsiteY6" fmla="*/ 0 h 3653507"/>
              <a:gd name="connsiteX0" fmla="*/ 1770312 w 3177236"/>
              <a:gd name="connsiteY0" fmla="*/ 0 h 3653507"/>
              <a:gd name="connsiteX1" fmla="*/ 2917188 w 3177236"/>
              <a:gd name="connsiteY1" fmla="*/ 831742 h 3653507"/>
              <a:gd name="connsiteX2" fmla="*/ 2860361 w 3177236"/>
              <a:gd name="connsiteY2" fmla="*/ 2605469 h 3653507"/>
              <a:gd name="connsiteX3" fmla="*/ 1016051 w 3177236"/>
              <a:gd name="connsiteY3" fmla="*/ 3559106 h 3653507"/>
              <a:gd name="connsiteX4" fmla="*/ 0 w 3177236"/>
              <a:gd name="connsiteY4" fmla="*/ 2850368 h 3653507"/>
              <a:gd name="connsiteX5" fmla="*/ 1668117 w 3177236"/>
              <a:gd name="connsiteY5" fmla="*/ 1856835 h 3653507"/>
              <a:gd name="connsiteX6" fmla="*/ 1770312 w 3177236"/>
              <a:gd name="connsiteY6" fmla="*/ 0 h 3653507"/>
              <a:gd name="connsiteX0" fmla="*/ 1770312 w 3177236"/>
              <a:gd name="connsiteY0" fmla="*/ 0 h 3653507"/>
              <a:gd name="connsiteX1" fmla="*/ 2917188 w 3177236"/>
              <a:gd name="connsiteY1" fmla="*/ 831742 h 3653507"/>
              <a:gd name="connsiteX2" fmla="*/ 2860361 w 3177236"/>
              <a:gd name="connsiteY2" fmla="*/ 2605469 h 3653507"/>
              <a:gd name="connsiteX3" fmla="*/ 1016051 w 3177236"/>
              <a:gd name="connsiteY3" fmla="*/ 3559106 h 3653507"/>
              <a:gd name="connsiteX4" fmla="*/ 0 w 3177236"/>
              <a:gd name="connsiteY4" fmla="*/ 2850368 h 3653507"/>
              <a:gd name="connsiteX5" fmla="*/ 1650782 w 3177236"/>
              <a:gd name="connsiteY5" fmla="*/ 1848167 h 3653507"/>
              <a:gd name="connsiteX6" fmla="*/ 1770312 w 3177236"/>
              <a:gd name="connsiteY6" fmla="*/ 0 h 3653507"/>
              <a:gd name="connsiteX0" fmla="*/ 1848318 w 3177236"/>
              <a:gd name="connsiteY0" fmla="*/ 0 h 3636172"/>
              <a:gd name="connsiteX1" fmla="*/ 2917188 w 3177236"/>
              <a:gd name="connsiteY1" fmla="*/ 814407 h 3636172"/>
              <a:gd name="connsiteX2" fmla="*/ 2860361 w 3177236"/>
              <a:gd name="connsiteY2" fmla="*/ 2588134 h 3636172"/>
              <a:gd name="connsiteX3" fmla="*/ 1016051 w 3177236"/>
              <a:gd name="connsiteY3" fmla="*/ 3541771 h 3636172"/>
              <a:gd name="connsiteX4" fmla="*/ 0 w 3177236"/>
              <a:gd name="connsiteY4" fmla="*/ 2833033 h 3636172"/>
              <a:gd name="connsiteX5" fmla="*/ 1650782 w 3177236"/>
              <a:gd name="connsiteY5" fmla="*/ 1830832 h 3636172"/>
              <a:gd name="connsiteX6" fmla="*/ 1848318 w 3177236"/>
              <a:gd name="connsiteY6" fmla="*/ 0 h 3636172"/>
              <a:gd name="connsiteX0" fmla="*/ 1848318 w 3177236"/>
              <a:gd name="connsiteY0" fmla="*/ 0 h 3636172"/>
              <a:gd name="connsiteX1" fmla="*/ 2917188 w 3177236"/>
              <a:gd name="connsiteY1" fmla="*/ 814407 h 3636172"/>
              <a:gd name="connsiteX2" fmla="*/ 2860361 w 3177236"/>
              <a:gd name="connsiteY2" fmla="*/ 2588134 h 3636172"/>
              <a:gd name="connsiteX3" fmla="*/ 1016051 w 3177236"/>
              <a:gd name="connsiteY3" fmla="*/ 3541771 h 3636172"/>
              <a:gd name="connsiteX4" fmla="*/ 0 w 3177236"/>
              <a:gd name="connsiteY4" fmla="*/ 2833033 h 3636172"/>
              <a:gd name="connsiteX5" fmla="*/ 1650782 w 3177236"/>
              <a:gd name="connsiteY5" fmla="*/ 1830832 h 3636172"/>
              <a:gd name="connsiteX6" fmla="*/ 1848318 w 3177236"/>
              <a:gd name="connsiteY6" fmla="*/ 0 h 3636172"/>
              <a:gd name="connsiteX0" fmla="*/ 1848318 w 3177236"/>
              <a:gd name="connsiteY0" fmla="*/ 0 h 3636172"/>
              <a:gd name="connsiteX1" fmla="*/ 2917188 w 3177236"/>
              <a:gd name="connsiteY1" fmla="*/ 814407 h 3636172"/>
              <a:gd name="connsiteX2" fmla="*/ 2860361 w 3177236"/>
              <a:gd name="connsiteY2" fmla="*/ 2588134 h 3636172"/>
              <a:gd name="connsiteX3" fmla="*/ 1016051 w 3177236"/>
              <a:gd name="connsiteY3" fmla="*/ 3541771 h 3636172"/>
              <a:gd name="connsiteX4" fmla="*/ 0 w 3177236"/>
              <a:gd name="connsiteY4" fmla="*/ 2833033 h 3636172"/>
              <a:gd name="connsiteX5" fmla="*/ 1650782 w 3177236"/>
              <a:gd name="connsiteY5" fmla="*/ 1830832 h 3636172"/>
              <a:gd name="connsiteX6" fmla="*/ 1848318 w 3177236"/>
              <a:gd name="connsiteY6" fmla="*/ 0 h 3636172"/>
              <a:gd name="connsiteX0" fmla="*/ 1848318 w 3177236"/>
              <a:gd name="connsiteY0" fmla="*/ 0 h 3636172"/>
              <a:gd name="connsiteX1" fmla="*/ 2917188 w 3177236"/>
              <a:gd name="connsiteY1" fmla="*/ 814407 h 3636172"/>
              <a:gd name="connsiteX2" fmla="*/ 2860361 w 3177236"/>
              <a:gd name="connsiteY2" fmla="*/ 2588134 h 3636172"/>
              <a:gd name="connsiteX3" fmla="*/ 1016051 w 3177236"/>
              <a:gd name="connsiteY3" fmla="*/ 3541771 h 3636172"/>
              <a:gd name="connsiteX4" fmla="*/ 0 w 3177236"/>
              <a:gd name="connsiteY4" fmla="*/ 2833033 h 3636172"/>
              <a:gd name="connsiteX5" fmla="*/ 1650782 w 3177236"/>
              <a:gd name="connsiteY5" fmla="*/ 1830832 h 3636172"/>
              <a:gd name="connsiteX6" fmla="*/ 1848318 w 3177236"/>
              <a:gd name="connsiteY6" fmla="*/ 0 h 3636172"/>
              <a:gd name="connsiteX0" fmla="*/ 1848318 w 3179774"/>
              <a:gd name="connsiteY0" fmla="*/ 0 h 3636172"/>
              <a:gd name="connsiteX1" fmla="*/ 2921521 w 3179774"/>
              <a:gd name="connsiteY1" fmla="*/ 801406 h 3636172"/>
              <a:gd name="connsiteX2" fmla="*/ 2860361 w 3179774"/>
              <a:gd name="connsiteY2" fmla="*/ 2588134 h 3636172"/>
              <a:gd name="connsiteX3" fmla="*/ 1016051 w 3179774"/>
              <a:gd name="connsiteY3" fmla="*/ 3541771 h 3636172"/>
              <a:gd name="connsiteX4" fmla="*/ 0 w 3179774"/>
              <a:gd name="connsiteY4" fmla="*/ 2833033 h 3636172"/>
              <a:gd name="connsiteX5" fmla="*/ 1650782 w 3179774"/>
              <a:gd name="connsiteY5" fmla="*/ 1830832 h 3636172"/>
              <a:gd name="connsiteX6" fmla="*/ 1848318 w 3179774"/>
              <a:gd name="connsiteY6" fmla="*/ 0 h 3636172"/>
              <a:gd name="connsiteX0" fmla="*/ 1848318 w 3199534"/>
              <a:gd name="connsiteY0" fmla="*/ 0 h 3636172"/>
              <a:gd name="connsiteX1" fmla="*/ 2921521 w 3199534"/>
              <a:gd name="connsiteY1" fmla="*/ 801406 h 3636172"/>
              <a:gd name="connsiteX2" fmla="*/ 2860361 w 3199534"/>
              <a:gd name="connsiteY2" fmla="*/ 2588134 h 3636172"/>
              <a:gd name="connsiteX3" fmla="*/ 1016051 w 3199534"/>
              <a:gd name="connsiteY3" fmla="*/ 3541771 h 3636172"/>
              <a:gd name="connsiteX4" fmla="*/ 0 w 3199534"/>
              <a:gd name="connsiteY4" fmla="*/ 2833033 h 3636172"/>
              <a:gd name="connsiteX5" fmla="*/ 1650782 w 3199534"/>
              <a:gd name="connsiteY5" fmla="*/ 1830832 h 3636172"/>
              <a:gd name="connsiteX6" fmla="*/ 1848318 w 3199534"/>
              <a:gd name="connsiteY6" fmla="*/ 0 h 3636172"/>
              <a:gd name="connsiteX0" fmla="*/ 1848318 w 3204315"/>
              <a:gd name="connsiteY0" fmla="*/ 0 h 3640131"/>
              <a:gd name="connsiteX1" fmla="*/ 2921521 w 3204315"/>
              <a:gd name="connsiteY1" fmla="*/ 801406 h 3640131"/>
              <a:gd name="connsiteX2" fmla="*/ 2872237 w 3204315"/>
              <a:gd name="connsiteY2" fmla="*/ 2611884 h 3640131"/>
              <a:gd name="connsiteX3" fmla="*/ 1016051 w 3204315"/>
              <a:gd name="connsiteY3" fmla="*/ 3541771 h 3640131"/>
              <a:gd name="connsiteX4" fmla="*/ 0 w 3204315"/>
              <a:gd name="connsiteY4" fmla="*/ 2833033 h 3640131"/>
              <a:gd name="connsiteX5" fmla="*/ 1650782 w 3204315"/>
              <a:gd name="connsiteY5" fmla="*/ 1830832 h 3640131"/>
              <a:gd name="connsiteX6" fmla="*/ 1848318 w 3204315"/>
              <a:gd name="connsiteY6" fmla="*/ 0 h 3640131"/>
              <a:gd name="connsiteX0" fmla="*/ 1848318 w 3209250"/>
              <a:gd name="connsiteY0" fmla="*/ 0 h 3640131"/>
              <a:gd name="connsiteX1" fmla="*/ 2921521 w 3209250"/>
              <a:gd name="connsiteY1" fmla="*/ 801406 h 3640131"/>
              <a:gd name="connsiteX2" fmla="*/ 2872237 w 3209250"/>
              <a:gd name="connsiteY2" fmla="*/ 2611884 h 3640131"/>
              <a:gd name="connsiteX3" fmla="*/ 1016051 w 3209250"/>
              <a:gd name="connsiteY3" fmla="*/ 3541771 h 3640131"/>
              <a:gd name="connsiteX4" fmla="*/ 0 w 3209250"/>
              <a:gd name="connsiteY4" fmla="*/ 2833033 h 3640131"/>
              <a:gd name="connsiteX5" fmla="*/ 1650782 w 3209250"/>
              <a:gd name="connsiteY5" fmla="*/ 1830832 h 3640131"/>
              <a:gd name="connsiteX6" fmla="*/ 1848318 w 3209250"/>
              <a:gd name="connsiteY6" fmla="*/ 0 h 3640131"/>
              <a:gd name="connsiteX0" fmla="*/ 1843454 w 3209250"/>
              <a:gd name="connsiteY0" fmla="*/ 0 h 3640131"/>
              <a:gd name="connsiteX1" fmla="*/ 2921521 w 3209250"/>
              <a:gd name="connsiteY1" fmla="*/ 801406 h 3640131"/>
              <a:gd name="connsiteX2" fmla="*/ 2872237 w 3209250"/>
              <a:gd name="connsiteY2" fmla="*/ 2611884 h 3640131"/>
              <a:gd name="connsiteX3" fmla="*/ 1016051 w 3209250"/>
              <a:gd name="connsiteY3" fmla="*/ 3541771 h 3640131"/>
              <a:gd name="connsiteX4" fmla="*/ 0 w 3209250"/>
              <a:gd name="connsiteY4" fmla="*/ 2833033 h 3640131"/>
              <a:gd name="connsiteX5" fmla="*/ 1650782 w 3209250"/>
              <a:gd name="connsiteY5" fmla="*/ 1830832 h 3640131"/>
              <a:gd name="connsiteX6" fmla="*/ 1843454 w 3209250"/>
              <a:gd name="connsiteY6" fmla="*/ 0 h 3640131"/>
              <a:gd name="connsiteX0" fmla="*/ 1838590 w 3209250"/>
              <a:gd name="connsiteY0" fmla="*/ 0 h 3644995"/>
              <a:gd name="connsiteX1" fmla="*/ 2921521 w 3209250"/>
              <a:gd name="connsiteY1" fmla="*/ 806270 h 3644995"/>
              <a:gd name="connsiteX2" fmla="*/ 2872237 w 3209250"/>
              <a:gd name="connsiteY2" fmla="*/ 2616748 h 3644995"/>
              <a:gd name="connsiteX3" fmla="*/ 1016051 w 3209250"/>
              <a:gd name="connsiteY3" fmla="*/ 3546635 h 3644995"/>
              <a:gd name="connsiteX4" fmla="*/ 0 w 3209250"/>
              <a:gd name="connsiteY4" fmla="*/ 2837897 h 3644995"/>
              <a:gd name="connsiteX5" fmla="*/ 1650782 w 3209250"/>
              <a:gd name="connsiteY5" fmla="*/ 1835696 h 3644995"/>
              <a:gd name="connsiteX6" fmla="*/ 1838590 w 3209250"/>
              <a:gd name="connsiteY6" fmla="*/ 0 h 3644995"/>
              <a:gd name="connsiteX0" fmla="*/ 1848317 w 3209250"/>
              <a:gd name="connsiteY0" fmla="*/ 0 h 3630403"/>
              <a:gd name="connsiteX1" fmla="*/ 2921521 w 3209250"/>
              <a:gd name="connsiteY1" fmla="*/ 791678 h 3630403"/>
              <a:gd name="connsiteX2" fmla="*/ 2872237 w 3209250"/>
              <a:gd name="connsiteY2" fmla="*/ 2602156 h 3630403"/>
              <a:gd name="connsiteX3" fmla="*/ 1016051 w 3209250"/>
              <a:gd name="connsiteY3" fmla="*/ 3532043 h 3630403"/>
              <a:gd name="connsiteX4" fmla="*/ 0 w 3209250"/>
              <a:gd name="connsiteY4" fmla="*/ 2823305 h 3630403"/>
              <a:gd name="connsiteX5" fmla="*/ 1650782 w 3209250"/>
              <a:gd name="connsiteY5" fmla="*/ 1821104 h 3630403"/>
              <a:gd name="connsiteX6" fmla="*/ 1848317 w 3209250"/>
              <a:gd name="connsiteY6" fmla="*/ 0 h 363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9250" h="3630403">
                <a:moveTo>
                  <a:pt x="1848317" y="0"/>
                </a:moveTo>
                <a:lnTo>
                  <a:pt x="2921521" y="791678"/>
                </a:lnTo>
                <a:cubicBezTo>
                  <a:pt x="3390742" y="1151452"/>
                  <a:pt x="3221810" y="2078073"/>
                  <a:pt x="2872237" y="2602156"/>
                </a:cubicBezTo>
                <a:cubicBezTo>
                  <a:pt x="2239550" y="3619878"/>
                  <a:pt x="1323274" y="3769684"/>
                  <a:pt x="1016051" y="3532043"/>
                </a:cubicBezTo>
                <a:lnTo>
                  <a:pt x="0" y="2823305"/>
                </a:lnTo>
                <a:cubicBezTo>
                  <a:pt x="590203" y="2903502"/>
                  <a:pt x="1253693" y="2423816"/>
                  <a:pt x="1650782" y="1821104"/>
                </a:cubicBezTo>
                <a:cubicBezTo>
                  <a:pt x="1756526" y="1670702"/>
                  <a:pt x="2366326" y="616698"/>
                  <a:pt x="1848317" y="0"/>
                </a:cubicBezTo>
                <a:close/>
              </a:path>
            </a:pathLst>
          </a:custGeom>
          <a:gradFill>
            <a:gsLst>
              <a:gs pos="16000">
                <a:schemeClr val="bg1">
                  <a:lumMod val="85000"/>
                </a:schemeClr>
              </a:gs>
              <a:gs pos="0">
                <a:srgbClr val="AFAFAF"/>
              </a:gs>
              <a:gs pos="30000">
                <a:schemeClr val="bg1">
                  <a:lumMod val="65000"/>
                </a:schemeClr>
              </a:gs>
              <a:gs pos="49000">
                <a:schemeClr val="bg1">
                  <a:lumMod val="95000"/>
                </a:schemeClr>
              </a:gs>
              <a:gs pos="97273">
                <a:srgbClr val="AAA9A9"/>
              </a:gs>
              <a:gs pos="83636">
                <a:schemeClr val="bg1">
                  <a:lumMod val="85000"/>
                </a:schemeClr>
              </a:gs>
              <a:gs pos="47000">
                <a:schemeClr val="bg1">
                  <a:lumMod val="85000"/>
                </a:schemeClr>
              </a:gs>
              <a:gs pos="63000">
                <a:schemeClr val="bg1">
                  <a:lumMod val="65000"/>
                </a:schemeClr>
              </a:gs>
            </a:gsLst>
            <a:lin ang="7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/>
          </a:bodyPr>
          <a:lstStyle/>
          <a:p>
            <a:pPr algn="ctr"/>
            <a:endParaRPr lang="en-US" sz="1477" b="1" dirty="0"/>
          </a:p>
        </p:txBody>
      </p:sp>
      <p:sp>
        <p:nvSpPr>
          <p:cNvPr id="168" name="Rectangle 4"/>
          <p:cNvSpPr/>
          <p:nvPr/>
        </p:nvSpPr>
        <p:spPr>
          <a:xfrm flipH="1">
            <a:off x="1885255" y="2275804"/>
            <a:ext cx="910043" cy="1338588"/>
          </a:xfrm>
          <a:custGeom>
            <a:avLst/>
            <a:gdLst>
              <a:gd name="connsiteX0" fmla="*/ 0 w 2477386"/>
              <a:gd name="connsiteY0" fmla="*/ 0 h 2424223"/>
              <a:gd name="connsiteX1" fmla="*/ 2477386 w 2477386"/>
              <a:gd name="connsiteY1" fmla="*/ 0 h 2424223"/>
              <a:gd name="connsiteX2" fmla="*/ 2477386 w 2477386"/>
              <a:gd name="connsiteY2" fmla="*/ 2424223 h 2424223"/>
              <a:gd name="connsiteX3" fmla="*/ 0 w 2477386"/>
              <a:gd name="connsiteY3" fmla="*/ 2424223 h 2424223"/>
              <a:gd name="connsiteX4" fmla="*/ 0 w 2477386"/>
              <a:gd name="connsiteY4" fmla="*/ 0 h 2424223"/>
              <a:gd name="connsiteX0" fmla="*/ 1276027 w 2477386"/>
              <a:gd name="connsiteY0" fmla="*/ 454617 h 2424223"/>
              <a:gd name="connsiteX1" fmla="*/ 2477386 w 2477386"/>
              <a:gd name="connsiteY1" fmla="*/ 0 h 2424223"/>
              <a:gd name="connsiteX2" fmla="*/ 2477386 w 2477386"/>
              <a:gd name="connsiteY2" fmla="*/ 2424223 h 2424223"/>
              <a:gd name="connsiteX3" fmla="*/ 0 w 2477386"/>
              <a:gd name="connsiteY3" fmla="*/ 2424223 h 2424223"/>
              <a:gd name="connsiteX4" fmla="*/ 1276027 w 2477386"/>
              <a:gd name="connsiteY4" fmla="*/ 454617 h 2424223"/>
              <a:gd name="connsiteX0" fmla="*/ 1276027 w 2477386"/>
              <a:gd name="connsiteY0" fmla="*/ 0 h 1969606"/>
              <a:gd name="connsiteX1" fmla="*/ 1728301 w 2477386"/>
              <a:gd name="connsiteY1" fmla="*/ 692258 h 1969606"/>
              <a:gd name="connsiteX2" fmla="*/ 2477386 w 2477386"/>
              <a:gd name="connsiteY2" fmla="*/ 1969606 h 1969606"/>
              <a:gd name="connsiteX3" fmla="*/ 0 w 2477386"/>
              <a:gd name="connsiteY3" fmla="*/ 1969606 h 1969606"/>
              <a:gd name="connsiteX4" fmla="*/ 1276027 w 2477386"/>
              <a:gd name="connsiteY4" fmla="*/ 0 h 1969606"/>
              <a:gd name="connsiteX0" fmla="*/ 1276027 w 2477386"/>
              <a:gd name="connsiteY0" fmla="*/ 0 h 1969606"/>
              <a:gd name="connsiteX1" fmla="*/ 1841956 w 2477386"/>
              <a:gd name="connsiteY1" fmla="*/ 805912 h 1969606"/>
              <a:gd name="connsiteX2" fmla="*/ 2477386 w 2477386"/>
              <a:gd name="connsiteY2" fmla="*/ 1969606 h 1969606"/>
              <a:gd name="connsiteX3" fmla="*/ 0 w 2477386"/>
              <a:gd name="connsiteY3" fmla="*/ 1969606 h 1969606"/>
              <a:gd name="connsiteX4" fmla="*/ 1276027 w 2477386"/>
              <a:gd name="connsiteY4" fmla="*/ 0 h 1969606"/>
              <a:gd name="connsiteX0" fmla="*/ 1906291 w 3107650"/>
              <a:gd name="connsiteY0" fmla="*/ 0 h 2713524"/>
              <a:gd name="connsiteX1" fmla="*/ 2472220 w 3107650"/>
              <a:gd name="connsiteY1" fmla="*/ 805912 h 2713524"/>
              <a:gd name="connsiteX2" fmla="*/ 3107650 w 3107650"/>
              <a:gd name="connsiteY2" fmla="*/ 1969606 h 2713524"/>
              <a:gd name="connsiteX3" fmla="*/ 0 w 3107650"/>
              <a:gd name="connsiteY3" fmla="*/ 2713524 h 2713524"/>
              <a:gd name="connsiteX4" fmla="*/ 1906291 w 3107650"/>
              <a:gd name="connsiteY4" fmla="*/ 0 h 2713524"/>
              <a:gd name="connsiteX0" fmla="*/ 1895958 w 3097317"/>
              <a:gd name="connsiteY0" fmla="*/ 0 h 2723856"/>
              <a:gd name="connsiteX1" fmla="*/ 2461887 w 3097317"/>
              <a:gd name="connsiteY1" fmla="*/ 805912 h 2723856"/>
              <a:gd name="connsiteX2" fmla="*/ 3097317 w 3097317"/>
              <a:gd name="connsiteY2" fmla="*/ 1969606 h 2723856"/>
              <a:gd name="connsiteX3" fmla="*/ 0 w 3097317"/>
              <a:gd name="connsiteY3" fmla="*/ 2723856 h 2723856"/>
              <a:gd name="connsiteX4" fmla="*/ 1895958 w 3097317"/>
              <a:gd name="connsiteY4" fmla="*/ 0 h 2723856"/>
              <a:gd name="connsiteX0" fmla="*/ 1895958 w 2461887"/>
              <a:gd name="connsiteY0" fmla="*/ 0 h 2951165"/>
              <a:gd name="connsiteX1" fmla="*/ 2461887 w 2461887"/>
              <a:gd name="connsiteY1" fmla="*/ 805912 h 2951165"/>
              <a:gd name="connsiteX2" fmla="*/ 328287 w 2461887"/>
              <a:gd name="connsiteY2" fmla="*/ 2951165 h 2951165"/>
              <a:gd name="connsiteX3" fmla="*/ 0 w 2461887"/>
              <a:gd name="connsiteY3" fmla="*/ 2723856 h 2951165"/>
              <a:gd name="connsiteX4" fmla="*/ 1895958 w 2461887"/>
              <a:gd name="connsiteY4" fmla="*/ 0 h 2951165"/>
              <a:gd name="connsiteX0" fmla="*/ 1895958 w 2461887"/>
              <a:gd name="connsiteY0" fmla="*/ 0 h 2951165"/>
              <a:gd name="connsiteX1" fmla="*/ 2150003 w 2461887"/>
              <a:gd name="connsiteY1" fmla="*/ 380368 h 2951165"/>
              <a:gd name="connsiteX2" fmla="*/ 2461887 w 2461887"/>
              <a:gd name="connsiteY2" fmla="*/ 805912 h 2951165"/>
              <a:gd name="connsiteX3" fmla="*/ 328287 w 2461887"/>
              <a:gd name="connsiteY3" fmla="*/ 2951165 h 2951165"/>
              <a:gd name="connsiteX4" fmla="*/ 0 w 2461887"/>
              <a:gd name="connsiteY4" fmla="*/ 2723856 h 2951165"/>
              <a:gd name="connsiteX5" fmla="*/ 1895958 w 2461887"/>
              <a:gd name="connsiteY5" fmla="*/ 0 h 2951165"/>
              <a:gd name="connsiteX0" fmla="*/ 1895958 w 2461887"/>
              <a:gd name="connsiteY0" fmla="*/ 0 h 2951165"/>
              <a:gd name="connsiteX1" fmla="*/ 2139671 w 2461887"/>
              <a:gd name="connsiteY1" fmla="*/ 142727 h 2951165"/>
              <a:gd name="connsiteX2" fmla="*/ 2461887 w 2461887"/>
              <a:gd name="connsiteY2" fmla="*/ 805912 h 2951165"/>
              <a:gd name="connsiteX3" fmla="*/ 328287 w 2461887"/>
              <a:gd name="connsiteY3" fmla="*/ 2951165 h 2951165"/>
              <a:gd name="connsiteX4" fmla="*/ 0 w 2461887"/>
              <a:gd name="connsiteY4" fmla="*/ 2723856 h 2951165"/>
              <a:gd name="connsiteX5" fmla="*/ 1895958 w 2461887"/>
              <a:gd name="connsiteY5" fmla="*/ 0 h 2951165"/>
              <a:gd name="connsiteX0" fmla="*/ 1895958 w 2353398"/>
              <a:gd name="connsiteY0" fmla="*/ 0 h 2951165"/>
              <a:gd name="connsiteX1" fmla="*/ 2139671 w 2353398"/>
              <a:gd name="connsiteY1" fmla="*/ 142727 h 2951165"/>
              <a:gd name="connsiteX2" fmla="*/ 2353398 w 2353398"/>
              <a:gd name="connsiteY2" fmla="*/ 811078 h 2951165"/>
              <a:gd name="connsiteX3" fmla="*/ 328287 w 2353398"/>
              <a:gd name="connsiteY3" fmla="*/ 2951165 h 2951165"/>
              <a:gd name="connsiteX4" fmla="*/ 0 w 2353398"/>
              <a:gd name="connsiteY4" fmla="*/ 2723856 h 2951165"/>
              <a:gd name="connsiteX5" fmla="*/ 1895958 w 2353398"/>
              <a:gd name="connsiteY5" fmla="*/ 0 h 2951165"/>
              <a:gd name="connsiteX0" fmla="*/ 1895958 w 2580707"/>
              <a:gd name="connsiteY0" fmla="*/ 0 h 2951165"/>
              <a:gd name="connsiteX1" fmla="*/ 2139671 w 2580707"/>
              <a:gd name="connsiteY1" fmla="*/ 142727 h 2951165"/>
              <a:gd name="connsiteX2" fmla="*/ 2580707 w 2580707"/>
              <a:gd name="connsiteY2" fmla="*/ 1002224 h 2951165"/>
              <a:gd name="connsiteX3" fmla="*/ 328287 w 2580707"/>
              <a:gd name="connsiteY3" fmla="*/ 2951165 h 2951165"/>
              <a:gd name="connsiteX4" fmla="*/ 0 w 2580707"/>
              <a:gd name="connsiteY4" fmla="*/ 2723856 h 2951165"/>
              <a:gd name="connsiteX5" fmla="*/ 1895958 w 2580707"/>
              <a:gd name="connsiteY5" fmla="*/ 0 h 2951165"/>
              <a:gd name="connsiteX0" fmla="*/ 1895958 w 2580707"/>
              <a:gd name="connsiteY0" fmla="*/ 0 h 2951165"/>
              <a:gd name="connsiteX1" fmla="*/ 2139671 w 2580707"/>
              <a:gd name="connsiteY1" fmla="*/ 142727 h 2951165"/>
              <a:gd name="connsiteX2" fmla="*/ 2580707 w 2580707"/>
              <a:gd name="connsiteY2" fmla="*/ 1002224 h 2951165"/>
              <a:gd name="connsiteX3" fmla="*/ 1685054 w 2580707"/>
              <a:gd name="connsiteY3" fmla="*/ 1790713 h 2951165"/>
              <a:gd name="connsiteX4" fmla="*/ 328287 w 2580707"/>
              <a:gd name="connsiteY4" fmla="*/ 2951165 h 2951165"/>
              <a:gd name="connsiteX5" fmla="*/ 0 w 2580707"/>
              <a:gd name="connsiteY5" fmla="*/ 2723856 h 2951165"/>
              <a:gd name="connsiteX6" fmla="*/ 1895958 w 2580707"/>
              <a:gd name="connsiteY6" fmla="*/ 0 h 2951165"/>
              <a:gd name="connsiteX0" fmla="*/ 1895958 w 2580707"/>
              <a:gd name="connsiteY0" fmla="*/ 0 h 2951165"/>
              <a:gd name="connsiteX1" fmla="*/ 2139671 w 2580707"/>
              <a:gd name="connsiteY1" fmla="*/ 142727 h 2951165"/>
              <a:gd name="connsiteX2" fmla="*/ 2580707 w 2580707"/>
              <a:gd name="connsiteY2" fmla="*/ 1002224 h 2951165"/>
              <a:gd name="connsiteX3" fmla="*/ 1204606 w 2580707"/>
              <a:gd name="connsiteY3" fmla="*/ 2947920 h 2951165"/>
              <a:gd name="connsiteX4" fmla="*/ 328287 w 2580707"/>
              <a:gd name="connsiteY4" fmla="*/ 2951165 h 2951165"/>
              <a:gd name="connsiteX5" fmla="*/ 0 w 2580707"/>
              <a:gd name="connsiteY5" fmla="*/ 2723856 h 2951165"/>
              <a:gd name="connsiteX6" fmla="*/ 1895958 w 2580707"/>
              <a:gd name="connsiteY6" fmla="*/ 0 h 2951165"/>
              <a:gd name="connsiteX0" fmla="*/ 1895958 w 2580707"/>
              <a:gd name="connsiteY0" fmla="*/ 0 h 2951165"/>
              <a:gd name="connsiteX1" fmla="*/ 2139671 w 2580707"/>
              <a:gd name="connsiteY1" fmla="*/ 142727 h 2951165"/>
              <a:gd name="connsiteX2" fmla="*/ 2580707 w 2580707"/>
              <a:gd name="connsiteY2" fmla="*/ 1002224 h 2951165"/>
              <a:gd name="connsiteX3" fmla="*/ 1204606 w 2580707"/>
              <a:gd name="connsiteY3" fmla="*/ 2947920 h 2951165"/>
              <a:gd name="connsiteX4" fmla="*/ 328287 w 2580707"/>
              <a:gd name="connsiteY4" fmla="*/ 2951165 h 2951165"/>
              <a:gd name="connsiteX5" fmla="*/ 0 w 2580707"/>
              <a:gd name="connsiteY5" fmla="*/ 2723856 h 2951165"/>
              <a:gd name="connsiteX6" fmla="*/ 1895958 w 2580707"/>
              <a:gd name="connsiteY6" fmla="*/ 0 h 2951165"/>
              <a:gd name="connsiteX0" fmla="*/ 1895958 w 2580769"/>
              <a:gd name="connsiteY0" fmla="*/ 0 h 2951165"/>
              <a:gd name="connsiteX1" fmla="*/ 2139671 w 2580769"/>
              <a:gd name="connsiteY1" fmla="*/ 142727 h 2951165"/>
              <a:gd name="connsiteX2" fmla="*/ 2580707 w 2580769"/>
              <a:gd name="connsiteY2" fmla="*/ 1002224 h 2951165"/>
              <a:gd name="connsiteX3" fmla="*/ 1204606 w 2580769"/>
              <a:gd name="connsiteY3" fmla="*/ 2947920 h 2951165"/>
              <a:gd name="connsiteX4" fmla="*/ 328287 w 2580769"/>
              <a:gd name="connsiteY4" fmla="*/ 2951165 h 2951165"/>
              <a:gd name="connsiteX5" fmla="*/ 0 w 2580769"/>
              <a:gd name="connsiteY5" fmla="*/ 2723856 h 2951165"/>
              <a:gd name="connsiteX6" fmla="*/ 1895958 w 2580769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3012082"/>
              <a:gd name="connsiteX1" fmla="*/ 2139671 w 2581820"/>
              <a:gd name="connsiteY1" fmla="*/ 142727 h 3012082"/>
              <a:gd name="connsiteX2" fmla="*/ 2580707 w 2581820"/>
              <a:gd name="connsiteY2" fmla="*/ 1002224 h 3012082"/>
              <a:gd name="connsiteX3" fmla="*/ 1204606 w 2581820"/>
              <a:gd name="connsiteY3" fmla="*/ 2947920 h 3012082"/>
              <a:gd name="connsiteX4" fmla="*/ 328287 w 2581820"/>
              <a:gd name="connsiteY4" fmla="*/ 2951165 h 3012082"/>
              <a:gd name="connsiteX5" fmla="*/ 0 w 2581820"/>
              <a:gd name="connsiteY5" fmla="*/ 2723856 h 3012082"/>
              <a:gd name="connsiteX6" fmla="*/ 1895958 w 2581820"/>
              <a:gd name="connsiteY6" fmla="*/ 0 h 3012082"/>
              <a:gd name="connsiteX0" fmla="*/ 1895958 w 2581820"/>
              <a:gd name="connsiteY0" fmla="*/ 0 h 3054162"/>
              <a:gd name="connsiteX1" fmla="*/ 2139671 w 2581820"/>
              <a:gd name="connsiteY1" fmla="*/ 142727 h 3054162"/>
              <a:gd name="connsiteX2" fmla="*/ 2580707 w 2581820"/>
              <a:gd name="connsiteY2" fmla="*/ 1002224 h 3054162"/>
              <a:gd name="connsiteX3" fmla="*/ 1204606 w 2581820"/>
              <a:gd name="connsiteY3" fmla="*/ 2947920 h 3054162"/>
              <a:gd name="connsiteX4" fmla="*/ 328287 w 2581820"/>
              <a:gd name="connsiteY4" fmla="*/ 2951165 h 3054162"/>
              <a:gd name="connsiteX5" fmla="*/ 0 w 2581820"/>
              <a:gd name="connsiteY5" fmla="*/ 2723856 h 3054162"/>
              <a:gd name="connsiteX6" fmla="*/ 1895958 w 2581820"/>
              <a:gd name="connsiteY6" fmla="*/ 0 h 3054162"/>
              <a:gd name="connsiteX0" fmla="*/ 1895958 w 2581820"/>
              <a:gd name="connsiteY0" fmla="*/ 0 h 3058100"/>
              <a:gd name="connsiteX1" fmla="*/ 2139671 w 2581820"/>
              <a:gd name="connsiteY1" fmla="*/ 142727 h 3058100"/>
              <a:gd name="connsiteX2" fmla="*/ 2580707 w 2581820"/>
              <a:gd name="connsiteY2" fmla="*/ 1002224 h 3058100"/>
              <a:gd name="connsiteX3" fmla="*/ 1204606 w 2581820"/>
              <a:gd name="connsiteY3" fmla="*/ 2947920 h 3058100"/>
              <a:gd name="connsiteX4" fmla="*/ 328287 w 2581820"/>
              <a:gd name="connsiteY4" fmla="*/ 2951165 h 3058100"/>
              <a:gd name="connsiteX5" fmla="*/ 0 w 2581820"/>
              <a:gd name="connsiteY5" fmla="*/ 2723856 h 3058100"/>
              <a:gd name="connsiteX6" fmla="*/ 1895958 w 2581820"/>
              <a:gd name="connsiteY6" fmla="*/ 0 h 3058100"/>
              <a:gd name="connsiteX0" fmla="*/ 1895958 w 2581820"/>
              <a:gd name="connsiteY0" fmla="*/ 0 h 3067754"/>
              <a:gd name="connsiteX1" fmla="*/ 2139671 w 2581820"/>
              <a:gd name="connsiteY1" fmla="*/ 142727 h 3067754"/>
              <a:gd name="connsiteX2" fmla="*/ 2580707 w 2581820"/>
              <a:gd name="connsiteY2" fmla="*/ 1002224 h 3067754"/>
              <a:gd name="connsiteX3" fmla="*/ 1204606 w 2581820"/>
              <a:gd name="connsiteY3" fmla="*/ 2947920 h 3067754"/>
              <a:gd name="connsiteX4" fmla="*/ 328287 w 2581820"/>
              <a:gd name="connsiteY4" fmla="*/ 2951165 h 3067754"/>
              <a:gd name="connsiteX5" fmla="*/ 0 w 2581820"/>
              <a:gd name="connsiteY5" fmla="*/ 2723856 h 3067754"/>
              <a:gd name="connsiteX6" fmla="*/ 1895958 w 2581820"/>
              <a:gd name="connsiteY6" fmla="*/ 0 h 3067754"/>
              <a:gd name="connsiteX0" fmla="*/ 1895958 w 2581820"/>
              <a:gd name="connsiteY0" fmla="*/ 0 h 3067754"/>
              <a:gd name="connsiteX1" fmla="*/ 2139671 w 2581820"/>
              <a:gd name="connsiteY1" fmla="*/ 142727 h 3067754"/>
              <a:gd name="connsiteX2" fmla="*/ 2580707 w 2581820"/>
              <a:gd name="connsiteY2" fmla="*/ 1002224 h 3067754"/>
              <a:gd name="connsiteX3" fmla="*/ 1204606 w 2581820"/>
              <a:gd name="connsiteY3" fmla="*/ 2947920 h 3067754"/>
              <a:gd name="connsiteX4" fmla="*/ 328287 w 2581820"/>
              <a:gd name="connsiteY4" fmla="*/ 2951165 h 3067754"/>
              <a:gd name="connsiteX5" fmla="*/ 0 w 2581820"/>
              <a:gd name="connsiteY5" fmla="*/ 2723856 h 3067754"/>
              <a:gd name="connsiteX6" fmla="*/ 1085785 w 2581820"/>
              <a:gd name="connsiteY6" fmla="*/ 1160448 h 3067754"/>
              <a:gd name="connsiteX7" fmla="*/ 1895958 w 2581820"/>
              <a:gd name="connsiteY7" fmla="*/ 0 h 3067754"/>
              <a:gd name="connsiteX0" fmla="*/ 1895958 w 2581820"/>
              <a:gd name="connsiteY0" fmla="*/ 0 h 3067754"/>
              <a:gd name="connsiteX1" fmla="*/ 2139671 w 2581820"/>
              <a:gd name="connsiteY1" fmla="*/ 142727 h 3067754"/>
              <a:gd name="connsiteX2" fmla="*/ 2580707 w 2581820"/>
              <a:gd name="connsiteY2" fmla="*/ 1002224 h 3067754"/>
              <a:gd name="connsiteX3" fmla="*/ 1204606 w 2581820"/>
              <a:gd name="connsiteY3" fmla="*/ 2947920 h 3067754"/>
              <a:gd name="connsiteX4" fmla="*/ 328287 w 2581820"/>
              <a:gd name="connsiteY4" fmla="*/ 2951165 h 3067754"/>
              <a:gd name="connsiteX5" fmla="*/ 0 w 2581820"/>
              <a:gd name="connsiteY5" fmla="*/ 2723856 h 3067754"/>
              <a:gd name="connsiteX6" fmla="*/ 1576564 w 2581820"/>
              <a:gd name="connsiteY6" fmla="*/ 1909533 h 3067754"/>
              <a:gd name="connsiteX7" fmla="*/ 1895958 w 2581820"/>
              <a:gd name="connsiteY7" fmla="*/ 0 h 3067754"/>
              <a:gd name="connsiteX0" fmla="*/ 1849463 w 2581820"/>
              <a:gd name="connsiteY0" fmla="*/ 0 h 3078086"/>
              <a:gd name="connsiteX1" fmla="*/ 2139671 w 2581820"/>
              <a:gd name="connsiteY1" fmla="*/ 153059 h 3078086"/>
              <a:gd name="connsiteX2" fmla="*/ 2580707 w 2581820"/>
              <a:gd name="connsiteY2" fmla="*/ 1012556 h 3078086"/>
              <a:gd name="connsiteX3" fmla="*/ 1204606 w 2581820"/>
              <a:gd name="connsiteY3" fmla="*/ 2958252 h 3078086"/>
              <a:gd name="connsiteX4" fmla="*/ 328287 w 2581820"/>
              <a:gd name="connsiteY4" fmla="*/ 2961497 h 3078086"/>
              <a:gd name="connsiteX5" fmla="*/ 0 w 2581820"/>
              <a:gd name="connsiteY5" fmla="*/ 2734188 h 3078086"/>
              <a:gd name="connsiteX6" fmla="*/ 1576564 w 2581820"/>
              <a:gd name="connsiteY6" fmla="*/ 1919865 h 3078086"/>
              <a:gd name="connsiteX7" fmla="*/ 1849463 w 2581820"/>
              <a:gd name="connsiteY7" fmla="*/ 0 h 3078086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1820" h="3088419">
                <a:moveTo>
                  <a:pt x="1849463" y="0"/>
                </a:moveTo>
                <a:lnTo>
                  <a:pt x="2139671" y="163392"/>
                </a:lnTo>
                <a:cubicBezTo>
                  <a:pt x="2493327" y="315572"/>
                  <a:pt x="2593844" y="674397"/>
                  <a:pt x="2580707" y="1022889"/>
                </a:cubicBezTo>
                <a:cubicBezTo>
                  <a:pt x="2498270" y="1931728"/>
                  <a:pt x="1900947" y="2593824"/>
                  <a:pt x="1204606" y="2968585"/>
                </a:cubicBezTo>
                <a:cubicBezTo>
                  <a:pt x="829842" y="3134982"/>
                  <a:pt x="558399" y="3120565"/>
                  <a:pt x="328287" y="2971830"/>
                </a:cubicBezTo>
                <a:lnTo>
                  <a:pt x="0" y="2744521"/>
                </a:lnTo>
                <a:cubicBezTo>
                  <a:pt x="401535" y="2808876"/>
                  <a:pt x="921891" y="2733747"/>
                  <a:pt x="1576564" y="1930198"/>
                </a:cubicBezTo>
                <a:cubicBezTo>
                  <a:pt x="1879341" y="1529606"/>
                  <a:pt x="2321602" y="524579"/>
                  <a:pt x="1849463" y="0"/>
                </a:cubicBezTo>
                <a:close/>
              </a:path>
            </a:pathLst>
          </a:custGeom>
          <a:gradFill flip="none" rotWithShape="1">
            <a:gsLst>
              <a:gs pos="43000">
                <a:schemeClr val="bg1">
                  <a:lumMod val="65000"/>
                </a:schemeClr>
              </a:gs>
              <a:gs pos="85000">
                <a:schemeClr val="bg1">
                  <a:lumMod val="85000"/>
                </a:schemeClr>
              </a:gs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/>
          </a:bodyPr>
          <a:lstStyle/>
          <a:p>
            <a:pPr algn="ctr"/>
            <a:endParaRPr lang="en-US" sz="1477" b="1" dirty="0"/>
          </a:p>
        </p:txBody>
      </p:sp>
      <p:sp>
        <p:nvSpPr>
          <p:cNvPr id="169" name="Rectangle 4"/>
          <p:cNvSpPr/>
          <p:nvPr/>
        </p:nvSpPr>
        <p:spPr>
          <a:xfrm flipH="1">
            <a:off x="1907104" y="2294797"/>
            <a:ext cx="902441" cy="1316198"/>
          </a:xfrm>
          <a:custGeom>
            <a:avLst/>
            <a:gdLst>
              <a:gd name="connsiteX0" fmla="*/ 0 w 2477386"/>
              <a:gd name="connsiteY0" fmla="*/ 0 h 2424223"/>
              <a:gd name="connsiteX1" fmla="*/ 2477386 w 2477386"/>
              <a:gd name="connsiteY1" fmla="*/ 0 h 2424223"/>
              <a:gd name="connsiteX2" fmla="*/ 2477386 w 2477386"/>
              <a:gd name="connsiteY2" fmla="*/ 2424223 h 2424223"/>
              <a:gd name="connsiteX3" fmla="*/ 0 w 2477386"/>
              <a:gd name="connsiteY3" fmla="*/ 2424223 h 2424223"/>
              <a:gd name="connsiteX4" fmla="*/ 0 w 2477386"/>
              <a:gd name="connsiteY4" fmla="*/ 0 h 2424223"/>
              <a:gd name="connsiteX0" fmla="*/ 1276027 w 2477386"/>
              <a:gd name="connsiteY0" fmla="*/ 454617 h 2424223"/>
              <a:gd name="connsiteX1" fmla="*/ 2477386 w 2477386"/>
              <a:gd name="connsiteY1" fmla="*/ 0 h 2424223"/>
              <a:gd name="connsiteX2" fmla="*/ 2477386 w 2477386"/>
              <a:gd name="connsiteY2" fmla="*/ 2424223 h 2424223"/>
              <a:gd name="connsiteX3" fmla="*/ 0 w 2477386"/>
              <a:gd name="connsiteY3" fmla="*/ 2424223 h 2424223"/>
              <a:gd name="connsiteX4" fmla="*/ 1276027 w 2477386"/>
              <a:gd name="connsiteY4" fmla="*/ 454617 h 2424223"/>
              <a:gd name="connsiteX0" fmla="*/ 1276027 w 2477386"/>
              <a:gd name="connsiteY0" fmla="*/ 0 h 1969606"/>
              <a:gd name="connsiteX1" fmla="*/ 1728301 w 2477386"/>
              <a:gd name="connsiteY1" fmla="*/ 692258 h 1969606"/>
              <a:gd name="connsiteX2" fmla="*/ 2477386 w 2477386"/>
              <a:gd name="connsiteY2" fmla="*/ 1969606 h 1969606"/>
              <a:gd name="connsiteX3" fmla="*/ 0 w 2477386"/>
              <a:gd name="connsiteY3" fmla="*/ 1969606 h 1969606"/>
              <a:gd name="connsiteX4" fmla="*/ 1276027 w 2477386"/>
              <a:gd name="connsiteY4" fmla="*/ 0 h 1969606"/>
              <a:gd name="connsiteX0" fmla="*/ 1276027 w 2477386"/>
              <a:gd name="connsiteY0" fmla="*/ 0 h 1969606"/>
              <a:gd name="connsiteX1" fmla="*/ 1841956 w 2477386"/>
              <a:gd name="connsiteY1" fmla="*/ 805912 h 1969606"/>
              <a:gd name="connsiteX2" fmla="*/ 2477386 w 2477386"/>
              <a:gd name="connsiteY2" fmla="*/ 1969606 h 1969606"/>
              <a:gd name="connsiteX3" fmla="*/ 0 w 2477386"/>
              <a:gd name="connsiteY3" fmla="*/ 1969606 h 1969606"/>
              <a:gd name="connsiteX4" fmla="*/ 1276027 w 2477386"/>
              <a:gd name="connsiteY4" fmla="*/ 0 h 1969606"/>
              <a:gd name="connsiteX0" fmla="*/ 1906291 w 3107650"/>
              <a:gd name="connsiteY0" fmla="*/ 0 h 2713524"/>
              <a:gd name="connsiteX1" fmla="*/ 2472220 w 3107650"/>
              <a:gd name="connsiteY1" fmla="*/ 805912 h 2713524"/>
              <a:gd name="connsiteX2" fmla="*/ 3107650 w 3107650"/>
              <a:gd name="connsiteY2" fmla="*/ 1969606 h 2713524"/>
              <a:gd name="connsiteX3" fmla="*/ 0 w 3107650"/>
              <a:gd name="connsiteY3" fmla="*/ 2713524 h 2713524"/>
              <a:gd name="connsiteX4" fmla="*/ 1906291 w 3107650"/>
              <a:gd name="connsiteY4" fmla="*/ 0 h 2713524"/>
              <a:gd name="connsiteX0" fmla="*/ 1895958 w 3097317"/>
              <a:gd name="connsiteY0" fmla="*/ 0 h 2723856"/>
              <a:gd name="connsiteX1" fmla="*/ 2461887 w 3097317"/>
              <a:gd name="connsiteY1" fmla="*/ 805912 h 2723856"/>
              <a:gd name="connsiteX2" fmla="*/ 3097317 w 3097317"/>
              <a:gd name="connsiteY2" fmla="*/ 1969606 h 2723856"/>
              <a:gd name="connsiteX3" fmla="*/ 0 w 3097317"/>
              <a:gd name="connsiteY3" fmla="*/ 2723856 h 2723856"/>
              <a:gd name="connsiteX4" fmla="*/ 1895958 w 3097317"/>
              <a:gd name="connsiteY4" fmla="*/ 0 h 2723856"/>
              <a:gd name="connsiteX0" fmla="*/ 1895958 w 2461887"/>
              <a:gd name="connsiteY0" fmla="*/ 0 h 2951165"/>
              <a:gd name="connsiteX1" fmla="*/ 2461887 w 2461887"/>
              <a:gd name="connsiteY1" fmla="*/ 805912 h 2951165"/>
              <a:gd name="connsiteX2" fmla="*/ 328287 w 2461887"/>
              <a:gd name="connsiteY2" fmla="*/ 2951165 h 2951165"/>
              <a:gd name="connsiteX3" fmla="*/ 0 w 2461887"/>
              <a:gd name="connsiteY3" fmla="*/ 2723856 h 2951165"/>
              <a:gd name="connsiteX4" fmla="*/ 1895958 w 2461887"/>
              <a:gd name="connsiteY4" fmla="*/ 0 h 2951165"/>
              <a:gd name="connsiteX0" fmla="*/ 1895958 w 2461887"/>
              <a:gd name="connsiteY0" fmla="*/ 0 h 2951165"/>
              <a:gd name="connsiteX1" fmla="*/ 2150003 w 2461887"/>
              <a:gd name="connsiteY1" fmla="*/ 380368 h 2951165"/>
              <a:gd name="connsiteX2" fmla="*/ 2461887 w 2461887"/>
              <a:gd name="connsiteY2" fmla="*/ 805912 h 2951165"/>
              <a:gd name="connsiteX3" fmla="*/ 328287 w 2461887"/>
              <a:gd name="connsiteY3" fmla="*/ 2951165 h 2951165"/>
              <a:gd name="connsiteX4" fmla="*/ 0 w 2461887"/>
              <a:gd name="connsiteY4" fmla="*/ 2723856 h 2951165"/>
              <a:gd name="connsiteX5" fmla="*/ 1895958 w 2461887"/>
              <a:gd name="connsiteY5" fmla="*/ 0 h 2951165"/>
              <a:gd name="connsiteX0" fmla="*/ 1895958 w 2461887"/>
              <a:gd name="connsiteY0" fmla="*/ 0 h 2951165"/>
              <a:gd name="connsiteX1" fmla="*/ 2139671 w 2461887"/>
              <a:gd name="connsiteY1" fmla="*/ 142727 h 2951165"/>
              <a:gd name="connsiteX2" fmla="*/ 2461887 w 2461887"/>
              <a:gd name="connsiteY2" fmla="*/ 805912 h 2951165"/>
              <a:gd name="connsiteX3" fmla="*/ 328287 w 2461887"/>
              <a:gd name="connsiteY3" fmla="*/ 2951165 h 2951165"/>
              <a:gd name="connsiteX4" fmla="*/ 0 w 2461887"/>
              <a:gd name="connsiteY4" fmla="*/ 2723856 h 2951165"/>
              <a:gd name="connsiteX5" fmla="*/ 1895958 w 2461887"/>
              <a:gd name="connsiteY5" fmla="*/ 0 h 2951165"/>
              <a:gd name="connsiteX0" fmla="*/ 1895958 w 2353398"/>
              <a:gd name="connsiteY0" fmla="*/ 0 h 2951165"/>
              <a:gd name="connsiteX1" fmla="*/ 2139671 w 2353398"/>
              <a:gd name="connsiteY1" fmla="*/ 142727 h 2951165"/>
              <a:gd name="connsiteX2" fmla="*/ 2353398 w 2353398"/>
              <a:gd name="connsiteY2" fmla="*/ 811078 h 2951165"/>
              <a:gd name="connsiteX3" fmla="*/ 328287 w 2353398"/>
              <a:gd name="connsiteY3" fmla="*/ 2951165 h 2951165"/>
              <a:gd name="connsiteX4" fmla="*/ 0 w 2353398"/>
              <a:gd name="connsiteY4" fmla="*/ 2723856 h 2951165"/>
              <a:gd name="connsiteX5" fmla="*/ 1895958 w 2353398"/>
              <a:gd name="connsiteY5" fmla="*/ 0 h 2951165"/>
              <a:gd name="connsiteX0" fmla="*/ 1895958 w 2580707"/>
              <a:gd name="connsiteY0" fmla="*/ 0 h 2951165"/>
              <a:gd name="connsiteX1" fmla="*/ 2139671 w 2580707"/>
              <a:gd name="connsiteY1" fmla="*/ 142727 h 2951165"/>
              <a:gd name="connsiteX2" fmla="*/ 2580707 w 2580707"/>
              <a:gd name="connsiteY2" fmla="*/ 1002224 h 2951165"/>
              <a:gd name="connsiteX3" fmla="*/ 328287 w 2580707"/>
              <a:gd name="connsiteY3" fmla="*/ 2951165 h 2951165"/>
              <a:gd name="connsiteX4" fmla="*/ 0 w 2580707"/>
              <a:gd name="connsiteY4" fmla="*/ 2723856 h 2951165"/>
              <a:gd name="connsiteX5" fmla="*/ 1895958 w 2580707"/>
              <a:gd name="connsiteY5" fmla="*/ 0 h 2951165"/>
              <a:gd name="connsiteX0" fmla="*/ 1895958 w 2580707"/>
              <a:gd name="connsiteY0" fmla="*/ 0 h 2951165"/>
              <a:gd name="connsiteX1" fmla="*/ 2139671 w 2580707"/>
              <a:gd name="connsiteY1" fmla="*/ 142727 h 2951165"/>
              <a:gd name="connsiteX2" fmla="*/ 2580707 w 2580707"/>
              <a:gd name="connsiteY2" fmla="*/ 1002224 h 2951165"/>
              <a:gd name="connsiteX3" fmla="*/ 1685054 w 2580707"/>
              <a:gd name="connsiteY3" fmla="*/ 1790713 h 2951165"/>
              <a:gd name="connsiteX4" fmla="*/ 328287 w 2580707"/>
              <a:gd name="connsiteY4" fmla="*/ 2951165 h 2951165"/>
              <a:gd name="connsiteX5" fmla="*/ 0 w 2580707"/>
              <a:gd name="connsiteY5" fmla="*/ 2723856 h 2951165"/>
              <a:gd name="connsiteX6" fmla="*/ 1895958 w 2580707"/>
              <a:gd name="connsiteY6" fmla="*/ 0 h 2951165"/>
              <a:gd name="connsiteX0" fmla="*/ 1895958 w 2580707"/>
              <a:gd name="connsiteY0" fmla="*/ 0 h 2951165"/>
              <a:gd name="connsiteX1" fmla="*/ 2139671 w 2580707"/>
              <a:gd name="connsiteY1" fmla="*/ 142727 h 2951165"/>
              <a:gd name="connsiteX2" fmla="*/ 2580707 w 2580707"/>
              <a:gd name="connsiteY2" fmla="*/ 1002224 h 2951165"/>
              <a:gd name="connsiteX3" fmla="*/ 1204606 w 2580707"/>
              <a:gd name="connsiteY3" fmla="*/ 2947920 h 2951165"/>
              <a:gd name="connsiteX4" fmla="*/ 328287 w 2580707"/>
              <a:gd name="connsiteY4" fmla="*/ 2951165 h 2951165"/>
              <a:gd name="connsiteX5" fmla="*/ 0 w 2580707"/>
              <a:gd name="connsiteY5" fmla="*/ 2723856 h 2951165"/>
              <a:gd name="connsiteX6" fmla="*/ 1895958 w 2580707"/>
              <a:gd name="connsiteY6" fmla="*/ 0 h 2951165"/>
              <a:gd name="connsiteX0" fmla="*/ 1895958 w 2580707"/>
              <a:gd name="connsiteY0" fmla="*/ 0 h 2951165"/>
              <a:gd name="connsiteX1" fmla="*/ 2139671 w 2580707"/>
              <a:gd name="connsiteY1" fmla="*/ 142727 h 2951165"/>
              <a:gd name="connsiteX2" fmla="*/ 2580707 w 2580707"/>
              <a:gd name="connsiteY2" fmla="*/ 1002224 h 2951165"/>
              <a:gd name="connsiteX3" fmla="*/ 1204606 w 2580707"/>
              <a:gd name="connsiteY3" fmla="*/ 2947920 h 2951165"/>
              <a:gd name="connsiteX4" fmla="*/ 328287 w 2580707"/>
              <a:gd name="connsiteY4" fmla="*/ 2951165 h 2951165"/>
              <a:gd name="connsiteX5" fmla="*/ 0 w 2580707"/>
              <a:gd name="connsiteY5" fmla="*/ 2723856 h 2951165"/>
              <a:gd name="connsiteX6" fmla="*/ 1895958 w 2580707"/>
              <a:gd name="connsiteY6" fmla="*/ 0 h 2951165"/>
              <a:gd name="connsiteX0" fmla="*/ 1895958 w 2580769"/>
              <a:gd name="connsiteY0" fmla="*/ 0 h 2951165"/>
              <a:gd name="connsiteX1" fmla="*/ 2139671 w 2580769"/>
              <a:gd name="connsiteY1" fmla="*/ 142727 h 2951165"/>
              <a:gd name="connsiteX2" fmla="*/ 2580707 w 2580769"/>
              <a:gd name="connsiteY2" fmla="*/ 1002224 h 2951165"/>
              <a:gd name="connsiteX3" fmla="*/ 1204606 w 2580769"/>
              <a:gd name="connsiteY3" fmla="*/ 2947920 h 2951165"/>
              <a:gd name="connsiteX4" fmla="*/ 328287 w 2580769"/>
              <a:gd name="connsiteY4" fmla="*/ 2951165 h 2951165"/>
              <a:gd name="connsiteX5" fmla="*/ 0 w 2580769"/>
              <a:gd name="connsiteY5" fmla="*/ 2723856 h 2951165"/>
              <a:gd name="connsiteX6" fmla="*/ 1895958 w 2580769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3012082"/>
              <a:gd name="connsiteX1" fmla="*/ 2139671 w 2581820"/>
              <a:gd name="connsiteY1" fmla="*/ 142727 h 3012082"/>
              <a:gd name="connsiteX2" fmla="*/ 2580707 w 2581820"/>
              <a:gd name="connsiteY2" fmla="*/ 1002224 h 3012082"/>
              <a:gd name="connsiteX3" fmla="*/ 1204606 w 2581820"/>
              <a:gd name="connsiteY3" fmla="*/ 2947920 h 3012082"/>
              <a:gd name="connsiteX4" fmla="*/ 328287 w 2581820"/>
              <a:gd name="connsiteY4" fmla="*/ 2951165 h 3012082"/>
              <a:gd name="connsiteX5" fmla="*/ 0 w 2581820"/>
              <a:gd name="connsiteY5" fmla="*/ 2723856 h 3012082"/>
              <a:gd name="connsiteX6" fmla="*/ 1895958 w 2581820"/>
              <a:gd name="connsiteY6" fmla="*/ 0 h 3012082"/>
              <a:gd name="connsiteX0" fmla="*/ 1895958 w 2581820"/>
              <a:gd name="connsiteY0" fmla="*/ 0 h 3054162"/>
              <a:gd name="connsiteX1" fmla="*/ 2139671 w 2581820"/>
              <a:gd name="connsiteY1" fmla="*/ 142727 h 3054162"/>
              <a:gd name="connsiteX2" fmla="*/ 2580707 w 2581820"/>
              <a:gd name="connsiteY2" fmla="*/ 1002224 h 3054162"/>
              <a:gd name="connsiteX3" fmla="*/ 1204606 w 2581820"/>
              <a:gd name="connsiteY3" fmla="*/ 2947920 h 3054162"/>
              <a:gd name="connsiteX4" fmla="*/ 328287 w 2581820"/>
              <a:gd name="connsiteY4" fmla="*/ 2951165 h 3054162"/>
              <a:gd name="connsiteX5" fmla="*/ 0 w 2581820"/>
              <a:gd name="connsiteY5" fmla="*/ 2723856 h 3054162"/>
              <a:gd name="connsiteX6" fmla="*/ 1895958 w 2581820"/>
              <a:gd name="connsiteY6" fmla="*/ 0 h 3054162"/>
              <a:gd name="connsiteX0" fmla="*/ 1895958 w 2581820"/>
              <a:gd name="connsiteY0" fmla="*/ 0 h 3058100"/>
              <a:gd name="connsiteX1" fmla="*/ 2139671 w 2581820"/>
              <a:gd name="connsiteY1" fmla="*/ 142727 h 3058100"/>
              <a:gd name="connsiteX2" fmla="*/ 2580707 w 2581820"/>
              <a:gd name="connsiteY2" fmla="*/ 1002224 h 3058100"/>
              <a:gd name="connsiteX3" fmla="*/ 1204606 w 2581820"/>
              <a:gd name="connsiteY3" fmla="*/ 2947920 h 3058100"/>
              <a:gd name="connsiteX4" fmla="*/ 328287 w 2581820"/>
              <a:gd name="connsiteY4" fmla="*/ 2951165 h 3058100"/>
              <a:gd name="connsiteX5" fmla="*/ 0 w 2581820"/>
              <a:gd name="connsiteY5" fmla="*/ 2723856 h 3058100"/>
              <a:gd name="connsiteX6" fmla="*/ 1895958 w 2581820"/>
              <a:gd name="connsiteY6" fmla="*/ 0 h 3058100"/>
              <a:gd name="connsiteX0" fmla="*/ 1895958 w 2581820"/>
              <a:gd name="connsiteY0" fmla="*/ 0 h 3067754"/>
              <a:gd name="connsiteX1" fmla="*/ 2139671 w 2581820"/>
              <a:gd name="connsiteY1" fmla="*/ 142727 h 3067754"/>
              <a:gd name="connsiteX2" fmla="*/ 2580707 w 2581820"/>
              <a:gd name="connsiteY2" fmla="*/ 1002224 h 3067754"/>
              <a:gd name="connsiteX3" fmla="*/ 1204606 w 2581820"/>
              <a:gd name="connsiteY3" fmla="*/ 2947920 h 3067754"/>
              <a:gd name="connsiteX4" fmla="*/ 328287 w 2581820"/>
              <a:gd name="connsiteY4" fmla="*/ 2951165 h 3067754"/>
              <a:gd name="connsiteX5" fmla="*/ 0 w 2581820"/>
              <a:gd name="connsiteY5" fmla="*/ 2723856 h 3067754"/>
              <a:gd name="connsiteX6" fmla="*/ 1895958 w 2581820"/>
              <a:gd name="connsiteY6" fmla="*/ 0 h 3067754"/>
              <a:gd name="connsiteX0" fmla="*/ 1895958 w 2581820"/>
              <a:gd name="connsiteY0" fmla="*/ 0 h 3067754"/>
              <a:gd name="connsiteX1" fmla="*/ 2139671 w 2581820"/>
              <a:gd name="connsiteY1" fmla="*/ 142727 h 3067754"/>
              <a:gd name="connsiteX2" fmla="*/ 2580707 w 2581820"/>
              <a:gd name="connsiteY2" fmla="*/ 1002224 h 3067754"/>
              <a:gd name="connsiteX3" fmla="*/ 1204606 w 2581820"/>
              <a:gd name="connsiteY3" fmla="*/ 2947920 h 3067754"/>
              <a:gd name="connsiteX4" fmla="*/ 328287 w 2581820"/>
              <a:gd name="connsiteY4" fmla="*/ 2951165 h 3067754"/>
              <a:gd name="connsiteX5" fmla="*/ 0 w 2581820"/>
              <a:gd name="connsiteY5" fmla="*/ 2723856 h 3067754"/>
              <a:gd name="connsiteX6" fmla="*/ 1085785 w 2581820"/>
              <a:gd name="connsiteY6" fmla="*/ 1160448 h 3067754"/>
              <a:gd name="connsiteX7" fmla="*/ 1895958 w 2581820"/>
              <a:gd name="connsiteY7" fmla="*/ 0 h 3067754"/>
              <a:gd name="connsiteX0" fmla="*/ 1895958 w 2581820"/>
              <a:gd name="connsiteY0" fmla="*/ 0 h 3067754"/>
              <a:gd name="connsiteX1" fmla="*/ 2139671 w 2581820"/>
              <a:gd name="connsiteY1" fmla="*/ 142727 h 3067754"/>
              <a:gd name="connsiteX2" fmla="*/ 2580707 w 2581820"/>
              <a:gd name="connsiteY2" fmla="*/ 1002224 h 3067754"/>
              <a:gd name="connsiteX3" fmla="*/ 1204606 w 2581820"/>
              <a:gd name="connsiteY3" fmla="*/ 2947920 h 3067754"/>
              <a:gd name="connsiteX4" fmla="*/ 328287 w 2581820"/>
              <a:gd name="connsiteY4" fmla="*/ 2951165 h 3067754"/>
              <a:gd name="connsiteX5" fmla="*/ 0 w 2581820"/>
              <a:gd name="connsiteY5" fmla="*/ 2723856 h 3067754"/>
              <a:gd name="connsiteX6" fmla="*/ 1576564 w 2581820"/>
              <a:gd name="connsiteY6" fmla="*/ 1909533 h 3067754"/>
              <a:gd name="connsiteX7" fmla="*/ 1895958 w 2581820"/>
              <a:gd name="connsiteY7" fmla="*/ 0 h 3067754"/>
              <a:gd name="connsiteX0" fmla="*/ 1849463 w 2581820"/>
              <a:gd name="connsiteY0" fmla="*/ 0 h 3078086"/>
              <a:gd name="connsiteX1" fmla="*/ 2139671 w 2581820"/>
              <a:gd name="connsiteY1" fmla="*/ 153059 h 3078086"/>
              <a:gd name="connsiteX2" fmla="*/ 2580707 w 2581820"/>
              <a:gd name="connsiteY2" fmla="*/ 1012556 h 3078086"/>
              <a:gd name="connsiteX3" fmla="*/ 1204606 w 2581820"/>
              <a:gd name="connsiteY3" fmla="*/ 2958252 h 3078086"/>
              <a:gd name="connsiteX4" fmla="*/ 328287 w 2581820"/>
              <a:gd name="connsiteY4" fmla="*/ 2961497 h 3078086"/>
              <a:gd name="connsiteX5" fmla="*/ 0 w 2581820"/>
              <a:gd name="connsiteY5" fmla="*/ 2734188 h 3078086"/>
              <a:gd name="connsiteX6" fmla="*/ 1576564 w 2581820"/>
              <a:gd name="connsiteY6" fmla="*/ 1919865 h 3078086"/>
              <a:gd name="connsiteX7" fmla="*/ 1849463 w 2581820"/>
              <a:gd name="connsiteY7" fmla="*/ 0 h 3078086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23856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938027 w 2581820"/>
              <a:gd name="connsiteY0" fmla="*/ 0 h 3036758"/>
              <a:gd name="connsiteX1" fmla="*/ 2139671 w 2581820"/>
              <a:gd name="connsiteY1" fmla="*/ 111731 h 3036758"/>
              <a:gd name="connsiteX2" fmla="*/ 2580707 w 2581820"/>
              <a:gd name="connsiteY2" fmla="*/ 971228 h 3036758"/>
              <a:gd name="connsiteX3" fmla="*/ 1204606 w 2581820"/>
              <a:gd name="connsiteY3" fmla="*/ 2916924 h 3036758"/>
              <a:gd name="connsiteX4" fmla="*/ 328287 w 2581820"/>
              <a:gd name="connsiteY4" fmla="*/ 2920169 h 3036758"/>
              <a:gd name="connsiteX5" fmla="*/ 0 w 2581820"/>
              <a:gd name="connsiteY5" fmla="*/ 2672195 h 3036758"/>
              <a:gd name="connsiteX6" fmla="*/ 1576564 w 2581820"/>
              <a:gd name="connsiteY6" fmla="*/ 1878537 h 3036758"/>
              <a:gd name="connsiteX7" fmla="*/ 1938027 w 2581820"/>
              <a:gd name="connsiteY7" fmla="*/ 0 h 3036758"/>
              <a:gd name="connsiteX0" fmla="*/ 1938027 w 2581820"/>
              <a:gd name="connsiteY0" fmla="*/ 0 h 3036758"/>
              <a:gd name="connsiteX1" fmla="*/ 2139671 w 2581820"/>
              <a:gd name="connsiteY1" fmla="*/ 111731 h 3036758"/>
              <a:gd name="connsiteX2" fmla="*/ 2580707 w 2581820"/>
              <a:gd name="connsiteY2" fmla="*/ 971228 h 3036758"/>
              <a:gd name="connsiteX3" fmla="*/ 1204606 w 2581820"/>
              <a:gd name="connsiteY3" fmla="*/ 2916924 h 3036758"/>
              <a:gd name="connsiteX4" fmla="*/ 328287 w 2581820"/>
              <a:gd name="connsiteY4" fmla="*/ 2920169 h 3036758"/>
              <a:gd name="connsiteX5" fmla="*/ 0 w 2581820"/>
              <a:gd name="connsiteY5" fmla="*/ 2672195 h 3036758"/>
              <a:gd name="connsiteX6" fmla="*/ 1607821 w 2581820"/>
              <a:gd name="connsiteY6" fmla="*/ 1914699 h 3036758"/>
              <a:gd name="connsiteX7" fmla="*/ 1938027 w 2581820"/>
              <a:gd name="connsiteY7" fmla="*/ 0 h 3036758"/>
              <a:gd name="connsiteX0" fmla="*/ 1938027 w 2581820"/>
              <a:gd name="connsiteY0" fmla="*/ 0 h 3036758"/>
              <a:gd name="connsiteX1" fmla="*/ 2139671 w 2581820"/>
              <a:gd name="connsiteY1" fmla="*/ 111731 h 3036758"/>
              <a:gd name="connsiteX2" fmla="*/ 2580707 w 2581820"/>
              <a:gd name="connsiteY2" fmla="*/ 971228 h 3036758"/>
              <a:gd name="connsiteX3" fmla="*/ 1204606 w 2581820"/>
              <a:gd name="connsiteY3" fmla="*/ 2916924 h 3036758"/>
              <a:gd name="connsiteX4" fmla="*/ 328287 w 2581820"/>
              <a:gd name="connsiteY4" fmla="*/ 2920169 h 3036758"/>
              <a:gd name="connsiteX5" fmla="*/ 0 w 2581820"/>
              <a:gd name="connsiteY5" fmla="*/ 2672195 h 3036758"/>
              <a:gd name="connsiteX6" fmla="*/ 1607821 w 2581820"/>
              <a:gd name="connsiteY6" fmla="*/ 1914699 h 3036758"/>
              <a:gd name="connsiteX7" fmla="*/ 1938027 w 2581820"/>
              <a:gd name="connsiteY7" fmla="*/ 0 h 3036758"/>
              <a:gd name="connsiteX0" fmla="*/ 1938027 w 2581820"/>
              <a:gd name="connsiteY0" fmla="*/ 0 h 3036758"/>
              <a:gd name="connsiteX1" fmla="*/ 2139671 w 2581820"/>
              <a:gd name="connsiteY1" fmla="*/ 111731 h 3036758"/>
              <a:gd name="connsiteX2" fmla="*/ 2580707 w 2581820"/>
              <a:gd name="connsiteY2" fmla="*/ 971228 h 3036758"/>
              <a:gd name="connsiteX3" fmla="*/ 1204606 w 2581820"/>
              <a:gd name="connsiteY3" fmla="*/ 2916924 h 3036758"/>
              <a:gd name="connsiteX4" fmla="*/ 328287 w 2581820"/>
              <a:gd name="connsiteY4" fmla="*/ 2920169 h 3036758"/>
              <a:gd name="connsiteX5" fmla="*/ 0 w 2581820"/>
              <a:gd name="connsiteY5" fmla="*/ 2672195 h 3036758"/>
              <a:gd name="connsiteX6" fmla="*/ 1607821 w 2581820"/>
              <a:gd name="connsiteY6" fmla="*/ 1914699 h 3036758"/>
              <a:gd name="connsiteX7" fmla="*/ 1938027 w 2581820"/>
              <a:gd name="connsiteY7" fmla="*/ 0 h 3036758"/>
              <a:gd name="connsiteX0" fmla="*/ 1938027 w 2581820"/>
              <a:gd name="connsiteY0" fmla="*/ 0 h 3036758"/>
              <a:gd name="connsiteX1" fmla="*/ 2139671 w 2581820"/>
              <a:gd name="connsiteY1" fmla="*/ 111731 h 3036758"/>
              <a:gd name="connsiteX2" fmla="*/ 2580707 w 2581820"/>
              <a:gd name="connsiteY2" fmla="*/ 971228 h 3036758"/>
              <a:gd name="connsiteX3" fmla="*/ 1204606 w 2581820"/>
              <a:gd name="connsiteY3" fmla="*/ 2916924 h 3036758"/>
              <a:gd name="connsiteX4" fmla="*/ 328287 w 2581820"/>
              <a:gd name="connsiteY4" fmla="*/ 2920169 h 3036758"/>
              <a:gd name="connsiteX5" fmla="*/ 0 w 2581820"/>
              <a:gd name="connsiteY5" fmla="*/ 2672195 h 3036758"/>
              <a:gd name="connsiteX6" fmla="*/ 1596845 w 2581820"/>
              <a:gd name="connsiteY6" fmla="*/ 1911070 h 3036758"/>
              <a:gd name="connsiteX7" fmla="*/ 1938027 w 2581820"/>
              <a:gd name="connsiteY7" fmla="*/ 0 h 303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1820" h="3036758">
                <a:moveTo>
                  <a:pt x="1938027" y="0"/>
                </a:moveTo>
                <a:lnTo>
                  <a:pt x="2139671" y="111731"/>
                </a:lnTo>
                <a:cubicBezTo>
                  <a:pt x="2493327" y="263911"/>
                  <a:pt x="2593844" y="622736"/>
                  <a:pt x="2580707" y="971228"/>
                </a:cubicBezTo>
                <a:cubicBezTo>
                  <a:pt x="2524312" y="1756696"/>
                  <a:pt x="1900947" y="2542163"/>
                  <a:pt x="1204606" y="2916924"/>
                </a:cubicBezTo>
                <a:cubicBezTo>
                  <a:pt x="829842" y="3083321"/>
                  <a:pt x="558399" y="3068904"/>
                  <a:pt x="328287" y="2920169"/>
                </a:cubicBezTo>
                <a:lnTo>
                  <a:pt x="0" y="2672195"/>
                </a:lnTo>
                <a:cubicBezTo>
                  <a:pt x="401535" y="2736550"/>
                  <a:pt x="942172" y="2714619"/>
                  <a:pt x="1596845" y="1911070"/>
                </a:cubicBezTo>
                <a:cubicBezTo>
                  <a:pt x="1899622" y="1510478"/>
                  <a:pt x="2369915" y="517322"/>
                  <a:pt x="1938027" y="0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>
                  <a:lumMod val="85000"/>
                </a:schemeClr>
              </a:gs>
              <a:gs pos="0">
                <a:srgbClr val="AFAFAF"/>
              </a:gs>
              <a:gs pos="30000">
                <a:srgbClr val="828584"/>
              </a:gs>
              <a:gs pos="53000">
                <a:schemeClr val="bg1">
                  <a:lumMod val="95000"/>
                </a:schemeClr>
              </a:gs>
              <a:gs pos="97273">
                <a:srgbClr val="AAA9A9"/>
              </a:gs>
              <a:gs pos="83636">
                <a:schemeClr val="bg1">
                  <a:lumMod val="85000"/>
                </a:schemeClr>
              </a:gs>
              <a:gs pos="70000">
                <a:srgbClr val="828584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/>
          </a:bodyPr>
          <a:lstStyle/>
          <a:p>
            <a:pPr algn="ctr"/>
            <a:endParaRPr lang="en-US" sz="1477" b="1" dirty="0"/>
          </a:p>
        </p:txBody>
      </p:sp>
      <p:sp>
        <p:nvSpPr>
          <p:cNvPr id="170" name="Rectangle 5"/>
          <p:cNvSpPr/>
          <p:nvPr/>
        </p:nvSpPr>
        <p:spPr>
          <a:xfrm flipH="1">
            <a:off x="2069990" y="1960167"/>
            <a:ext cx="1096462" cy="1516079"/>
          </a:xfrm>
          <a:custGeom>
            <a:avLst/>
            <a:gdLst>
              <a:gd name="connsiteX0" fmla="*/ 0 w 1622156"/>
              <a:gd name="connsiteY0" fmla="*/ 0 h 1560163"/>
              <a:gd name="connsiteX1" fmla="*/ 1622156 w 1622156"/>
              <a:gd name="connsiteY1" fmla="*/ 0 h 1560163"/>
              <a:gd name="connsiteX2" fmla="*/ 1622156 w 1622156"/>
              <a:gd name="connsiteY2" fmla="*/ 1560163 h 1560163"/>
              <a:gd name="connsiteX3" fmla="*/ 0 w 1622156"/>
              <a:gd name="connsiteY3" fmla="*/ 1560163 h 1560163"/>
              <a:gd name="connsiteX4" fmla="*/ 0 w 1622156"/>
              <a:gd name="connsiteY4" fmla="*/ 0 h 1560163"/>
              <a:gd name="connsiteX0" fmla="*/ 87824 w 1622156"/>
              <a:gd name="connsiteY0" fmla="*/ 0 h 2205926"/>
              <a:gd name="connsiteX1" fmla="*/ 1622156 w 1622156"/>
              <a:gd name="connsiteY1" fmla="*/ 645763 h 2205926"/>
              <a:gd name="connsiteX2" fmla="*/ 1622156 w 1622156"/>
              <a:gd name="connsiteY2" fmla="*/ 2205926 h 2205926"/>
              <a:gd name="connsiteX3" fmla="*/ 0 w 1622156"/>
              <a:gd name="connsiteY3" fmla="*/ 2205926 h 2205926"/>
              <a:gd name="connsiteX4" fmla="*/ 87824 w 1622156"/>
              <a:gd name="connsiteY4" fmla="*/ 0 h 2205926"/>
              <a:gd name="connsiteX0" fmla="*/ 87824 w 1622156"/>
              <a:gd name="connsiteY0" fmla="*/ 0 h 2205926"/>
              <a:gd name="connsiteX1" fmla="*/ 960895 w 1622156"/>
              <a:gd name="connsiteY1" fmla="*/ 898902 h 2205926"/>
              <a:gd name="connsiteX2" fmla="*/ 1622156 w 1622156"/>
              <a:gd name="connsiteY2" fmla="*/ 2205926 h 2205926"/>
              <a:gd name="connsiteX3" fmla="*/ 0 w 1622156"/>
              <a:gd name="connsiteY3" fmla="*/ 2205926 h 2205926"/>
              <a:gd name="connsiteX4" fmla="*/ 87824 w 1622156"/>
              <a:gd name="connsiteY4" fmla="*/ 0 h 2205926"/>
              <a:gd name="connsiteX0" fmla="*/ 87824 w 1622156"/>
              <a:gd name="connsiteY0" fmla="*/ 0 h 2205926"/>
              <a:gd name="connsiteX1" fmla="*/ 1007390 w 1622156"/>
              <a:gd name="connsiteY1" fmla="*/ 661261 h 2205926"/>
              <a:gd name="connsiteX2" fmla="*/ 1622156 w 1622156"/>
              <a:gd name="connsiteY2" fmla="*/ 2205926 h 2205926"/>
              <a:gd name="connsiteX3" fmla="*/ 0 w 1622156"/>
              <a:gd name="connsiteY3" fmla="*/ 2205926 h 2205926"/>
              <a:gd name="connsiteX4" fmla="*/ 87824 w 1622156"/>
              <a:gd name="connsiteY4" fmla="*/ 0 h 2205926"/>
              <a:gd name="connsiteX0" fmla="*/ 206644 w 1740976"/>
              <a:gd name="connsiteY0" fmla="*/ 0 h 2205926"/>
              <a:gd name="connsiteX1" fmla="*/ 1126210 w 1740976"/>
              <a:gd name="connsiteY1" fmla="*/ 661261 h 2205926"/>
              <a:gd name="connsiteX2" fmla="*/ 1740976 w 1740976"/>
              <a:gd name="connsiteY2" fmla="*/ 2205926 h 2205926"/>
              <a:gd name="connsiteX3" fmla="*/ 0 w 1740976"/>
              <a:gd name="connsiteY3" fmla="*/ 2009614 h 2205926"/>
              <a:gd name="connsiteX4" fmla="*/ 206644 w 1740976"/>
              <a:gd name="connsiteY4" fmla="*/ 0 h 2205926"/>
              <a:gd name="connsiteX0" fmla="*/ 206644 w 1740976"/>
              <a:gd name="connsiteY0" fmla="*/ 0 h 2205926"/>
              <a:gd name="connsiteX1" fmla="*/ 1126210 w 1740976"/>
              <a:gd name="connsiteY1" fmla="*/ 661261 h 2205926"/>
              <a:gd name="connsiteX2" fmla="*/ 1740976 w 1740976"/>
              <a:gd name="connsiteY2" fmla="*/ 2205926 h 2205926"/>
              <a:gd name="connsiteX3" fmla="*/ 836908 w 1740976"/>
              <a:gd name="connsiteY3" fmla="*/ 2097437 h 2205926"/>
              <a:gd name="connsiteX4" fmla="*/ 0 w 1740976"/>
              <a:gd name="connsiteY4" fmla="*/ 2009614 h 2205926"/>
              <a:gd name="connsiteX5" fmla="*/ 206644 w 1740976"/>
              <a:gd name="connsiteY5" fmla="*/ 0 h 2205926"/>
              <a:gd name="connsiteX0" fmla="*/ 1895960 w 3430292"/>
              <a:gd name="connsiteY0" fmla="*/ 0 h 2774197"/>
              <a:gd name="connsiteX1" fmla="*/ 2815526 w 3430292"/>
              <a:gd name="connsiteY1" fmla="*/ 661261 h 2774197"/>
              <a:gd name="connsiteX2" fmla="*/ 3430292 w 3430292"/>
              <a:gd name="connsiteY2" fmla="*/ 2205926 h 2774197"/>
              <a:gd name="connsiteX3" fmla="*/ 0 w 3430292"/>
              <a:gd name="connsiteY3" fmla="*/ 2774197 h 2774197"/>
              <a:gd name="connsiteX4" fmla="*/ 1689316 w 3430292"/>
              <a:gd name="connsiteY4" fmla="*/ 2009614 h 2774197"/>
              <a:gd name="connsiteX5" fmla="*/ 1895960 w 3430292"/>
              <a:gd name="connsiteY5" fmla="*/ 0 h 2774197"/>
              <a:gd name="connsiteX0" fmla="*/ 1895960 w 2815526"/>
              <a:gd name="connsiteY0" fmla="*/ 0 h 2774197"/>
              <a:gd name="connsiteX1" fmla="*/ 2815526 w 2815526"/>
              <a:gd name="connsiteY1" fmla="*/ 661261 h 2774197"/>
              <a:gd name="connsiteX2" fmla="*/ 2805194 w 2815526"/>
              <a:gd name="connsiteY2" fmla="*/ 2402238 h 2774197"/>
              <a:gd name="connsiteX3" fmla="*/ 0 w 2815526"/>
              <a:gd name="connsiteY3" fmla="*/ 2774197 h 2774197"/>
              <a:gd name="connsiteX4" fmla="*/ 1689316 w 2815526"/>
              <a:gd name="connsiteY4" fmla="*/ 2009614 h 2774197"/>
              <a:gd name="connsiteX5" fmla="*/ 1895960 w 2815526"/>
              <a:gd name="connsiteY5" fmla="*/ 0 h 2774197"/>
              <a:gd name="connsiteX0" fmla="*/ 1895960 w 2815526"/>
              <a:gd name="connsiteY0" fmla="*/ 0 h 2774197"/>
              <a:gd name="connsiteX1" fmla="*/ 2815526 w 2815526"/>
              <a:gd name="connsiteY1" fmla="*/ 661261 h 2774197"/>
              <a:gd name="connsiteX2" fmla="*/ 2805194 w 2815526"/>
              <a:gd name="connsiteY2" fmla="*/ 2402238 h 2774197"/>
              <a:gd name="connsiteX3" fmla="*/ 1405180 w 2815526"/>
              <a:gd name="connsiteY3" fmla="*/ 2583051 h 2774197"/>
              <a:gd name="connsiteX4" fmla="*/ 0 w 2815526"/>
              <a:gd name="connsiteY4" fmla="*/ 2774197 h 2774197"/>
              <a:gd name="connsiteX5" fmla="*/ 1689316 w 2815526"/>
              <a:gd name="connsiteY5" fmla="*/ 2009614 h 2774197"/>
              <a:gd name="connsiteX6" fmla="*/ 1895960 w 2815526"/>
              <a:gd name="connsiteY6" fmla="*/ 0 h 2774197"/>
              <a:gd name="connsiteX0" fmla="*/ 1895960 w 2815526"/>
              <a:gd name="connsiteY0" fmla="*/ 0 h 3332136"/>
              <a:gd name="connsiteX1" fmla="*/ 2815526 w 2815526"/>
              <a:gd name="connsiteY1" fmla="*/ 661261 h 3332136"/>
              <a:gd name="connsiteX2" fmla="*/ 2805194 w 2815526"/>
              <a:gd name="connsiteY2" fmla="*/ 2402238 h 3332136"/>
              <a:gd name="connsiteX3" fmla="*/ 831742 w 2815526"/>
              <a:gd name="connsiteY3" fmla="*/ 3332136 h 3332136"/>
              <a:gd name="connsiteX4" fmla="*/ 0 w 2815526"/>
              <a:gd name="connsiteY4" fmla="*/ 2774197 h 3332136"/>
              <a:gd name="connsiteX5" fmla="*/ 1689316 w 2815526"/>
              <a:gd name="connsiteY5" fmla="*/ 2009614 h 3332136"/>
              <a:gd name="connsiteX6" fmla="*/ 1895960 w 2815526"/>
              <a:gd name="connsiteY6" fmla="*/ 0 h 3332136"/>
              <a:gd name="connsiteX0" fmla="*/ 1895960 w 2815526"/>
              <a:gd name="connsiteY0" fmla="*/ 0 h 3332136"/>
              <a:gd name="connsiteX1" fmla="*/ 2815526 w 2815526"/>
              <a:gd name="connsiteY1" fmla="*/ 661261 h 3332136"/>
              <a:gd name="connsiteX2" fmla="*/ 2805194 w 2815526"/>
              <a:gd name="connsiteY2" fmla="*/ 2402238 h 3332136"/>
              <a:gd name="connsiteX3" fmla="*/ 831742 w 2815526"/>
              <a:gd name="connsiteY3" fmla="*/ 3332136 h 3332136"/>
              <a:gd name="connsiteX4" fmla="*/ 0 w 2815526"/>
              <a:gd name="connsiteY4" fmla="*/ 2774197 h 3332136"/>
              <a:gd name="connsiteX5" fmla="*/ 1689316 w 2815526"/>
              <a:gd name="connsiteY5" fmla="*/ 2009614 h 3332136"/>
              <a:gd name="connsiteX6" fmla="*/ 1895960 w 2815526"/>
              <a:gd name="connsiteY6" fmla="*/ 0 h 3332136"/>
              <a:gd name="connsiteX0" fmla="*/ 1895960 w 2815526"/>
              <a:gd name="connsiteY0" fmla="*/ 0 h 3480265"/>
              <a:gd name="connsiteX1" fmla="*/ 2815526 w 2815526"/>
              <a:gd name="connsiteY1" fmla="*/ 661261 h 3480265"/>
              <a:gd name="connsiteX2" fmla="*/ 2805194 w 2815526"/>
              <a:gd name="connsiteY2" fmla="*/ 2402238 h 3480265"/>
              <a:gd name="connsiteX3" fmla="*/ 831742 w 2815526"/>
              <a:gd name="connsiteY3" fmla="*/ 3332136 h 3480265"/>
              <a:gd name="connsiteX4" fmla="*/ 0 w 2815526"/>
              <a:gd name="connsiteY4" fmla="*/ 2774197 h 3480265"/>
              <a:gd name="connsiteX5" fmla="*/ 1689316 w 2815526"/>
              <a:gd name="connsiteY5" fmla="*/ 2009614 h 3480265"/>
              <a:gd name="connsiteX6" fmla="*/ 1895960 w 2815526"/>
              <a:gd name="connsiteY6" fmla="*/ 0 h 3480265"/>
              <a:gd name="connsiteX0" fmla="*/ 1895960 w 2815526"/>
              <a:gd name="connsiteY0" fmla="*/ 0 h 3482561"/>
              <a:gd name="connsiteX1" fmla="*/ 2815526 w 2815526"/>
              <a:gd name="connsiteY1" fmla="*/ 661261 h 3482561"/>
              <a:gd name="connsiteX2" fmla="*/ 2805194 w 2815526"/>
              <a:gd name="connsiteY2" fmla="*/ 2402238 h 3482561"/>
              <a:gd name="connsiteX3" fmla="*/ 831742 w 2815526"/>
              <a:gd name="connsiteY3" fmla="*/ 3332136 h 3482561"/>
              <a:gd name="connsiteX4" fmla="*/ 0 w 2815526"/>
              <a:gd name="connsiteY4" fmla="*/ 2774197 h 3482561"/>
              <a:gd name="connsiteX5" fmla="*/ 1689316 w 2815526"/>
              <a:gd name="connsiteY5" fmla="*/ 2009614 h 3482561"/>
              <a:gd name="connsiteX6" fmla="*/ 1895960 w 2815526"/>
              <a:gd name="connsiteY6" fmla="*/ 0 h 3482561"/>
              <a:gd name="connsiteX0" fmla="*/ 1895960 w 2815526"/>
              <a:gd name="connsiteY0" fmla="*/ 0 h 3491806"/>
              <a:gd name="connsiteX1" fmla="*/ 2815526 w 2815526"/>
              <a:gd name="connsiteY1" fmla="*/ 661261 h 3491806"/>
              <a:gd name="connsiteX2" fmla="*/ 2805194 w 2815526"/>
              <a:gd name="connsiteY2" fmla="*/ 2402238 h 3491806"/>
              <a:gd name="connsiteX3" fmla="*/ 831742 w 2815526"/>
              <a:gd name="connsiteY3" fmla="*/ 3332136 h 3491806"/>
              <a:gd name="connsiteX4" fmla="*/ 0 w 2815526"/>
              <a:gd name="connsiteY4" fmla="*/ 2774197 h 3491806"/>
              <a:gd name="connsiteX5" fmla="*/ 1689316 w 2815526"/>
              <a:gd name="connsiteY5" fmla="*/ 2009614 h 3491806"/>
              <a:gd name="connsiteX6" fmla="*/ 1895960 w 2815526"/>
              <a:gd name="connsiteY6" fmla="*/ 0 h 3491806"/>
              <a:gd name="connsiteX0" fmla="*/ 1895960 w 2815526"/>
              <a:gd name="connsiteY0" fmla="*/ 0 h 3491806"/>
              <a:gd name="connsiteX1" fmla="*/ 2815526 w 2815526"/>
              <a:gd name="connsiteY1" fmla="*/ 661261 h 3491806"/>
              <a:gd name="connsiteX2" fmla="*/ 2805194 w 2815526"/>
              <a:gd name="connsiteY2" fmla="*/ 2402238 h 3491806"/>
              <a:gd name="connsiteX3" fmla="*/ 831742 w 2815526"/>
              <a:gd name="connsiteY3" fmla="*/ 3332136 h 3491806"/>
              <a:gd name="connsiteX4" fmla="*/ 0 w 2815526"/>
              <a:gd name="connsiteY4" fmla="*/ 2774197 h 3491806"/>
              <a:gd name="connsiteX5" fmla="*/ 1678984 w 2815526"/>
              <a:gd name="connsiteY5" fmla="*/ 2004448 h 3491806"/>
              <a:gd name="connsiteX6" fmla="*/ 1895960 w 2815526"/>
              <a:gd name="connsiteY6" fmla="*/ 0 h 3491806"/>
              <a:gd name="connsiteX0" fmla="*/ 1895960 w 2815526"/>
              <a:gd name="connsiteY0" fmla="*/ 0 h 3491806"/>
              <a:gd name="connsiteX1" fmla="*/ 2815526 w 2815526"/>
              <a:gd name="connsiteY1" fmla="*/ 661261 h 3491806"/>
              <a:gd name="connsiteX2" fmla="*/ 2805194 w 2815526"/>
              <a:gd name="connsiteY2" fmla="*/ 2402238 h 3491806"/>
              <a:gd name="connsiteX3" fmla="*/ 831742 w 2815526"/>
              <a:gd name="connsiteY3" fmla="*/ 3332136 h 3491806"/>
              <a:gd name="connsiteX4" fmla="*/ 0 w 2815526"/>
              <a:gd name="connsiteY4" fmla="*/ 2774197 h 3491806"/>
              <a:gd name="connsiteX5" fmla="*/ 1678984 w 2815526"/>
              <a:gd name="connsiteY5" fmla="*/ 2004448 h 3491806"/>
              <a:gd name="connsiteX6" fmla="*/ 1895960 w 2815526"/>
              <a:gd name="connsiteY6" fmla="*/ 0 h 3491806"/>
              <a:gd name="connsiteX0" fmla="*/ 1895960 w 2815526"/>
              <a:gd name="connsiteY0" fmla="*/ 0 h 3491806"/>
              <a:gd name="connsiteX1" fmla="*/ 2815526 w 2815526"/>
              <a:gd name="connsiteY1" fmla="*/ 661261 h 3491806"/>
              <a:gd name="connsiteX2" fmla="*/ 2805194 w 2815526"/>
              <a:gd name="connsiteY2" fmla="*/ 2402238 h 3491806"/>
              <a:gd name="connsiteX3" fmla="*/ 831742 w 2815526"/>
              <a:gd name="connsiteY3" fmla="*/ 3332136 h 3491806"/>
              <a:gd name="connsiteX4" fmla="*/ 0 w 2815526"/>
              <a:gd name="connsiteY4" fmla="*/ 2774197 h 3491806"/>
              <a:gd name="connsiteX5" fmla="*/ 1678984 w 2815526"/>
              <a:gd name="connsiteY5" fmla="*/ 2004448 h 3491806"/>
              <a:gd name="connsiteX6" fmla="*/ 1895960 w 2815526"/>
              <a:gd name="connsiteY6" fmla="*/ 0 h 3491806"/>
              <a:gd name="connsiteX0" fmla="*/ 1895960 w 3025632"/>
              <a:gd name="connsiteY0" fmla="*/ 0 h 3491806"/>
              <a:gd name="connsiteX1" fmla="*/ 2815526 w 3025632"/>
              <a:gd name="connsiteY1" fmla="*/ 661261 h 3491806"/>
              <a:gd name="connsiteX2" fmla="*/ 2805194 w 3025632"/>
              <a:gd name="connsiteY2" fmla="*/ 2402238 h 3491806"/>
              <a:gd name="connsiteX3" fmla="*/ 831742 w 3025632"/>
              <a:gd name="connsiteY3" fmla="*/ 3332136 h 3491806"/>
              <a:gd name="connsiteX4" fmla="*/ 0 w 3025632"/>
              <a:gd name="connsiteY4" fmla="*/ 2774197 h 3491806"/>
              <a:gd name="connsiteX5" fmla="*/ 1678984 w 3025632"/>
              <a:gd name="connsiteY5" fmla="*/ 2004448 h 3491806"/>
              <a:gd name="connsiteX6" fmla="*/ 1895960 w 3025632"/>
              <a:gd name="connsiteY6" fmla="*/ 0 h 3491806"/>
              <a:gd name="connsiteX0" fmla="*/ 1895960 w 3109002"/>
              <a:gd name="connsiteY0" fmla="*/ 0 h 3491806"/>
              <a:gd name="connsiteX1" fmla="*/ 2815526 w 3109002"/>
              <a:gd name="connsiteY1" fmla="*/ 661261 h 3491806"/>
              <a:gd name="connsiteX2" fmla="*/ 2805194 w 3109002"/>
              <a:gd name="connsiteY2" fmla="*/ 2402238 h 3491806"/>
              <a:gd name="connsiteX3" fmla="*/ 831742 w 3109002"/>
              <a:gd name="connsiteY3" fmla="*/ 3332136 h 3491806"/>
              <a:gd name="connsiteX4" fmla="*/ 0 w 3109002"/>
              <a:gd name="connsiteY4" fmla="*/ 2774197 h 3491806"/>
              <a:gd name="connsiteX5" fmla="*/ 1678984 w 3109002"/>
              <a:gd name="connsiteY5" fmla="*/ 2004448 h 3491806"/>
              <a:gd name="connsiteX6" fmla="*/ 1895960 w 3109002"/>
              <a:gd name="connsiteY6" fmla="*/ 0 h 3491806"/>
              <a:gd name="connsiteX0" fmla="*/ 1895960 w 3110696"/>
              <a:gd name="connsiteY0" fmla="*/ 0 h 3491806"/>
              <a:gd name="connsiteX1" fmla="*/ 2815526 w 3110696"/>
              <a:gd name="connsiteY1" fmla="*/ 661261 h 3491806"/>
              <a:gd name="connsiteX2" fmla="*/ 2805194 w 3110696"/>
              <a:gd name="connsiteY2" fmla="*/ 2402238 h 3491806"/>
              <a:gd name="connsiteX3" fmla="*/ 831742 w 3110696"/>
              <a:gd name="connsiteY3" fmla="*/ 3332136 h 3491806"/>
              <a:gd name="connsiteX4" fmla="*/ 0 w 3110696"/>
              <a:gd name="connsiteY4" fmla="*/ 2774197 h 3491806"/>
              <a:gd name="connsiteX5" fmla="*/ 1678984 w 3110696"/>
              <a:gd name="connsiteY5" fmla="*/ 2004448 h 3491806"/>
              <a:gd name="connsiteX6" fmla="*/ 1895960 w 3110696"/>
              <a:gd name="connsiteY6" fmla="*/ 0 h 3491806"/>
              <a:gd name="connsiteX0" fmla="*/ 1895960 w 3110696"/>
              <a:gd name="connsiteY0" fmla="*/ 0 h 3491806"/>
              <a:gd name="connsiteX1" fmla="*/ 2815526 w 3110696"/>
              <a:gd name="connsiteY1" fmla="*/ 661261 h 3491806"/>
              <a:gd name="connsiteX2" fmla="*/ 2805194 w 3110696"/>
              <a:gd name="connsiteY2" fmla="*/ 2402238 h 3491806"/>
              <a:gd name="connsiteX3" fmla="*/ 831742 w 3110696"/>
              <a:gd name="connsiteY3" fmla="*/ 3332136 h 3491806"/>
              <a:gd name="connsiteX4" fmla="*/ 0 w 3110696"/>
              <a:gd name="connsiteY4" fmla="*/ 2774197 h 3491806"/>
              <a:gd name="connsiteX5" fmla="*/ 1678984 w 3110696"/>
              <a:gd name="connsiteY5" fmla="*/ 2004448 h 3491806"/>
              <a:gd name="connsiteX6" fmla="*/ 1895960 w 3110696"/>
              <a:gd name="connsiteY6" fmla="*/ 0 h 3491806"/>
              <a:gd name="connsiteX0" fmla="*/ 1895960 w 3110696"/>
              <a:gd name="connsiteY0" fmla="*/ 0 h 3491806"/>
              <a:gd name="connsiteX1" fmla="*/ 2815526 w 3110696"/>
              <a:gd name="connsiteY1" fmla="*/ 661261 h 3491806"/>
              <a:gd name="connsiteX2" fmla="*/ 2805194 w 3110696"/>
              <a:gd name="connsiteY2" fmla="*/ 2402238 h 3491806"/>
              <a:gd name="connsiteX3" fmla="*/ 831742 w 3110696"/>
              <a:gd name="connsiteY3" fmla="*/ 3332136 h 3491806"/>
              <a:gd name="connsiteX4" fmla="*/ 0 w 3110696"/>
              <a:gd name="connsiteY4" fmla="*/ 2774197 h 3491806"/>
              <a:gd name="connsiteX5" fmla="*/ 1678984 w 3110696"/>
              <a:gd name="connsiteY5" fmla="*/ 2004448 h 3491806"/>
              <a:gd name="connsiteX6" fmla="*/ 1895960 w 3110696"/>
              <a:gd name="connsiteY6" fmla="*/ 0 h 3491806"/>
              <a:gd name="connsiteX0" fmla="*/ 1895960 w 3110696"/>
              <a:gd name="connsiteY0" fmla="*/ 0 h 3497124"/>
              <a:gd name="connsiteX1" fmla="*/ 2815526 w 3110696"/>
              <a:gd name="connsiteY1" fmla="*/ 661261 h 3497124"/>
              <a:gd name="connsiteX2" fmla="*/ 2805194 w 3110696"/>
              <a:gd name="connsiteY2" fmla="*/ 2402238 h 3497124"/>
              <a:gd name="connsiteX3" fmla="*/ 813599 w 3110696"/>
              <a:gd name="connsiteY3" fmla="*/ 3339394 h 3497124"/>
              <a:gd name="connsiteX4" fmla="*/ 0 w 3110696"/>
              <a:gd name="connsiteY4" fmla="*/ 2774197 h 3497124"/>
              <a:gd name="connsiteX5" fmla="*/ 1678984 w 3110696"/>
              <a:gd name="connsiteY5" fmla="*/ 2004448 h 3497124"/>
              <a:gd name="connsiteX6" fmla="*/ 1895960 w 3110696"/>
              <a:gd name="connsiteY6" fmla="*/ 0 h 3497124"/>
              <a:gd name="connsiteX0" fmla="*/ 1895960 w 3110696"/>
              <a:gd name="connsiteY0" fmla="*/ 0 h 3497124"/>
              <a:gd name="connsiteX1" fmla="*/ 2815526 w 3110696"/>
              <a:gd name="connsiteY1" fmla="*/ 661261 h 3497124"/>
              <a:gd name="connsiteX2" fmla="*/ 2805194 w 3110696"/>
              <a:gd name="connsiteY2" fmla="*/ 2402238 h 3497124"/>
              <a:gd name="connsiteX3" fmla="*/ 813599 w 3110696"/>
              <a:gd name="connsiteY3" fmla="*/ 3339394 h 3497124"/>
              <a:gd name="connsiteX4" fmla="*/ 0 w 3110696"/>
              <a:gd name="connsiteY4" fmla="*/ 2774197 h 3497124"/>
              <a:gd name="connsiteX5" fmla="*/ 1678984 w 3110696"/>
              <a:gd name="connsiteY5" fmla="*/ 2004448 h 3497124"/>
              <a:gd name="connsiteX6" fmla="*/ 1895960 w 3110696"/>
              <a:gd name="connsiteY6" fmla="*/ 0 h 3497124"/>
              <a:gd name="connsiteX0" fmla="*/ 1895960 w 3110696"/>
              <a:gd name="connsiteY0" fmla="*/ 0 h 3505187"/>
              <a:gd name="connsiteX1" fmla="*/ 2815526 w 3110696"/>
              <a:gd name="connsiteY1" fmla="*/ 661261 h 3505187"/>
              <a:gd name="connsiteX2" fmla="*/ 2805194 w 3110696"/>
              <a:gd name="connsiteY2" fmla="*/ 2402238 h 3505187"/>
              <a:gd name="connsiteX3" fmla="*/ 813599 w 3110696"/>
              <a:gd name="connsiteY3" fmla="*/ 3339394 h 3505187"/>
              <a:gd name="connsiteX4" fmla="*/ 0 w 3110696"/>
              <a:gd name="connsiteY4" fmla="*/ 2774197 h 3505187"/>
              <a:gd name="connsiteX5" fmla="*/ 1678984 w 3110696"/>
              <a:gd name="connsiteY5" fmla="*/ 2004448 h 3505187"/>
              <a:gd name="connsiteX6" fmla="*/ 1895960 w 3110696"/>
              <a:gd name="connsiteY6" fmla="*/ 0 h 3505187"/>
              <a:gd name="connsiteX0" fmla="*/ 1892331 w 3110696"/>
              <a:gd name="connsiteY0" fmla="*/ 0 h 3497930"/>
              <a:gd name="connsiteX1" fmla="*/ 2815526 w 3110696"/>
              <a:gd name="connsiteY1" fmla="*/ 654004 h 3497930"/>
              <a:gd name="connsiteX2" fmla="*/ 2805194 w 3110696"/>
              <a:gd name="connsiteY2" fmla="*/ 2394981 h 3497930"/>
              <a:gd name="connsiteX3" fmla="*/ 813599 w 3110696"/>
              <a:gd name="connsiteY3" fmla="*/ 3332137 h 3497930"/>
              <a:gd name="connsiteX4" fmla="*/ 0 w 3110696"/>
              <a:gd name="connsiteY4" fmla="*/ 2766940 h 3497930"/>
              <a:gd name="connsiteX5" fmla="*/ 1678984 w 3110696"/>
              <a:gd name="connsiteY5" fmla="*/ 1997191 h 3497930"/>
              <a:gd name="connsiteX6" fmla="*/ 1892331 w 3110696"/>
              <a:gd name="connsiteY6" fmla="*/ 0 h 3497930"/>
              <a:gd name="connsiteX0" fmla="*/ 1892331 w 3110696"/>
              <a:gd name="connsiteY0" fmla="*/ 0 h 3497930"/>
              <a:gd name="connsiteX1" fmla="*/ 2815526 w 3110696"/>
              <a:gd name="connsiteY1" fmla="*/ 654004 h 3497930"/>
              <a:gd name="connsiteX2" fmla="*/ 2805194 w 3110696"/>
              <a:gd name="connsiteY2" fmla="*/ 2394981 h 3497930"/>
              <a:gd name="connsiteX3" fmla="*/ 813599 w 3110696"/>
              <a:gd name="connsiteY3" fmla="*/ 3332137 h 3497930"/>
              <a:gd name="connsiteX4" fmla="*/ 0 w 3110696"/>
              <a:gd name="connsiteY4" fmla="*/ 2766940 h 3497930"/>
              <a:gd name="connsiteX5" fmla="*/ 1678984 w 3110696"/>
              <a:gd name="connsiteY5" fmla="*/ 1997191 h 3497930"/>
              <a:gd name="connsiteX6" fmla="*/ 1892331 w 3110696"/>
              <a:gd name="connsiteY6" fmla="*/ 0 h 3497930"/>
              <a:gd name="connsiteX0" fmla="*/ 1892331 w 3110696"/>
              <a:gd name="connsiteY0" fmla="*/ 0 h 3497930"/>
              <a:gd name="connsiteX1" fmla="*/ 2815526 w 3110696"/>
              <a:gd name="connsiteY1" fmla="*/ 654004 h 3497930"/>
              <a:gd name="connsiteX2" fmla="*/ 2805194 w 3110696"/>
              <a:gd name="connsiteY2" fmla="*/ 2394981 h 3497930"/>
              <a:gd name="connsiteX3" fmla="*/ 813599 w 3110696"/>
              <a:gd name="connsiteY3" fmla="*/ 3332137 h 3497930"/>
              <a:gd name="connsiteX4" fmla="*/ 0 w 3110696"/>
              <a:gd name="connsiteY4" fmla="*/ 2756054 h 3497930"/>
              <a:gd name="connsiteX5" fmla="*/ 1678984 w 3110696"/>
              <a:gd name="connsiteY5" fmla="*/ 1997191 h 3497930"/>
              <a:gd name="connsiteX6" fmla="*/ 1892331 w 3110696"/>
              <a:gd name="connsiteY6" fmla="*/ 0 h 349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0696" h="3497930">
                <a:moveTo>
                  <a:pt x="1892331" y="0"/>
                </a:moveTo>
                <a:lnTo>
                  <a:pt x="2815526" y="654004"/>
                </a:lnTo>
                <a:cubicBezTo>
                  <a:pt x="3292530" y="996689"/>
                  <a:pt x="3118604" y="1866316"/>
                  <a:pt x="2805194" y="2394981"/>
                </a:cubicBezTo>
                <a:cubicBezTo>
                  <a:pt x="1966564" y="3660676"/>
                  <a:pt x="1152779" y="3618917"/>
                  <a:pt x="813599" y="3332137"/>
                </a:cubicBezTo>
                <a:lnTo>
                  <a:pt x="0" y="2756054"/>
                </a:lnTo>
                <a:cubicBezTo>
                  <a:pt x="647485" y="2974752"/>
                  <a:pt x="1232977" y="2527577"/>
                  <a:pt x="1678984" y="1997191"/>
                </a:cubicBezTo>
                <a:cubicBezTo>
                  <a:pt x="1963120" y="1623510"/>
                  <a:pt x="2447072" y="594287"/>
                  <a:pt x="1892331" y="0"/>
                </a:cubicBezTo>
                <a:close/>
              </a:path>
            </a:pathLst>
          </a:custGeom>
          <a:gradFill flip="none" rotWithShape="1">
            <a:gsLst>
              <a:gs pos="55000">
                <a:srgbClr val="6FC04C"/>
              </a:gs>
              <a:gs pos="4000">
                <a:srgbClr val="539735"/>
              </a:gs>
              <a:gs pos="99000">
                <a:srgbClr val="539735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/>
          </a:bodyPr>
          <a:lstStyle/>
          <a:p>
            <a:pPr algn="ctr"/>
            <a:endParaRPr lang="en-US" sz="1477" b="1" dirty="0"/>
          </a:p>
        </p:txBody>
      </p:sp>
      <p:sp>
        <p:nvSpPr>
          <p:cNvPr id="171" name="Rectangle 6"/>
          <p:cNvSpPr/>
          <p:nvPr/>
        </p:nvSpPr>
        <p:spPr>
          <a:xfrm rot="19440000" flipH="1">
            <a:off x="2424331" y="3016758"/>
            <a:ext cx="973088" cy="152158"/>
          </a:xfrm>
          <a:custGeom>
            <a:avLst/>
            <a:gdLst>
              <a:gd name="connsiteX0" fmla="*/ 0 w 2758773"/>
              <a:gd name="connsiteY0" fmla="*/ 0 h 326997"/>
              <a:gd name="connsiteX1" fmla="*/ 2758773 w 2758773"/>
              <a:gd name="connsiteY1" fmla="*/ 0 h 326997"/>
              <a:gd name="connsiteX2" fmla="*/ 2758773 w 2758773"/>
              <a:gd name="connsiteY2" fmla="*/ 326997 h 326997"/>
              <a:gd name="connsiteX3" fmla="*/ 0 w 2758773"/>
              <a:gd name="connsiteY3" fmla="*/ 326997 h 326997"/>
              <a:gd name="connsiteX4" fmla="*/ 0 w 2758773"/>
              <a:gd name="connsiteY4" fmla="*/ 0 h 326997"/>
              <a:gd name="connsiteX0" fmla="*/ 0 w 2758773"/>
              <a:gd name="connsiteY0" fmla="*/ 0 h 333097"/>
              <a:gd name="connsiteX1" fmla="*/ 2758773 w 2758773"/>
              <a:gd name="connsiteY1" fmla="*/ 0 h 333097"/>
              <a:gd name="connsiteX2" fmla="*/ 2758773 w 2758773"/>
              <a:gd name="connsiteY2" fmla="*/ 326997 h 333097"/>
              <a:gd name="connsiteX3" fmla="*/ 2558842 w 2758773"/>
              <a:gd name="connsiteY3" fmla="*/ 333097 h 333097"/>
              <a:gd name="connsiteX4" fmla="*/ 0 w 2758773"/>
              <a:gd name="connsiteY4" fmla="*/ 326997 h 333097"/>
              <a:gd name="connsiteX5" fmla="*/ 0 w 2758773"/>
              <a:gd name="connsiteY5" fmla="*/ 0 h 333097"/>
              <a:gd name="connsiteX0" fmla="*/ 0 w 2758773"/>
              <a:gd name="connsiteY0" fmla="*/ 0 h 333097"/>
              <a:gd name="connsiteX1" fmla="*/ 2758773 w 2758773"/>
              <a:gd name="connsiteY1" fmla="*/ 0 h 333097"/>
              <a:gd name="connsiteX2" fmla="*/ 2558842 w 2758773"/>
              <a:gd name="connsiteY2" fmla="*/ 333097 h 333097"/>
              <a:gd name="connsiteX3" fmla="*/ 0 w 2758773"/>
              <a:gd name="connsiteY3" fmla="*/ 326997 h 333097"/>
              <a:gd name="connsiteX4" fmla="*/ 0 w 2758773"/>
              <a:gd name="connsiteY4" fmla="*/ 0 h 333097"/>
              <a:gd name="connsiteX0" fmla="*/ 0 w 2758773"/>
              <a:gd name="connsiteY0" fmla="*/ 0 h 333097"/>
              <a:gd name="connsiteX1" fmla="*/ 192346 w 2758773"/>
              <a:gd name="connsiteY1" fmla="*/ 2663 h 333097"/>
              <a:gd name="connsiteX2" fmla="*/ 2758773 w 2758773"/>
              <a:gd name="connsiteY2" fmla="*/ 0 h 333097"/>
              <a:gd name="connsiteX3" fmla="*/ 2558842 w 2758773"/>
              <a:gd name="connsiteY3" fmla="*/ 333097 h 333097"/>
              <a:gd name="connsiteX4" fmla="*/ 0 w 2758773"/>
              <a:gd name="connsiteY4" fmla="*/ 326997 h 333097"/>
              <a:gd name="connsiteX5" fmla="*/ 0 w 2758773"/>
              <a:gd name="connsiteY5" fmla="*/ 0 h 333097"/>
              <a:gd name="connsiteX0" fmla="*/ 0 w 2758773"/>
              <a:gd name="connsiteY0" fmla="*/ 326997 h 333097"/>
              <a:gd name="connsiteX1" fmla="*/ 192346 w 2758773"/>
              <a:gd name="connsiteY1" fmla="*/ 2663 h 333097"/>
              <a:gd name="connsiteX2" fmla="*/ 2758773 w 2758773"/>
              <a:gd name="connsiteY2" fmla="*/ 0 h 333097"/>
              <a:gd name="connsiteX3" fmla="*/ 2558842 w 2758773"/>
              <a:gd name="connsiteY3" fmla="*/ 333097 h 333097"/>
              <a:gd name="connsiteX4" fmla="*/ 0 w 2758773"/>
              <a:gd name="connsiteY4" fmla="*/ 326997 h 333097"/>
              <a:gd name="connsiteX0" fmla="*/ 0 w 2703021"/>
              <a:gd name="connsiteY0" fmla="*/ 335828 h 335828"/>
              <a:gd name="connsiteX1" fmla="*/ 136594 w 2703021"/>
              <a:gd name="connsiteY1" fmla="*/ 2663 h 335828"/>
              <a:gd name="connsiteX2" fmla="*/ 2703021 w 2703021"/>
              <a:gd name="connsiteY2" fmla="*/ 0 h 335828"/>
              <a:gd name="connsiteX3" fmla="*/ 2503090 w 2703021"/>
              <a:gd name="connsiteY3" fmla="*/ 333097 h 335828"/>
              <a:gd name="connsiteX4" fmla="*/ 0 w 2703021"/>
              <a:gd name="connsiteY4" fmla="*/ 335828 h 335828"/>
              <a:gd name="connsiteX0" fmla="*/ 0 w 2743567"/>
              <a:gd name="connsiteY0" fmla="*/ 329405 h 333097"/>
              <a:gd name="connsiteX1" fmla="*/ 177140 w 2743567"/>
              <a:gd name="connsiteY1" fmla="*/ 2663 h 333097"/>
              <a:gd name="connsiteX2" fmla="*/ 2743567 w 2743567"/>
              <a:gd name="connsiteY2" fmla="*/ 0 h 333097"/>
              <a:gd name="connsiteX3" fmla="*/ 2543636 w 2743567"/>
              <a:gd name="connsiteY3" fmla="*/ 333097 h 333097"/>
              <a:gd name="connsiteX4" fmla="*/ 0 w 2743567"/>
              <a:gd name="connsiteY4" fmla="*/ 329405 h 333097"/>
              <a:gd name="connsiteX0" fmla="*/ 0 w 2743567"/>
              <a:gd name="connsiteY0" fmla="*/ 329405 h 338693"/>
              <a:gd name="connsiteX1" fmla="*/ 177140 w 2743567"/>
              <a:gd name="connsiteY1" fmla="*/ 2663 h 338693"/>
              <a:gd name="connsiteX2" fmla="*/ 2743567 w 2743567"/>
              <a:gd name="connsiteY2" fmla="*/ 0 h 338693"/>
              <a:gd name="connsiteX3" fmla="*/ 2529761 w 2743567"/>
              <a:gd name="connsiteY3" fmla="*/ 338693 h 338693"/>
              <a:gd name="connsiteX4" fmla="*/ 0 w 2743567"/>
              <a:gd name="connsiteY4" fmla="*/ 329405 h 338693"/>
              <a:gd name="connsiteX0" fmla="*/ 0 w 2736365"/>
              <a:gd name="connsiteY0" fmla="*/ 333143 h 342431"/>
              <a:gd name="connsiteX1" fmla="*/ 177140 w 2736365"/>
              <a:gd name="connsiteY1" fmla="*/ 6401 h 342431"/>
              <a:gd name="connsiteX2" fmla="*/ 2736365 w 2736365"/>
              <a:gd name="connsiteY2" fmla="*/ 0 h 342431"/>
              <a:gd name="connsiteX3" fmla="*/ 2529761 w 2736365"/>
              <a:gd name="connsiteY3" fmla="*/ 342431 h 342431"/>
              <a:gd name="connsiteX4" fmla="*/ 0 w 2736365"/>
              <a:gd name="connsiteY4" fmla="*/ 333143 h 342431"/>
              <a:gd name="connsiteX0" fmla="*/ 0 w 2736365"/>
              <a:gd name="connsiteY0" fmla="*/ 341774 h 351062"/>
              <a:gd name="connsiteX1" fmla="*/ 148181 w 2736365"/>
              <a:gd name="connsiteY1" fmla="*/ 0 h 351062"/>
              <a:gd name="connsiteX2" fmla="*/ 2736365 w 2736365"/>
              <a:gd name="connsiteY2" fmla="*/ 8631 h 351062"/>
              <a:gd name="connsiteX3" fmla="*/ 2529761 w 2736365"/>
              <a:gd name="connsiteY3" fmla="*/ 351062 h 351062"/>
              <a:gd name="connsiteX4" fmla="*/ 0 w 2736365"/>
              <a:gd name="connsiteY4" fmla="*/ 341774 h 351062"/>
              <a:gd name="connsiteX0" fmla="*/ 0 w 2760681"/>
              <a:gd name="connsiteY0" fmla="*/ 341405 h 351062"/>
              <a:gd name="connsiteX1" fmla="*/ 172497 w 2760681"/>
              <a:gd name="connsiteY1" fmla="*/ 0 h 351062"/>
              <a:gd name="connsiteX2" fmla="*/ 2760681 w 2760681"/>
              <a:gd name="connsiteY2" fmla="*/ 8631 h 351062"/>
              <a:gd name="connsiteX3" fmla="*/ 2554077 w 2760681"/>
              <a:gd name="connsiteY3" fmla="*/ 351062 h 351062"/>
              <a:gd name="connsiteX4" fmla="*/ 0 w 2760681"/>
              <a:gd name="connsiteY4" fmla="*/ 341405 h 351062"/>
              <a:gd name="connsiteX0" fmla="*/ 0 w 2760681"/>
              <a:gd name="connsiteY0" fmla="*/ 341405 h 351062"/>
              <a:gd name="connsiteX1" fmla="*/ 172497 w 2760681"/>
              <a:gd name="connsiteY1" fmla="*/ 0 h 351062"/>
              <a:gd name="connsiteX2" fmla="*/ 2760681 w 2760681"/>
              <a:gd name="connsiteY2" fmla="*/ 8631 h 351062"/>
              <a:gd name="connsiteX3" fmla="*/ 2554077 w 2760681"/>
              <a:gd name="connsiteY3" fmla="*/ 351062 h 351062"/>
              <a:gd name="connsiteX4" fmla="*/ 0 w 2760681"/>
              <a:gd name="connsiteY4" fmla="*/ 341405 h 351062"/>
              <a:gd name="connsiteX0" fmla="*/ 0 w 2760681"/>
              <a:gd name="connsiteY0" fmla="*/ 341405 h 351062"/>
              <a:gd name="connsiteX1" fmla="*/ 172497 w 2760681"/>
              <a:gd name="connsiteY1" fmla="*/ 0 h 351062"/>
              <a:gd name="connsiteX2" fmla="*/ 2760681 w 2760681"/>
              <a:gd name="connsiteY2" fmla="*/ 8631 h 351062"/>
              <a:gd name="connsiteX3" fmla="*/ 2554077 w 2760681"/>
              <a:gd name="connsiteY3" fmla="*/ 351062 h 351062"/>
              <a:gd name="connsiteX4" fmla="*/ 0 w 2760681"/>
              <a:gd name="connsiteY4" fmla="*/ 341405 h 351062"/>
              <a:gd name="connsiteX0" fmla="*/ 0 w 2760681"/>
              <a:gd name="connsiteY0" fmla="*/ 341405 h 351062"/>
              <a:gd name="connsiteX1" fmla="*/ 172497 w 2760681"/>
              <a:gd name="connsiteY1" fmla="*/ 0 h 351062"/>
              <a:gd name="connsiteX2" fmla="*/ 2760681 w 2760681"/>
              <a:gd name="connsiteY2" fmla="*/ 8631 h 351062"/>
              <a:gd name="connsiteX3" fmla="*/ 2554077 w 2760681"/>
              <a:gd name="connsiteY3" fmla="*/ 351062 h 351062"/>
              <a:gd name="connsiteX4" fmla="*/ 0 w 2760681"/>
              <a:gd name="connsiteY4" fmla="*/ 341405 h 35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0681" h="351062">
                <a:moveTo>
                  <a:pt x="0" y="341405"/>
                </a:moveTo>
                <a:cubicBezTo>
                  <a:pt x="82891" y="221178"/>
                  <a:pt x="122498" y="132400"/>
                  <a:pt x="172497" y="0"/>
                </a:cubicBezTo>
                <a:lnTo>
                  <a:pt x="2760681" y="8631"/>
                </a:lnTo>
                <a:lnTo>
                  <a:pt x="2554077" y="351062"/>
                </a:lnTo>
                <a:lnTo>
                  <a:pt x="0" y="341405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 fontScale="25000" lnSpcReduction="20000"/>
          </a:bodyPr>
          <a:lstStyle/>
          <a:p>
            <a:pPr algn="ctr"/>
            <a:endParaRPr lang="en-US" sz="1477" b="1" dirty="0"/>
          </a:p>
        </p:txBody>
      </p:sp>
      <p:sp>
        <p:nvSpPr>
          <p:cNvPr id="172" name="Rectangle 7"/>
          <p:cNvSpPr/>
          <p:nvPr/>
        </p:nvSpPr>
        <p:spPr>
          <a:xfrm rot="19440000" flipH="1">
            <a:off x="3002504" y="2972910"/>
            <a:ext cx="550567" cy="76916"/>
          </a:xfrm>
          <a:custGeom>
            <a:avLst/>
            <a:gdLst>
              <a:gd name="connsiteX0" fmla="*/ 0 w 1380793"/>
              <a:gd name="connsiteY0" fmla="*/ 0 h 268637"/>
              <a:gd name="connsiteX1" fmla="*/ 1380793 w 1380793"/>
              <a:gd name="connsiteY1" fmla="*/ 0 h 268637"/>
              <a:gd name="connsiteX2" fmla="*/ 1380793 w 1380793"/>
              <a:gd name="connsiteY2" fmla="*/ 268637 h 268637"/>
              <a:gd name="connsiteX3" fmla="*/ 0 w 1380793"/>
              <a:gd name="connsiteY3" fmla="*/ 268637 h 268637"/>
              <a:gd name="connsiteX4" fmla="*/ 0 w 1380793"/>
              <a:gd name="connsiteY4" fmla="*/ 0 h 268637"/>
              <a:gd name="connsiteX0" fmla="*/ 187583 w 1568376"/>
              <a:gd name="connsiteY0" fmla="*/ 0 h 268637"/>
              <a:gd name="connsiteX1" fmla="*/ 1568376 w 1568376"/>
              <a:gd name="connsiteY1" fmla="*/ 0 h 268637"/>
              <a:gd name="connsiteX2" fmla="*/ 1568376 w 1568376"/>
              <a:gd name="connsiteY2" fmla="*/ 268637 h 268637"/>
              <a:gd name="connsiteX3" fmla="*/ 0 w 1568376"/>
              <a:gd name="connsiteY3" fmla="*/ 168655 h 268637"/>
              <a:gd name="connsiteX4" fmla="*/ 187583 w 1568376"/>
              <a:gd name="connsiteY4" fmla="*/ 0 h 268637"/>
              <a:gd name="connsiteX0" fmla="*/ 187583 w 1568376"/>
              <a:gd name="connsiteY0" fmla="*/ 0 h 168655"/>
              <a:gd name="connsiteX1" fmla="*/ 1568376 w 1568376"/>
              <a:gd name="connsiteY1" fmla="*/ 0 h 168655"/>
              <a:gd name="connsiteX2" fmla="*/ 1291164 w 1568376"/>
              <a:gd name="connsiteY2" fmla="*/ 150760 h 168655"/>
              <a:gd name="connsiteX3" fmla="*/ 0 w 1568376"/>
              <a:gd name="connsiteY3" fmla="*/ 168655 h 168655"/>
              <a:gd name="connsiteX4" fmla="*/ 187583 w 1568376"/>
              <a:gd name="connsiteY4" fmla="*/ 0 h 168655"/>
              <a:gd name="connsiteX0" fmla="*/ 187583 w 1568376"/>
              <a:gd name="connsiteY0" fmla="*/ 0 h 168655"/>
              <a:gd name="connsiteX1" fmla="*/ 1568376 w 1568376"/>
              <a:gd name="connsiteY1" fmla="*/ 0 h 168655"/>
              <a:gd name="connsiteX2" fmla="*/ 1291164 w 1568376"/>
              <a:gd name="connsiteY2" fmla="*/ 150760 h 168655"/>
              <a:gd name="connsiteX3" fmla="*/ 0 w 1568376"/>
              <a:gd name="connsiteY3" fmla="*/ 168655 h 168655"/>
              <a:gd name="connsiteX4" fmla="*/ 187583 w 1568376"/>
              <a:gd name="connsiteY4" fmla="*/ 0 h 168655"/>
              <a:gd name="connsiteX0" fmla="*/ 187583 w 1568376"/>
              <a:gd name="connsiteY0" fmla="*/ 0 h 168655"/>
              <a:gd name="connsiteX1" fmla="*/ 1568376 w 1568376"/>
              <a:gd name="connsiteY1" fmla="*/ 0 h 168655"/>
              <a:gd name="connsiteX2" fmla="*/ 1291164 w 1568376"/>
              <a:gd name="connsiteY2" fmla="*/ 150760 h 168655"/>
              <a:gd name="connsiteX3" fmla="*/ 0 w 1568376"/>
              <a:gd name="connsiteY3" fmla="*/ 168655 h 168655"/>
              <a:gd name="connsiteX4" fmla="*/ 187583 w 1568376"/>
              <a:gd name="connsiteY4" fmla="*/ 0 h 168655"/>
              <a:gd name="connsiteX0" fmla="*/ 187583 w 1561977"/>
              <a:gd name="connsiteY0" fmla="*/ 8807 h 177462"/>
              <a:gd name="connsiteX1" fmla="*/ 1561977 w 1561977"/>
              <a:gd name="connsiteY1" fmla="*/ 0 h 177462"/>
              <a:gd name="connsiteX2" fmla="*/ 1291164 w 1561977"/>
              <a:gd name="connsiteY2" fmla="*/ 159567 h 177462"/>
              <a:gd name="connsiteX3" fmla="*/ 0 w 1561977"/>
              <a:gd name="connsiteY3" fmla="*/ 177462 h 177462"/>
              <a:gd name="connsiteX4" fmla="*/ 187583 w 1561977"/>
              <a:gd name="connsiteY4" fmla="*/ 8807 h 177462"/>
              <a:gd name="connsiteX0" fmla="*/ 187583 w 1561977"/>
              <a:gd name="connsiteY0" fmla="*/ 8807 h 177462"/>
              <a:gd name="connsiteX1" fmla="*/ 1561977 w 1561977"/>
              <a:gd name="connsiteY1" fmla="*/ 0 h 177462"/>
              <a:gd name="connsiteX2" fmla="*/ 1291164 w 1561977"/>
              <a:gd name="connsiteY2" fmla="*/ 159567 h 177462"/>
              <a:gd name="connsiteX3" fmla="*/ 0 w 1561977"/>
              <a:gd name="connsiteY3" fmla="*/ 177462 h 177462"/>
              <a:gd name="connsiteX4" fmla="*/ 187583 w 1561977"/>
              <a:gd name="connsiteY4" fmla="*/ 8807 h 1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977" h="177462">
                <a:moveTo>
                  <a:pt x="187583" y="8807"/>
                </a:moveTo>
                <a:lnTo>
                  <a:pt x="1561977" y="0"/>
                </a:lnTo>
                <a:cubicBezTo>
                  <a:pt x="1470556" y="76298"/>
                  <a:pt x="1411290" y="121102"/>
                  <a:pt x="1291164" y="159567"/>
                </a:cubicBezTo>
                <a:lnTo>
                  <a:pt x="0" y="177462"/>
                </a:lnTo>
                <a:lnTo>
                  <a:pt x="187583" y="880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 fontScale="25000" lnSpcReduction="20000"/>
          </a:bodyPr>
          <a:lstStyle/>
          <a:p>
            <a:pPr algn="ctr"/>
            <a:endParaRPr lang="en-US" sz="1477" b="1" dirty="0"/>
          </a:p>
        </p:txBody>
      </p:sp>
      <p:sp>
        <p:nvSpPr>
          <p:cNvPr id="173" name="Rounded Rectangle 172"/>
          <p:cNvSpPr/>
          <p:nvPr/>
        </p:nvSpPr>
        <p:spPr>
          <a:xfrm rot="240000" flipH="1">
            <a:off x="2694915" y="2314089"/>
            <a:ext cx="65626" cy="129583"/>
          </a:xfrm>
          <a:prstGeom prst="roundRect">
            <a:avLst>
              <a:gd name="adj" fmla="val 40991"/>
            </a:avLst>
          </a:prstGeom>
          <a:gradFill flip="none" rotWithShape="1">
            <a:gsLst>
              <a:gs pos="25000">
                <a:srgbClr val="D3D3D3"/>
              </a:gs>
              <a:gs pos="65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 fontScale="25000" lnSpcReduction="20000"/>
          </a:bodyPr>
          <a:lstStyle/>
          <a:p>
            <a:pPr algn="ctr"/>
            <a:endParaRPr lang="en-US" sz="1477" b="1" dirty="0"/>
          </a:p>
        </p:txBody>
      </p:sp>
      <p:sp>
        <p:nvSpPr>
          <p:cNvPr id="174" name="Rounded Rectangle 173"/>
          <p:cNvSpPr/>
          <p:nvPr/>
        </p:nvSpPr>
        <p:spPr>
          <a:xfrm rot="240000" flipH="1">
            <a:off x="2686565" y="2339713"/>
            <a:ext cx="48540" cy="121460"/>
          </a:xfrm>
          <a:prstGeom prst="roundRect">
            <a:avLst>
              <a:gd name="adj" fmla="val 40991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70000">
                <a:schemeClr val="bg1">
                  <a:lumMod val="85000"/>
                </a:schemeClr>
              </a:gs>
              <a:gs pos="58158">
                <a:srgbClr val="D3D3D3"/>
              </a:gs>
              <a:gs pos="8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 fontScale="25000" lnSpcReduction="20000"/>
          </a:bodyPr>
          <a:lstStyle/>
          <a:p>
            <a:pPr algn="ctr"/>
            <a:endParaRPr lang="en-US" sz="1477" b="1" dirty="0"/>
          </a:p>
        </p:txBody>
      </p:sp>
      <p:sp>
        <p:nvSpPr>
          <p:cNvPr id="175" name="Rectangle 14"/>
          <p:cNvSpPr/>
          <p:nvPr/>
        </p:nvSpPr>
        <p:spPr>
          <a:xfrm flipH="1">
            <a:off x="2696577" y="1259354"/>
            <a:ext cx="952305" cy="1133045"/>
          </a:xfrm>
          <a:custGeom>
            <a:avLst/>
            <a:gdLst>
              <a:gd name="connsiteX0" fmla="*/ 0 w 2797629"/>
              <a:gd name="connsiteY0" fmla="*/ 0 h 1741715"/>
              <a:gd name="connsiteX1" fmla="*/ 2797629 w 2797629"/>
              <a:gd name="connsiteY1" fmla="*/ 0 h 1741715"/>
              <a:gd name="connsiteX2" fmla="*/ 2797629 w 2797629"/>
              <a:gd name="connsiteY2" fmla="*/ 1741715 h 1741715"/>
              <a:gd name="connsiteX3" fmla="*/ 0 w 2797629"/>
              <a:gd name="connsiteY3" fmla="*/ 1741715 h 1741715"/>
              <a:gd name="connsiteX4" fmla="*/ 0 w 2797629"/>
              <a:gd name="connsiteY4" fmla="*/ 0 h 1741715"/>
              <a:gd name="connsiteX0" fmla="*/ 203200 w 2797629"/>
              <a:gd name="connsiteY0" fmla="*/ 261815 h 1741715"/>
              <a:gd name="connsiteX1" fmla="*/ 2797629 w 2797629"/>
              <a:gd name="connsiteY1" fmla="*/ 0 h 1741715"/>
              <a:gd name="connsiteX2" fmla="*/ 2797629 w 2797629"/>
              <a:gd name="connsiteY2" fmla="*/ 1741715 h 1741715"/>
              <a:gd name="connsiteX3" fmla="*/ 0 w 2797629"/>
              <a:gd name="connsiteY3" fmla="*/ 1741715 h 1741715"/>
              <a:gd name="connsiteX4" fmla="*/ 203200 w 2797629"/>
              <a:gd name="connsiteY4" fmla="*/ 261815 h 1741715"/>
              <a:gd name="connsiteX0" fmla="*/ 222739 w 2797629"/>
              <a:gd name="connsiteY0" fmla="*/ 140677 h 1741715"/>
              <a:gd name="connsiteX1" fmla="*/ 2797629 w 2797629"/>
              <a:gd name="connsiteY1" fmla="*/ 0 h 1741715"/>
              <a:gd name="connsiteX2" fmla="*/ 2797629 w 2797629"/>
              <a:gd name="connsiteY2" fmla="*/ 1741715 h 1741715"/>
              <a:gd name="connsiteX3" fmla="*/ 0 w 2797629"/>
              <a:gd name="connsiteY3" fmla="*/ 1741715 h 1741715"/>
              <a:gd name="connsiteX4" fmla="*/ 222739 w 2797629"/>
              <a:gd name="connsiteY4" fmla="*/ 140677 h 1741715"/>
              <a:gd name="connsiteX0" fmla="*/ 0 w 2574890"/>
              <a:gd name="connsiteY0" fmla="*/ 321546 h 1922584"/>
              <a:gd name="connsiteX1" fmla="*/ 2574890 w 2574890"/>
              <a:gd name="connsiteY1" fmla="*/ 180869 h 1922584"/>
              <a:gd name="connsiteX2" fmla="*/ 2574890 w 2574890"/>
              <a:gd name="connsiteY2" fmla="*/ 1922584 h 1922584"/>
              <a:gd name="connsiteX3" fmla="*/ 562707 w 2574890"/>
              <a:gd name="connsiteY3" fmla="*/ 0 h 1922584"/>
              <a:gd name="connsiteX4" fmla="*/ 0 w 2574890"/>
              <a:gd name="connsiteY4" fmla="*/ 321546 h 1922584"/>
              <a:gd name="connsiteX0" fmla="*/ 0 w 2574890"/>
              <a:gd name="connsiteY0" fmla="*/ 321546 h 321546"/>
              <a:gd name="connsiteX1" fmla="*/ 2574890 w 2574890"/>
              <a:gd name="connsiteY1" fmla="*/ 180869 h 321546"/>
              <a:gd name="connsiteX2" fmla="*/ 1730829 w 2574890"/>
              <a:gd name="connsiteY2" fmla="*/ 156307 h 321546"/>
              <a:gd name="connsiteX3" fmla="*/ 562707 w 2574890"/>
              <a:gd name="connsiteY3" fmla="*/ 0 h 321546"/>
              <a:gd name="connsiteX4" fmla="*/ 0 w 2574890"/>
              <a:gd name="connsiteY4" fmla="*/ 321546 h 321546"/>
              <a:gd name="connsiteX0" fmla="*/ 0 w 2574890"/>
              <a:gd name="connsiteY0" fmla="*/ 176962 h 176962"/>
              <a:gd name="connsiteX1" fmla="*/ 2574890 w 2574890"/>
              <a:gd name="connsiteY1" fmla="*/ 36285 h 176962"/>
              <a:gd name="connsiteX2" fmla="*/ 1730829 w 2574890"/>
              <a:gd name="connsiteY2" fmla="*/ 11723 h 176962"/>
              <a:gd name="connsiteX3" fmla="*/ 113322 w 2574890"/>
              <a:gd name="connsiteY3" fmla="*/ 0 h 176962"/>
              <a:gd name="connsiteX4" fmla="*/ 0 w 2574890"/>
              <a:gd name="connsiteY4" fmla="*/ 176962 h 176962"/>
              <a:gd name="connsiteX0" fmla="*/ 0 w 2574890"/>
              <a:gd name="connsiteY0" fmla="*/ 176962 h 176962"/>
              <a:gd name="connsiteX1" fmla="*/ 851596 w 2574890"/>
              <a:gd name="connsiteY1" fmla="*/ 129070 h 176962"/>
              <a:gd name="connsiteX2" fmla="*/ 2574890 w 2574890"/>
              <a:gd name="connsiteY2" fmla="*/ 36285 h 176962"/>
              <a:gd name="connsiteX3" fmla="*/ 1730829 w 2574890"/>
              <a:gd name="connsiteY3" fmla="*/ 11723 h 176962"/>
              <a:gd name="connsiteX4" fmla="*/ 113322 w 2574890"/>
              <a:gd name="connsiteY4" fmla="*/ 0 h 176962"/>
              <a:gd name="connsiteX5" fmla="*/ 0 w 2574890"/>
              <a:gd name="connsiteY5" fmla="*/ 176962 h 176962"/>
              <a:gd name="connsiteX0" fmla="*/ 0 w 2574890"/>
              <a:gd name="connsiteY0" fmla="*/ 1224107 h 1224107"/>
              <a:gd name="connsiteX1" fmla="*/ 316242 w 2574890"/>
              <a:gd name="connsiteY1" fmla="*/ 0 h 1224107"/>
              <a:gd name="connsiteX2" fmla="*/ 2574890 w 2574890"/>
              <a:gd name="connsiteY2" fmla="*/ 1083430 h 1224107"/>
              <a:gd name="connsiteX3" fmla="*/ 1730829 w 2574890"/>
              <a:gd name="connsiteY3" fmla="*/ 1058868 h 1224107"/>
              <a:gd name="connsiteX4" fmla="*/ 113322 w 2574890"/>
              <a:gd name="connsiteY4" fmla="*/ 1047145 h 1224107"/>
              <a:gd name="connsiteX5" fmla="*/ 0 w 2574890"/>
              <a:gd name="connsiteY5" fmla="*/ 1224107 h 1224107"/>
              <a:gd name="connsiteX0" fmla="*/ 0 w 2676490"/>
              <a:gd name="connsiteY0" fmla="*/ 1224107 h 1931400"/>
              <a:gd name="connsiteX1" fmla="*/ 316242 w 2676490"/>
              <a:gd name="connsiteY1" fmla="*/ 0 h 1931400"/>
              <a:gd name="connsiteX2" fmla="*/ 2676490 w 2676490"/>
              <a:gd name="connsiteY2" fmla="*/ 1931400 h 1931400"/>
              <a:gd name="connsiteX3" fmla="*/ 1730829 w 2676490"/>
              <a:gd name="connsiteY3" fmla="*/ 1058868 h 1931400"/>
              <a:gd name="connsiteX4" fmla="*/ 113322 w 2676490"/>
              <a:gd name="connsiteY4" fmla="*/ 1047145 h 1931400"/>
              <a:gd name="connsiteX5" fmla="*/ 0 w 2676490"/>
              <a:gd name="connsiteY5" fmla="*/ 1224107 h 1931400"/>
              <a:gd name="connsiteX0" fmla="*/ 0 w 2676490"/>
              <a:gd name="connsiteY0" fmla="*/ 1224107 h 1931400"/>
              <a:gd name="connsiteX1" fmla="*/ 316242 w 2676490"/>
              <a:gd name="connsiteY1" fmla="*/ 0 h 1931400"/>
              <a:gd name="connsiteX2" fmla="*/ 2676490 w 2676490"/>
              <a:gd name="connsiteY2" fmla="*/ 1931400 h 1931400"/>
              <a:gd name="connsiteX3" fmla="*/ 2109873 w 2676490"/>
              <a:gd name="connsiteY3" fmla="*/ 1410677 h 1931400"/>
              <a:gd name="connsiteX4" fmla="*/ 1730829 w 2676490"/>
              <a:gd name="connsiteY4" fmla="*/ 1058868 h 1931400"/>
              <a:gd name="connsiteX5" fmla="*/ 113322 w 2676490"/>
              <a:gd name="connsiteY5" fmla="*/ 1047145 h 1931400"/>
              <a:gd name="connsiteX6" fmla="*/ 0 w 2676490"/>
              <a:gd name="connsiteY6" fmla="*/ 1224107 h 1931400"/>
              <a:gd name="connsiteX0" fmla="*/ 0 w 2719473"/>
              <a:gd name="connsiteY0" fmla="*/ 1224107 h 1931400"/>
              <a:gd name="connsiteX1" fmla="*/ 316242 w 2719473"/>
              <a:gd name="connsiteY1" fmla="*/ 0 h 1931400"/>
              <a:gd name="connsiteX2" fmla="*/ 2676490 w 2719473"/>
              <a:gd name="connsiteY2" fmla="*/ 1931400 h 1931400"/>
              <a:gd name="connsiteX3" fmla="*/ 2719473 w 2719473"/>
              <a:gd name="connsiteY3" fmla="*/ 1930401 h 1931400"/>
              <a:gd name="connsiteX4" fmla="*/ 1730829 w 2719473"/>
              <a:gd name="connsiteY4" fmla="*/ 1058868 h 1931400"/>
              <a:gd name="connsiteX5" fmla="*/ 113322 w 2719473"/>
              <a:gd name="connsiteY5" fmla="*/ 1047145 h 1931400"/>
              <a:gd name="connsiteX6" fmla="*/ 0 w 2719473"/>
              <a:gd name="connsiteY6" fmla="*/ 1224107 h 1931400"/>
              <a:gd name="connsiteX0" fmla="*/ 0 w 2719473"/>
              <a:gd name="connsiteY0" fmla="*/ 1224107 h 1931400"/>
              <a:gd name="connsiteX1" fmla="*/ 316242 w 2719473"/>
              <a:gd name="connsiteY1" fmla="*/ 0 h 1931400"/>
              <a:gd name="connsiteX2" fmla="*/ 1742550 w 2719473"/>
              <a:gd name="connsiteY2" fmla="*/ 1160584 h 1931400"/>
              <a:gd name="connsiteX3" fmla="*/ 2676490 w 2719473"/>
              <a:gd name="connsiteY3" fmla="*/ 1931400 h 1931400"/>
              <a:gd name="connsiteX4" fmla="*/ 2719473 w 2719473"/>
              <a:gd name="connsiteY4" fmla="*/ 1930401 h 1931400"/>
              <a:gd name="connsiteX5" fmla="*/ 1730829 w 2719473"/>
              <a:gd name="connsiteY5" fmla="*/ 1058868 h 1931400"/>
              <a:gd name="connsiteX6" fmla="*/ 113322 w 2719473"/>
              <a:gd name="connsiteY6" fmla="*/ 1047145 h 1931400"/>
              <a:gd name="connsiteX7" fmla="*/ 0 w 2719473"/>
              <a:gd name="connsiteY7" fmla="*/ 1224107 h 1931400"/>
              <a:gd name="connsiteX0" fmla="*/ 0 w 2719473"/>
              <a:gd name="connsiteY0" fmla="*/ 1224107 h 1931400"/>
              <a:gd name="connsiteX1" fmla="*/ 316242 w 2719473"/>
              <a:gd name="connsiteY1" fmla="*/ 0 h 1931400"/>
              <a:gd name="connsiteX2" fmla="*/ 2231011 w 2719473"/>
              <a:gd name="connsiteY2" fmla="*/ 449384 h 1931400"/>
              <a:gd name="connsiteX3" fmla="*/ 2676490 w 2719473"/>
              <a:gd name="connsiteY3" fmla="*/ 1931400 h 1931400"/>
              <a:gd name="connsiteX4" fmla="*/ 2719473 w 2719473"/>
              <a:gd name="connsiteY4" fmla="*/ 1930401 h 1931400"/>
              <a:gd name="connsiteX5" fmla="*/ 1730829 w 2719473"/>
              <a:gd name="connsiteY5" fmla="*/ 1058868 h 1931400"/>
              <a:gd name="connsiteX6" fmla="*/ 113322 w 2719473"/>
              <a:gd name="connsiteY6" fmla="*/ 1047145 h 1931400"/>
              <a:gd name="connsiteX7" fmla="*/ 0 w 2719473"/>
              <a:gd name="connsiteY7" fmla="*/ 1224107 h 1931400"/>
              <a:gd name="connsiteX0" fmla="*/ 0 w 2719473"/>
              <a:gd name="connsiteY0" fmla="*/ 1224107 h 1931400"/>
              <a:gd name="connsiteX1" fmla="*/ 316242 w 2719473"/>
              <a:gd name="connsiteY1" fmla="*/ 0 h 1931400"/>
              <a:gd name="connsiteX2" fmla="*/ 2469380 w 2719473"/>
              <a:gd name="connsiteY2" fmla="*/ 379046 h 1931400"/>
              <a:gd name="connsiteX3" fmla="*/ 2676490 w 2719473"/>
              <a:gd name="connsiteY3" fmla="*/ 1931400 h 1931400"/>
              <a:gd name="connsiteX4" fmla="*/ 2719473 w 2719473"/>
              <a:gd name="connsiteY4" fmla="*/ 1930401 h 1931400"/>
              <a:gd name="connsiteX5" fmla="*/ 1730829 w 2719473"/>
              <a:gd name="connsiteY5" fmla="*/ 1058868 h 1931400"/>
              <a:gd name="connsiteX6" fmla="*/ 113322 w 2719473"/>
              <a:gd name="connsiteY6" fmla="*/ 1047145 h 1931400"/>
              <a:gd name="connsiteX7" fmla="*/ 0 w 2719473"/>
              <a:gd name="connsiteY7" fmla="*/ 1224107 h 1931400"/>
              <a:gd name="connsiteX0" fmla="*/ 0 w 2719473"/>
              <a:gd name="connsiteY0" fmla="*/ 1224107 h 1931400"/>
              <a:gd name="connsiteX1" fmla="*/ 316242 w 2719473"/>
              <a:gd name="connsiteY1" fmla="*/ 0 h 1931400"/>
              <a:gd name="connsiteX2" fmla="*/ 1578427 w 2719473"/>
              <a:gd name="connsiteY2" fmla="*/ 214923 h 1931400"/>
              <a:gd name="connsiteX3" fmla="*/ 2469380 w 2719473"/>
              <a:gd name="connsiteY3" fmla="*/ 379046 h 1931400"/>
              <a:gd name="connsiteX4" fmla="*/ 2676490 w 2719473"/>
              <a:gd name="connsiteY4" fmla="*/ 1931400 h 1931400"/>
              <a:gd name="connsiteX5" fmla="*/ 2719473 w 2719473"/>
              <a:gd name="connsiteY5" fmla="*/ 1930401 h 1931400"/>
              <a:gd name="connsiteX6" fmla="*/ 1730829 w 2719473"/>
              <a:gd name="connsiteY6" fmla="*/ 1058868 h 1931400"/>
              <a:gd name="connsiteX7" fmla="*/ 113322 w 2719473"/>
              <a:gd name="connsiteY7" fmla="*/ 1047145 h 1931400"/>
              <a:gd name="connsiteX8" fmla="*/ 0 w 2719473"/>
              <a:gd name="connsiteY8" fmla="*/ 1224107 h 1931400"/>
              <a:gd name="connsiteX0" fmla="*/ 0 w 2719473"/>
              <a:gd name="connsiteY0" fmla="*/ 1833707 h 2541000"/>
              <a:gd name="connsiteX1" fmla="*/ 316242 w 2719473"/>
              <a:gd name="connsiteY1" fmla="*/ 609600 h 2541000"/>
              <a:gd name="connsiteX2" fmla="*/ 1765996 w 2719473"/>
              <a:gd name="connsiteY2" fmla="*/ 0 h 2541000"/>
              <a:gd name="connsiteX3" fmla="*/ 2469380 w 2719473"/>
              <a:gd name="connsiteY3" fmla="*/ 988646 h 2541000"/>
              <a:gd name="connsiteX4" fmla="*/ 2676490 w 2719473"/>
              <a:gd name="connsiteY4" fmla="*/ 2541000 h 2541000"/>
              <a:gd name="connsiteX5" fmla="*/ 2719473 w 2719473"/>
              <a:gd name="connsiteY5" fmla="*/ 2540001 h 2541000"/>
              <a:gd name="connsiteX6" fmla="*/ 1730829 w 2719473"/>
              <a:gd name="connsiteY6" fmla="*/ 1668468 h 2541000"/>
              <a:gd name="connsiteX7" fmla="*/ 113322 w 2719473"/>
              <a:gd name="connsiteY7" fmla="*/ 1656745 h 2541000"/>
              <a:gd name="connsiteX8" fmla="*/ 0 w 2719473"/>
              <a:gd name="connsiteY8" fmla="*/ 1833707 h 2541000"/>
              <a:gd name="connsiteX0" fmla="*/ 0 w 2719473"/>
              <a:gd name="connsiteY0" fmla="*/ 1833707 h 2541000"/>
              <a:gd name="connsiteX1" fmla="*/ 316242 w 2719473"/>
              <a:gd name="connsiteY1" fmla="*/ 609600 h 2541000"/>
              <a:gd name="connsiteX2" fmla="*/ 1765996 w 2719473"/>
              <a:gd name="connsiteY2" fmla="*/ 0 h 2541000"/>
              <a:gd name="connsiteX3" fmla="*/ 2469380 w 2719473"/>
              <a:gd name="connsiteY3" fmla="*/ 988646 h 2541000"/>
              <a:gd name="connsiteX4" fmla="*/ 2676490 w 2719473"/>
              <a:gd name="connsiteY4" fmla="*/ 2541000 h 2541000"/>
              <a:gd name="connsiteX5" fmla="*/ 2719473 w 2719473"/>
              <a:gd name="connsiteY5" fmla="*/ 2540001 h 2541000"/>
              <a:gd name="connsiteX6" fmla="*/ 1730829 w 2719473"/>
              <a:gd name="connsiteY6" fmla="*/ 1668468 h 2541000"/>
              <a:gd name="connsiteX7" fmla="*/ 113322 w 2719473"/>
              <a:gd name="connsiteY7" fmla="*/ 1656745 h 2541000"/>
              <a:gd name="connsiteX8" fmla="*/ 0 w 2719473"/>
              <a:gd name="connsiteY8" fmla="*/ 1833707 h 2541000"/>
              <a:gd name="connsiteX0" fmla="*/ 0 w 2719473"/>
              <a:gd name="connsiteY0" fmla="*/ 1833707 h 2541000"/>
              <a:gd name="connsiteX1" fmla="*/ 363134 w 2719473"/>
              <a:gd name="connsiteY1" fmla="*/ 625231 h 2541000"/>
              <a:gd name="connsiteX2" fmla="*/ 1765996 w 2719473"/>
              <a:gd name="connsiteY2" fmla="*/ 0 h 2541000"/>
              <a:gd name="connsiteX3" fmla="*/ 2469380 w 2719473"/>
              <a:gd name="connsiteY3" fmla="*/ 988646 h 2541000"/>
              <a:gd name="connsiteX4" fmla="*/ 2676490 w 2719473"/>
              <a:gd name="connsiteY4" fmla="*/ 2541000 h 2541000"/>
              <a:gd name="connsiteX5" fmla="*/ 2719473 w 2719473"/>
              <a:gd name="connsiteY5" fmla="*/ 2540001 h 2541000"/>
              <a:gd name="connsiteX6" fmla="*/ 1730829 w 2719473"/>
              <a:gd name="connsiteY6" fmla="*/ 1668468 h 2541000"/>
              <a:gd name="connsiteX7" fmla="*/ 113322 w 2719473"/>
              <a:gd name="connsiteY7" fmla="*/ 1656745 h 2541000"/>
              <a:gd name="connsiteX8" fmla="*/ 0 w 2719473"/>
              <a:gd name="connsiteY8" fmla="*/ 1833707 h 2541000"/>
              <a:gd name="connsiteX0" fmla="*/ 0 w 2719473"/>
              <a:gd name="connsiteY0" fmla="*/ 1833707 h 2541000"/>
              <a:gd name="connsiteX1" fmla="*/ 343596 w 2719473"/>
              <a:gd name="connsiteY1" fmla="*/ 613508 h 2541000"/>
              <a:gd name="connsiteX2" fmla="*/ 1765996 w 2719473"/>
              <a:gd name="connsiteY2" fmla="*/ 0 h 2541000"/>
              <a:gd name="connsiteX3" fmla="*/ 2469380 w 2719473"/>
              <a:gd name="connsiteY3" fmla="*/ 988646 h 2541000"/>
              <a:gd name="connsiteX4" fmla="*/ 2676490 w 2719473"/>
              <a:gd name="connsiteY4" fmla="*/ 2541000 h 2541000"/>
              <a:gd name="connsiteX5" fmla="*/ 2719473 w 2719473"/>
              <a:gd name="connsiteY5" fmla="*/ 2540001 h 2541000"/>
              <a:gd name="connsiteX6" fmla="*/ 1730829 w 2719473"/>
              <a:gd name="connsiteY6" fmla="*/ 1668468 h 2541000"/>
              <a:gd name="connsiteX7" fmla="*/ 113322 w 2719473"/>
              <a:gd name="connsiteY7" fmla="*/ 1656745 h 2541000"/>
              <a:gd name="connsiteX8" fmla="*/ 0 w 2719473"/>
              <a:gd name="connsiteY8" fmla="*/ 1833707 h 2541000"/>
              <a:gd name="connsiteX0" fmla="*/ 0 w 2719473"/>
              <a:gd name="connsiteY0" fmla="*/ 1833707 h 2541000"/>
              <a:gd name="connsiteX1" fmla="*/ 343596 w 2719473"/>
              <a:gd name="connsiteY1" fmla="*/ 613508 h 2541000"/>
              <a:gd name="connsiteX2" fmla="*/ 1765996 w 2719473"/>
              <a:gd name="connsiteY2" fmla="*/ 0 h 2541000"/>
              <a:gd name="connsiteX3" fmla="*/ 2469380 w 2719473"/>
              <a:gd name="connsiteY3" fmla="*/ 988646 h 2541000"/>
              <a:gd name="connsiteX4" fmla="*/ 2676490 w 2719473"/>
              <a:gd name="connsiteY4" fmla="*/ 2541000 h 2541000"/>
              <a:gd name="connsiteX5" fmla="*/ 2719473 w 2719473"/>
              <a:gd name="connsiteY5" fmla="*/ 2540001 h 2541000"/>
              <a:gd name="connsiteX6" fmla="*/ 1730829 w 2719473"/>
              <a:gd name="connsiteY6" fmla="*/ 1668468 h 2541000"/>
              <a:gd name="connsiteX7" fmla="*/ 113322 w 2719473"/>
              <a:gd name="connsiteY7" fmla="*/ 1656745 h 2541000"/>
              <a:gd name="connsiteX8" fmla="*/ 0 w 2719473"/>
              <a:gd name="connsiteY8" fmla="*/ 1833707 h 2541000"/>
              <a:gd name="connsiteX0" fmla="*/ 0 w 2719473"/>
              <a:gd name="connsiteY0" fmla="*/ 1872859 h 2580152"/>
              <a:gd name="connsiteX1" fmla="*/ 343596 w 2719473"/>
              <a:gd name="connsiteY1" fmla="*/ 652660 h 2580152"/>
              <a:gd name="connsiteX2" fmla="*/ 1765996 w 2719473"/>
              <a:gd name="connsiteY2" fmla="*/ 39152 h 2580152"/>
              <a:gd name="connsiteX3" fmla="*/ 2469380 w 2719473"/>
              <a:gd name="connsiteY3" fmla="*/ 1027798 h 2580152"/>
              <a:gd name="connsiteX4" fmla="*/ 2676490 w 2719473"/>
              <a:gd name="connsiteY4" fmla="*/ 2580152 h 2580152"/>
              <a:gd name="connsiteX5" fmla="*/ 2719473 w 2719473"/>
              <a:gd name="connsiteY5" fmla="*/ 2579153 h 2580152"/>
              <a:gd name="connsiteX6" fmla="*/ 1730829 w 2719473"/>
              <a:gd name="connsiteY6" fmla="*/ 1707620 h 2580152"/>
              <a:gd name="connsiteX7" fmla="*/ 113322 w 2719473"/>
              <a:gd name="connsiteY7" fmla="*/ 1695897 h 2580152"/>
              <a:gd name="connsiteX8" fmla="*/ 0 w 2719473"/>
              <a:gd name="connsiteY8" fmla="*/ 1872859 h 2580152"/>
              <a:gd name="connsiteX0" fmla="*/ 0 w 2719473"/>
              <a:gd name="connsiteY0" fmla="*/ 1892976 h 2600269"/>
              <a:gd name="connsiteX1" fmla="*/ 343596 w 2719473"/>
              <a:gd name="connsiteY1" fmla="*/ 672777 h 2600269"/>
              <a:gd name="connsiteX2" fmla="*/ 1765996 w 2719473"/>
              <a:gd name="connsiteY2" fmla="*/ 59269 h 2600269"/>
              <a:gd name="connsiteX3" fmla="*/ 2469380 w 2719473"/>
              <a:gd name="connsiteY3" fmla="*/ 1047915 h 2600269"/>
              <a:gd name="connsiteX4" fmla="*/ 2676490 w 2719473"/>
              <a:gd name="connsiteY4" fmla="*/ 2600269 h 2600269"/>
              <a:gd name="connsiteX5" fmla="*/ 2719473 w 2719473"/>
              <a:gd name="connsiteY5" fmla="*/ 2599270 h 2600269"/>
              <a:gd name="connsiteX6" fmla="*/ 1730829 w 2719473"/>
              <a:gd name="connsiteY6" fmla="*/ 1727737 h 2600269"/>
              <a:gd name="connsiteX7" fmla="*/ 113322 w 2719473"/>
              <a:gd name="connsiteY7" fmla="*/ 1716014 h 2600269"/>
              <a:gd name="connsiteX8" fmla="*/ 0 w 2719473"/>
              <a:gd name="connsiteY8" fmla="*/ 1892976 h 2600269"/>
              <a:gd name="connsiteX0" fmla="*/ 0 w 2719473"/>
              <a:gd name="connsiteY0" fmla="*/ 1892976 h 2600269"/>
              <a:gd name="connsiteX1" fmla="*/ 343596 w 2719473"/>
              <a:gd name="connsiteY1" fmla="*/ 672777 h 2600269"/>
              <a:gd name="connsiteX2" fmla="*/ 1765996 w 2719473"/>
              <a:gd name="connsiteY2" fmla="*/ 59269 h 2600269"/>
              <a:gd name="connsiteX3" fmla="*/ 2469380 w 2719473"/>
              <a:gd name="connsiteY3" fmla="*/ 1047915 h 2600269"/>
              <a:gd name="connsiteX4" fmla="*/ 2676490 w 2719473"/>
              <a:gd name="connsiteY4" fmla="*/ 2600269 h 2600269"/>
              <a:gd name="connsiteX5" fmla="*/ 2719473 w 2719473"/>
              <a:gd name="connsiteY5" fmla="*/ 2599270 h 2600269"/>
              <a:gd name="connsiteX6" fmla="*/ 1730829 w 2719473"/>
              <a:gd name="connsiteY6" fmla="*/ 1727737 h 2600269"/>
              <a:gd name="connsiteX7" fmla="*/ 113322 w 2719473"/>
              <a:gd name="connsiteY7" fmla="*/ 1716014 h 2600269"/>
              <a:gd name="connsiteX8" fmla="*/ 0 w 2719473"/>
              <a:gd name="connsiteY8" fmla="*/ 1892976 h 2600269"/>
              <a:gd name="connsiteX0" fmla="*/ 0 w 2719473"/>
              <a:gd name="connsiteY0" fmla="*/ 1892976 h 2600269"/>
              <a:gd name="connsiteX1" fmla="*/ 343596 w 2719473"/>
              <a:gd name="connsiteY1" fmla="*/ 672777 h 2600269"/>
              <a:gd name="connsiteX2" fmla="*/ 1765996 w 2719473"/>
              <a:gd name="connsiteY2" fmla="*/ 59269 h 2600269"/>
              <a:gd name="connsiteX3" fmla="*/ 2469380 w 2719473"/>
              <a:gd name="connsiteY3" fmla="*/ 1047915 h 2600269"/>
              <a:gd name="connsiteX4" fmla="*/ 2676490 w 2719473"/>
              <a:gd name="connsiteY4" fmla="*/ 2600269 h 2600269"/>
              <a:gd name="connsiteX5" fmla="*/ 2719473 w 2719473"/>
              <a:gd name="connsiteY5" fmla="*/ 2599270 h 2600269"/>
              <a:gd name="connsiteX6" fmla="*/ 1730829 w 2719473"/>
              <a:gd name="connsiteY6" fmla="*/ 1727737 h 2600269"/>
              <a:gd name="connsiteX7" fmla="*/ 113322 w 2719473"/>
              <a:gd name="connsiteY7" fmla="*/ 1716014 h 2600269"/>
              <a:gd name="connsiteX8" fmla="*/ 0 w 2719473"/>
              <a:gd name="connsiteY8" fmla="*/ 1892976 h 2600269"/>
              <a:gd name="connsiteX0" fmla="*/ 0 w 2719473"/>
              <a:gd name="connsiteY0" fmla="*/ 1892976 h 2600269"/>
              <a:gd name="connsiteX1" fmla="*/ 343596 w 2719473"/>
              <a:gd name="connsiteY1" fmla="*/ 672777 h 2600269"/>
              <a:gd name="connsiteX2" fmla="*/ 1765996 w 2719473"/>
              <a:gd name="connsiteY2" fmla="*/ 59269 h 2600269"/>
              <a:gd name="connsiteX3" fmla="*/ 2469380 w 2719473"/>
              <a:gd name="connsiteY3" fmla="*/ 1047915 h 2600269"/>
              <a:gd name="connsiteX4" fmla="*/ 2676490 w 2719473"/>
              <a:gd name="connsiteY4" fmla="*/ 2600269 h 2600269"/>
              <a:gd name="connsiteX5" fmla="*/ 2719473 w 2719473"/>
              <a:gd name="connsiteY5" fmla="*/ 2599270 h 2600269"/>
              <a:gd name="connsiteX6" fmla="*/ 1730829 w 2719473"/>
              <a:gd name="connsiteY6" fmla="*/ 1727737 h 2600269"/>
              <a:gd name="connsiteX7" fmla="*/ 113322 w 2719473"/>
              <a:gd name="connsiteY7" fmla="*/ 1716014 h 2600269"/>
              <a:gd name="connsiteX8" fmla="*/ 0 w 2719473"/>
              <a:gd name="connsiteY8" fmla="*/ 1892976 h 2600269"/>
              <a:gd name="connsiteX0" fmla="*/ 0 w 2719473"/>
              <a:gd name="connsiteY0" fmla="*/ 1892976 h 2600269"/>
              <a:gd name="connsiteX1" fmla="*/ 343596 w 2719473"/>
              <a:gd name="connsiteY1" fmla="*/ 672777 h 2600269"/>
              <a:gd name="connsiteX2" fmla="*/ 1765996 w 2719473"/>
              <a:gd name="connsiteY2" fmla="*/ 59269 h 2600269"/>
              <a:gd name="connsiteX3" fmla="*/ 2469380 w 2719473"/>
              <a:gd name="connsiteY3" fmla="*/ 1047915 h 2600269"/>
              <a:gd name="connsiteX4" fmla="*/ 2676490 w 2719473"/>
              <a:gd name="connsiteY4" fmla="*/ 2600269 h 2600269"/>
              <a:gd name="connsiteX5" fmla="*/ 2719473 w 2719473"/>
              <a:gd name="connsiteY5" fmla="*/ 2599270 h 2600269"/>
              <a:gd name="connsiteX6" fmla="*/ 1730829 w 2719473"/>
              <a:gd name="connsiteY6" fmla="*/ 1727737 h 2600269"/>
              <a:gd name="connsiteX7" fmla="*/ 113322 w 2719473"/>
              <a:gd name="connsiteY7" fmla="*/ 1716014 h 2600269"/>
              <a:gd name="connsiteX8" fmla="*/ 0 w 2719473"/>
              <a:gd name="connsiteY8" fmla="*/ 1892976 h 2600269"/>
              <a:gd name="connsiteX0" fmla="*/ 0 w 2766367"/>
              <a:gd name="connsiteY0" fmla="*/ 1892976 h 2599270"/>
              <a:gd name="connsiteX1" fmla="*/ 343596 w 2766367"/>
              <a:gd name="connsiteY1" fmla="*/ 672777 h 2599270"/>
              <a:gd name="connsiteX2" fmla="*/ 1765996 w 2766367"/>
              <a:gd name="connsiteY2" fmla="*/ 59269 h 2599270"/>
              <a:gd name="connsiteX3" fmla="*/ 2469380 w 2766367"/>
              <a:gd name="connsiteY3" fmla="*/ 1047915 h 2599270"/>
              <a:gd name="connsiteX4" fmla="*/ 2766367 w 2766367"/>
              <a:gd name="connsiteY4" fmla="*/ 2576823 h 2599270"/>
              <a:gd name="connsiteX5" fmla="*/ 2719473 w 2766367"/>
              <a:gd name="connsiteY5" fmla="*/ 2599270 h 2599270"/>
              <a:gd name="connsiteX6" fmla="*/ 1730829 w 2766367"/>
              <a:gd name="connsiteY6" fmla="*/ 1727737 h 2599270"/>
              <a:gd name="connsiteX7" fmla="*/ 113322 w 2766367"/>
              <a:gd name="connsiteY7" fmla="*/ 1716014 h 2599270"/>
              <a:gd name="connsiteX8" fmla="*/ 0 w 2766367"/>
              <a:gd name="connsiteY8" fmla="*/ 1892976 h 2599270"/>
              <a:gd name="connsiteX0" fmla="*/ 0 w 2766367"/>
              <a:gd name="connsiteY0" fmla="*/ 1892976 h 2576823"/>
              <a:gd name="connsiteX1" fmla="*/ 343596 w 2766367"/>
              <a:gd name="connsiteY1" fmla="*/ 672777 h 2576823"/>
              <a:gd name="connsiteX2" fmla="*/ 1765996 w 2766367"/>
              <a:gd name="connsiteY2" fmla="*/ 59269 h 2576823"/>
              <a:gd name="connsiteX3" fmla="*/ 2469380 w 2766367"/>
              <a:gd name="connsiteY3" fmla="*/ 1047915 h 2576823"/>
              <a:gd name="connsiteX4" fmla="*/ 2766367 w 2766367"/>
              <a:gd name="connsiteY4" fmla="*/ 2576823 h 2576823"/>
              <a:gd name="connsiteX5" fmla="*/ 2641319 w 2766367"/>
              <a:gd name="connsiteY5" fmla="*/ 2513300 h 2576823"/>
              <a:gd name="connsiteX6" fmla="*/ 1730829 w 2766367"/>
              <a:gd name="connsiteY6" fmla="*/ 1727737 h 2576823"/>
              <a:gd name="connsiteX7" fmla="*/ 113322 w 2766367"/>
              <a:gd name="connsiteY7" fmla="*/ 1716014 h 2576823"/>
              <a:gd name="connsiteX8" fmla="*/ 0 w 2766367"/>
              <a:gd name="connsiteY8" fmla="*/ 1892976 h 2576823"/>
              <a:gd name="connsiteX0" fmla="*/ 0 w 2766367"/>
              <a:gd name="connsiteY0" fmla="*/ 1892976 h 2587547"/>
              <a:gd name="connsiteX1" fmla="*/ 343596 w 2766367"/>
              <a:gd name="connsiteY1" fmla="*/ 672777 h 2587547"/>
              <a:gd name="connsiteX2" fmla="*/ 1765996 w 2766367"/>
              <a:gd name="connsiteY2" fmla="*/ 59269 h 2587547"/>
              <a:gd name="connsiteX3" fmla="*/ 2469380 w 2766367"/>
              <a:gd name="connsiteY3" fmla="*/ 1047915 h 2587547"/>
              <a:gd name="connsiteX4" fmla="*/ 2766367 w 2766367"/>
              <a:gd name="connsiteY4" fmla="*/ 2576823 h 2587547"/>
              <a:gd name="connsiteX5" fmla="*/ 2676489 w 2766367"/>
              <a:gd name="connsiteY5" fmla="*/ 2587547 h 2587547"/>
              <a:gd name="connsiteX6" fmla="*/ 1730829 w 2766367"/>
              <a:gd name="connsiteY6" fmla="*/ 1727737 h 2587547"/>
              <a:gd name="connsiteX7" fmla="*/ 113322 w 2766367"/>
              <a:gd name="connsiteY7" fmla="*/ 1716014 h 2587547"/>
              <a:gd name="connsiteX8" fmla="*/ 0 w 2766367"/>
              <a:gd name="connsiteY8" fmla="*/ 1892976 h 2587547"/>
              <a:gd name="connsiteX0" fmla="*/ 0 w 2707752"/>
              <a:gd name="connsiteY0" fmla="*/ 1892976 h 2587547"/>
              <a:gd name="connsiteX1" fmla="*/ 343596 w 2707752"/>
              <a:gd name="connsiteY1" fmla="*/ 672777 h 2587547"/>
              <a:gd name="connsiteX2" fmla="*/ 1765996 w 2707752"/>
              <a:gd name="connsiteY2" fmla="*/ 59269 h 2587547"/>
              <a:gd name="connsiteX3" fmla="*/ 2469380 w 2707752"/>
              <a:gd name="connsiteY3" fmla="*/ 1047915 h 2587547"/>
              <a:gd name="connsiteX4" fmla="*/ 2707752 w 2707752"/>
              <a:gd name="connsiteY4" fmla="*/ 2463500 h 2587547"/>
              <a:gd name="connsiteX5" fmla="*/ 2676489 w 2707752"/>
              <a:gd name="connsiteY5" fmla="*/ 2587547 h 2587547"/>
              <a:gd name="connsiteX6" fmla="*/ 1730829 w 2707752"/>
              <a:gd name="connsiteY6" fmla="*/ 1727737 h 2587547"/>
              <a:gd name="connsiteX7" fmla="*/ 113322 w 2707752"/>
              <a:gd name="connsiteY7" fmla="*/ 1716014 h 2587547"/>
              <a:gd name="connsiteX8" fmla="*/ 0 w 2707752"/>
              <a:gd name="connsiteY8" fmla="*/ 1892976 h 258754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730829 w 2731198"/>
              <a:gd name="connsiteY6" fmla="*/ 1727737 h 2604177"/>
              <a:gd name="connsiteX7" fmla="*/ 113322 w 2731198"/>
              <a:gd name="connsiteY7" fmla="*/ 1716014 h 2604177"/>
              <a:gd name="connsiteX8" fmla="*/ 0 w 2731198"/>
              <a:gd name="connsiteY8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730829 w 2731198"/>
              <a:gd name="connsiteY6" fmla="*/ 1727737 h 2604177"/>
              <a:gd name="connsiteX7" fmla="*/ 113322 w 2731198"/>
              <a:gd name="connsiteY7" fmla="*/ 1716014 h 2604177"/>
              <a:gd name="connsiteX8" fmla="*/ 0 w 2731198"/>
              <a:gd name="connsiteY8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730829 w 2731198"/>
              <a:gd name="connsiteY6" fmla="*/ 1727737 h 2604177"/>
              <a:gd name="connsiteX7" fmla="*/ 113322 w 2731198"/>
              <a:gd name="connsiteY7" fmla="*/ 1716014 h 2604177"/>
              <a:gd name="connsiteX8" fmla="*/ 0 w 2731198"/>
              <a:gd name="connsiteY8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730829 w 2731198"/>
              <a:gd name="connsiteY6" fmla="*/ 1727737 h 2604177"/>
              <a:gd name="connsiteX7" fmla="*/ 113322 w 2731198"/>
              <a:gd name="connsiteY7" fmla="*/ 1716014 h 2604177"/>
              <a:gd name="connsiteX8" fmla="*/ 0 w 2731198"/>
              <a:gd name="connsiteY8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76121 w 2731198"/>
              <a:gd name="connsiteY6" fmla="*/ 676568 h 2604177"/>
              <a:gd name="connsiteX7" fmla="*/ 113322 w 2731198"/>
              <a:gd name="connsiteY7" fmla="*/ 1716014 h 2604177"/>
              <a:gd name="connsiteX8" fmla="*/ 0 w 2731198"/>
              <a:gd name="connsiteY8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113322 w 2731198"/>
              <a:gd name="connsiteY7" fmla="*/ 1716014 h 2604177"/>
              <a:gd name="connsiteX8" fmla="*/ 0 w 2731198"/>
              <a:gd name="connsiteY8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914119 w 2731198"/>
              <a:gd name="connsiteY7" fmla="*/ 899424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48182 h 2559383"/>
              <a:gd name="connsiteX1" fmla="*/ 343596 w 2731198"/>
              <a:gd name="connsiteY1" fmla="*/ 627983 h 2559383"/>
              <a:gd name="connsiteX2" fmla="*/ 1769904 w 2731198"/>
              <a:gd name="connsiteY2" fmla="*/ 65275 h 2559383"/>
              <a:gd name="connsiteX3" fmla="*/ 2469380 w 2731198"/>
              <a:gd name="connsiteY3" fmla="*/ 1003121 h 2559383"/>
              <a:gd name="connsiteX4" fmla="*/ 2731198 w 2731198"/>
              <a:gd name="connsiteY4" fmla="*/ 2559383 h 2559383"/>
              <a:gd name="connsiteX5" fmla="*/ 2676489 w 2731198"/>
              <a:gd name="connsiteY5" fmla="*/ 2542753 h 2559383"/>
              <a:gd name="connsiteX6" fmla="*/ 1656583 w 2731198"/>
              <a:gd name="connsiteY6" fmla="*/ 96420 h 2559383"/>
              <a:gd name="connsiteX7" fmla="*/ 574150 w 2731198"/>
              <a:gd name="connsiteY7" fmla="*/ 479491 h 2559383"/>
              <a:gd name="connsiteX8" fmla="*/ 113322 w 2731198"/>
              <a:gd name="connsiteY8" fmla="*/ 1671220 h 2559383"/>
              <a:gd name="connsiteX9" fmla="*/ 0 w 2731198"/>
              <a:gd name="connsiteY9" fmla="*/ 1848182 h 2559383"/>
              <a:gd name="connsiteX0" fmla="*/ 0 w 2731198"/>
              <a:gd name="connsiteY0" fmla="*/ 1882550 h 2593751"/>
              <a:gd name="connsiteX1" fmla="*/ 343596 w 2731198"/>
              <a:gd name="connsiteY1" fmla="*/ 662351 h 2593751"/>
              <a:gd name="connsiteX2" fmla="*/ 1758181 w 2731198"/>
              <a:gd name="connsiteY2" fmla="*/ 60566 h 2593751"/>
              <a:gd name="connsiteX3" fmla="*/ 2469380 w 2731198"/>
              <a:gd name="connsiteY3" fmla="*/ 1037489 h 2593751"/>
              <a:gd name="connsiteX4" fmla="*/ 2731198 w 2731198"/>
              <a:gd name="connsiteY4" fmla="*/ 2593751 h 2593751"/>
              <a:gd name="connsiteX5" fmla="*/ 2676489 w 2731198"/>
              <a:gd name="connsiteY5" fmla="*/ 2577121 h 2593751"/>
              <a:gd name="connsiteX6" fmla="*/ 1656583 w 2731198"/>
              <a:gd name="connsiteY6" fmla="*/ 130788 h 2593751"/>
              <a:gd name="connsiteX7" fmla="*/ 574150 w 2731198"/>
              <a:gd name="connsiteY7" fmla="*/ 513859 h 2593751"/>
              <a:gd name="connsiteX8" fmla="*/ 113322 w 2731198"/>
              <a:gd name="connsiteY8" fmla="*/ 1705588 h 2593751"/>
              <a:gd name="connsiteX9" fmla="*/ 0 w 2731198"/>
              <a:gd name="connsiteY9" fmla="*/ 1882550 h 2593751"/>
              <a:gd name="connsiteX0" fmla="*/ 0 w 2731198"/>
              <a:gd name="connsiteY0" fmla="*/ 1901231 h 2612432"/>
              <a:gd name="connsiteX1" fmla="*/ 343596 w 2731198"/>
              <a:gd name="connsiteY1" fmla="*/ 681032 h 2612432"/>
              <a:gd name="connsiteX2" fmla="*/ 1758181 w 2731198"/>
              <a:gd name="connsiteY2" fmla="*/ 79247 h 2612432"/>
              <a:gd name="connsiteX3" fmla="*/ 2469380 w 2731198"/>
              <a:gd name="connsiteY3" fmla="*/ 1056170 h 2612432"/>
              <a:gd name="connsiteX4" fmla="*/ 2731198 w 2731198"/>
              <a:gd name="connsiteY4" fmla="*/ 2612432 h 2612432"/>
              <a:gd name="connsiteX5" fmla="*/ 2676489 w 2731198"/>
              <a:gd name="connsiteY5" fmla="*/ 2595802 h 2612432"/>
              <a:gd name="connsiteX6" fmla="*/ 1656583 w 2731198"/>
              <a:gd name="connsiteY6" fmla="*/ 149469 h 2612432"/>
              <a:gd name="connsiteX7" fmla="*/ 574150 w 2731198"/>
              <a:gd name="connsiteY7" fmla="*/ 532540 h 2612432"/>
              <a:gd name="connsiteX8" fmla="*/ 113322 w 2731198"/>
              <a:gd name="connsiteY8" fmla="*/ 1724269 h 2612432"/>
              <a:gd name="connsiteX9" fmla="*/ 0 w 2731198"/>
              <a:gd name="connsiteY9" fmla="*/ 1901231 h 2612432"/>
              <a:gd name="connsiteX0" fmla="*/ 0 w 2731198"/>
              <a:gd name="connsiteY0" fmla="*/ 1901231 h 2612432"/>
              <a:gd name="connsiteX1" fmla="*/ 343596 w 2731198"/>
              <a:gd name="connsiteY1" fmla="*/ 681032 h 2612432"/>
              <a:gd name="connsiteX2" fmla="*/ 1758181 w 2731198"/>
              <a:gd name="connsiteY2" fmla="*/ 79247 h 2612432"/>
              <a:gd name="connsiteX3" fmla="*/ 2469380 w 2731198"/>
              <a:gd name="connsiteY3" fmla="*/ 1056170 h 2612432"/>
              <a:gd name="connsiteX4" fmla="*/ 2731198 w 2731198"/>
              <a:gd name="connsiteY4" fmla="*/ 2612432 h 2612432"/>
              <a:gd name="connsiteX5" fmla="*/ 2676489 w 2731198"/>
              <a:gd name="connsiteY5" fmla="*/ 2595802 h 2612432"/>
              <a:gd name="connsiteX6" fmla="*/ 1656583 w 2731198"/>
              <a:gd name="connsiteY6" fmla="*/ 157284 h 2612432"/>
              <a:gd name="connsiteX7" fmla="*/ 574150 w 2731198"/>
              <a:gd name="connsiteY7" fmla="*/ 532540 h 2612432"/>
              <a:gd name="connsiteX8" fmla="*/ 113322 w 2731198"/>
              <a:gd name="connsiteY8" fmla="*/ 1724269 h 2612432"/>
              <a:gd name="connsiteX9" fmla="*/ 0 w 2731198"/>
              <a:gd name="connsiteY9" fmla="*/ 1901231 h 2612432"/>
              <a:gd name="connsiteX0" fmla="*/ 0 w 2731198"/>
              <a:gd name="connsiteY0" fmla="*/ 1901231 h 2612432"/>
              <a:gd name="connsiteX1" fmla="*/ 343596 w 2731198"/>
              <a:gd name="connsiteY1" fmla="*/ 681032 h 2612432"/>
              <a:gd name="connsiteX2" fmla="*/ 1758181 w 2731198"/>
              <a:gd name="connsiteY2" fmla="*/ 79247 h 2612432"/>
              <a:gd name="connsiteX3" fmla="*/ 2469380 w 2731198"/>
              <a:gd name="connsiteY3" fmla="*/ 1056170 h 2612432"/>
              <a:gd name="connsiteX4" fmla="*/ 2731198 w 2731198"/>
              <a:gd name="connsiteY4" fmla="*/ 2612432 h 2612432"/>
              <a:gd name="connsiteX5" fmla="*/ 2676489 w 2731198"/>
              <a:gd name="connsiteY5" fmla="*/ 2595802 h 2612432"/>
              <a:gd name="connsiteX6" fmla="*/ 1656583 w 2731198"/>
              <a:gd name="connsiteY6" fmla="*/ 157284 h 2612432"/>
              <a:gd name="connsiteX7" fmla="*/ 574150 w 2731198"/>
              <a:gd name="connsiteY7" fmla="*/ 532540 h 2612432"/>
              <a:gd name="connsiteX8" fmla="*/ 113322 w 2731198"/>
              <a:gd name="connsiteY8" fmla="*/ 1724269 h 2612432"/>
              <a:gd name="connsiteX9" fmla="*/ 0 w 2731198"/>
              <a:gd name="connsiteY9" fmla="*/ 1901231 h 2612432"/>
              <a:gd name="connsiteX0" fmla="*/ 0 w 2731198"/>
              <a:gd name="connsiteY0" fmla="*/ 1901231 h 2612432"/>
              <a:gd name="connsiteX1" fmla="*/ 343596 w 2731198"/>
              <a:gd name="connsiteY1" fmla="*/ 681032 h 2612432"/>
              <a:gd name="connsiteX2" fmla="*/ 1758181 w 2731198"/>
              <a:gd name="connsiteY2" fmla="*/ 79247 h 2612432"/>
              <a:gd name="connsiteX3" fmla="*/ 2469380 w 2731198"/>
              <a:gd name="connsiteY3" fmla="*/ 1056170 h 2612432"/>
              <a:gd name="connsiteX4" fmla="*/ 2731198 w 2731198"/>
              <a:gd name="connsiteY4" fmla="*/ 2612432 h 2612432"/>
              <a:gd name="connsiteX5" fmla="*/ 2676489 w 2731198"/>
              <a:gd name="connsiteY5" fmla="*/ 2595802 h 2612432"/>
              <a:gd name="connsiteX6" fmla="*/ 1656583 w 2731198"/>
              <a:gd name="connsiteY6" fmla="*/ 157284 h 2612432"/>
              <a:gd name="connsiteX7" fmla="*/ 574150 w 2731198"/>
              <a:gd name="connsiteY7" fmla="*/ 532540 h 2612432"/>
              <a:gd name="connsiteX8" fmla="*/ 113322 w 2731198"/>
              <a:gd name="connsiteY8" fmla="*/ 1724269 h 2612432"/>
              <a:gd name="connsiteX9" fmla="*/ 0 w 2731198"/>
              <a:gd name="connsiteY9" fmla="*/ 1901231 h 2612432"/>
              <a:gd name="connsiteX0" fmla="*/ 0 w 2731198"/>
              <a:gd name="connsiteY0" fmla="*/ 1901231 h 2612432"/>
              <a:gd name="connsiteX1" fmla="*/ 343596 w 2731198"/>
              <a:gd name="connsiteY1" fmla="*/ 681032 h 2612432"/>
              <a:gd name="connsiteX2" fmla="*/ 1758181 w 2731198"/>
              <a:gd name="connsiteY2" fmla="*/ 79247 h 2612432"/>
              <a:gd name="connsiteX3" fmla="*/ 2469380 w 2731198"/>
              <a:gd name="connsiteY3" fmla="*/ 1056170 h 2612432"/>
              <a:gd name="connsiteX4" fmla="*/ 2731198 w 2731198"/>
              <a:gd name="connsiteY4" fmla="*/ 2612432 h 2612432"/>
              <a:gd name="connsiteX5" fmla="*/ 2676489 w 2731198"/>
              <a:gd name="connsiteY5" fmla="*/ 2595802 h 2612432"/>
              <a:gd name="connsiteX6" fmla="*/ 1656583 w 2731198"/>
              <a:gd name="connsiteY6" fmla="*/ 157284 h 2612432"/>
              <a:gd name="connsiteX7" fmla="*/ 574150 w 2731198"/>
              <a:gd name="connsiteY7" fmla="*/ 532540 h 2612432"/>
              <a:gd name="connsiteX8" fmla="*/ 113322 w 2731198"/>
              <a:gd name="connsiteY8" fmla="*/ 1724269 h 2612432"/>
              <a:gd name="connsiteX9" fmla="*/ 0 w 2731198"/>
              <a:gd name="connsiteY9" fmla="*/ 1901231 h 2612432"/>
              <a:gd name="connsiteX0" fmla="*/ 0 w 2699937"/>
              <a:gd name="connsiteY0" fmla="*/ 1901231 h 2620248"/>
              <a:gd name="connsiteX1" fmla="*/ 343596 w 2699937"/>
              <a:gd name="connsiteY1" fmla="*/ 681032 h 2620248"/>
              <a:gd name="connsiteX2" fmla="*/ 1758181 w 2699937"/>
              <a:gd name="connsiteY2" fmla="*/ 79247 h 2620248"/>
              <a:gd name="connsiteX3" fmla="*/ 2469380 w 2699937"/>
              <a:gd name="connsiteY3" fmla="*/ 1056170 h 2620248"/>
              <a:gd name="connsiteX4" fmla="*/ 2699937 w 2699937"/>
              <a:gd name="connsiteY4" fmla="*/ 2620248 h 2620248"/>
              <a:gd name="connsiteX5" fmla="*/ 2676489 w 2699937"/>
              <a:gd name="connsiteY5" fmla="*/ 2595802 h 2620248"/>
              <a:gd name="connsiteX6" fmla="*/ 1656583 w 2699937"/>
              <a:gd name="connsiteY6" fmla="*/ 157284 h 2620248"/>
              <a:gd name="connsiteX7" fmla="*/ 574150 w 2699937"/>
              <a:gd name="connsiteY7" fmla="*/ 532540 h 2620248"/>
              <a:gd name="connsiteX8" fmla="*/ 113322 w 2699937"/>
              <a:gd name="connsiteY8" fmla="*/ 1724269 h 2620248"/>
              <a:gd name="connsiteX9" fmla="*/ 0 w 2699937"/>
              <a:gd name="connsiteY9" fmla="*/ 1901231 h 2620248"/>
              <a:gd name="connsiteX0" fmla="*/ 0 w 2701718"/>
              <a:gd name="connsiteY0" fmla="*/ 1901231 h 2620248"/>
              <a:gd name="connsiteX1" fmla="*/ 343596 w 2701718"/>
              <a:gd name="connsiteY1" fmla="*/ 681032 h 2620248"/>
              <a:gd name="connsiteX2" fmla="*/ 1758181 w 2701718"/>
              <a:gd name="connsiteY2" fmla="*/ 79247 h 2620248"/>
              <a:gd name="connsiteX3" fmla="*/ 2469380 w 2701718"/>
              <a:gd name="connsiteY3" fmla="*/ 1056170 h 2620248"/>
              <a:gd name="connsiteX4" fmla="*/ 2699937 w 2701718"/>
              <a:gd name="connsiteY4" fmla="*/ 2620248 h 2620248"/>
              <a:gd name="connsiteX5" fmla="*/ 2676489 w 2701718"/>
              <a:gd name="connsiteY5" fmla="*/ 2595802 h 2620248"/>
              <a:gd name="connsiteX6" fmla="*/ 1656583 w 2701718"/>
              <a:gd name="connsiteY6" fmla="*/ 157284 h 2620248"/>
              <a:gd name="connsiteX7" fmla="*/ 574150 w 2701718"/>
              <a:gd name="connsiteY7" fmla="*/ 532540 h 2620248"/>
              <a:gd name="connsiteX8" fmla="*/ 113322 w 2701718"/>
              <a:gd name="connsiteY8" fmla="*/ 1724269 h 2620248"/>
              <a:gd name="connsiteX9" fmla="*/ 0 w 2701718"/>
              <a:gd name="connsiteY9" fmla="*/ 1901231 h 2620248"/>
              <a:gd name="connsiteX0" fmla="*/ 0 w 2759915"/>
              <a:gd name="connsiteY0" fmla="*/ 1901231 h 2595802"/>
              <a:gd name="connsiteX1" fmla="*/ 343596 w 2759915"/>
              <a:gd name="connsiteY1" fmla="*/ 681032 h 2595802"/>
              <a:gd name="connsiteX2" fmla="*/ 1758181 w 2759915"/>
              <a:gd name="connsiteY2" fmla="*/ 79247 h 2595802"/>
              <a:gd name="connsiteX3" fmla="*/ 2469380 w 2759915"/>
              <a:gd name="connsiteY3" fmla="*/ 1056170 h 2595802"/>
              <a:gd name="connsiteX4" fmla="*/ 2758840 w 2759915"/>
              <a:gd name="connsiteY4" fmla="*/ 2522076 h 2595802"/>
              <a:gd name="connsiteX5" fmla="*/ 2676489 w 2759915"/>
              <a:gd name="connsiteY5" fmla="*/ 2595802 h 2595802"/>
              <a:gd name="connsiteX6" fmla="*/ 1656583 w 2759915"/>
              <a:gd name="connsiteY6" fmla="*/ 157284 h 2595802"/>
              <a:gd name="connsiteX7" fmla="*/ 574150 w 2759915"/>
              <a:gd name="connsiteY7" fmla="*/ 532540 h 2595802"/>
              <a:gd name="connsiteX8" fmla="*/ 113322 w 2759915"/>
              <a:gd name="connsiteY8" fmla="*/ 1724269 h 2595802"/>
              <a:gd name="connsiteX9" fmla="*/ 0 w 2759915"/>
              <a:gd name="connsiteY9" fmla="*/ 1901231 h 2595802"/>
              <a:gd name="connsiteX0" fmla="*/ 0 w 2676489"/>
              <a:gd name="connsiteY0" fmla="*/ 1901231 h 2595802"/>
              <a:gd name="connsiteX1" fmla="*/ 343596 w 2676489"/>
              <a:gd name="connsiteY1" fmla="*/ 681032 h 2595802"/>
              <a:gd name="connsiteX2" fmla="*/ 1758181 w 2676489"/>
              <a:gd name="connsiteY2" fmla="*/ 79247 h 2595802"/>
              <a:gd name="connsiteX3" fmla="*/ 2469380 w 2676489"/>
              <a:gd name="connsiteY3" fmla="*/ 1056170 h 2595802"/>
              <a:gd name="connsiteX4" fmla="*/ 2643839 w 2676489"/>
              <a:gd name="connsiteY4" fmla="*/ 2510856 h 2595802"/>
              <a:gd name="connsiteX5" fmla="*/ 2676489 w 2676489"/>
              <a:gd name="connsiteY5" fmla="*/ 2595802 h 2595802"/>
              <a:gd name="connsiteX6" fmla="*/ 1656583 w 2676489"/>
              <a:gd name="connsiteY6" fmla="*/ 157284 h 2595802"/>
              <a:gd name="connsiteX7" fmla="*/ 574150 w 2676489"/>
              <a:gd name="connsiteY7" fmla="*/ 532540 h 2595802"/>
              <a:gd name="connsiteX8" fmla="*/ 113322 w 2676489"/>
              <a:gd name="connsiteY8" fmla="*/ 1724269 h 2595802"/>
              <a:gd name="connsiteX9" fmla="*/ 0 w 2676489"/>
              <a:gd name="connsiteY9" fmla="*/ 1901231 h 2595802"/>
              <a:gd name="connsiteX0" fmla="*/ 0 w 2701718"/>
              <a:gd name="connsiteY0" fmla="*/ 1901231 h 2609028"/>
              <a:gd name="connsiteX1" fmla="*/ 343596 w 2701718"/>
              <a:gd name="connsiteY1" fmla="*/ 681032 h 2609028"/>
              <a:gd name="connsiteX2" fmla="*/ 1758181 w 2701718"/>
              <a:gd name="connsiteY2" fmla="*/ 79247 h 2609028"/>
              <a:gd name="connsiteX3" fmla="*/ 2469380 w 2701718"/>
              <a:gd name="connsiteY3" fmla="*/ 1056170 h 2609028"/>
              <a:gd name="connsiteX4" fmla="*/ 2699937 w 2701718"/>
              <a:gd name="connsiteY4" fmla="*/ 2609028 h 2609028"/>
              <a:gd name="connsiteX5" fmla="*/ 2676489 w 2701718"/>
              <a:gd name="connsiteY5" fmla="*/ 2595802 h 2609028"/>
              <a:gd name="connsiteX6" fmla="*/ 1656583 w 2701718"/>
              <a:gd name="connsiteY6" fmla="*/ 157284 h 2609028"/>
              <a:gd name="connsiteX7" fmla="*/ 574150 w 2701718"/>
              <a:gd name="connsiteY7" fmla="*/ 532540 h 2609028"/>
              <a:gd name="connsiteX8" fmla="*/ 113322 w 2701718"/>
              <a:gd name="connsiteY8" fmla="*/ 1724269 h 2609028"/>
              <a:gd name="connsiteX9" fmla="*/ 0 w 2701718"/>
              <a:gd name="connsiteY9" fmla="*/ 1901231 h 2609028"/>
              <a:gd name="connsiteX0" fmla="*/ 0 w 2701718"/>
              <a:gd name="connsiteY0" fmla="*/ 1901231 h 2609028"/>
              <a:gd name="connsiteX1" fmla="*/ 343596 w 2701718"/>
              <a:gd name="connsiteY1" fmla="*/ 681032 h 2609028"/>
              <a:gd name="connsiteX2" fmla="*/ 1758181 w 2701718"/>
              <a:gd name="connsiteY2" fmla="*/ 79247 h 2609028"/>
              <a:gd name="connsiteX3" fmla="*/ 2469380 w 2701718"/>
              <a:gd name="connsiteY3" fmla="*/ 1056170 h 2609028"/>
              <a:gd name="connsiteX4" fmla="*/ 2699937 w 2701718"/>
              <a:gd name="connsiteY4" fmla="*/ 2609028 h 2609028"/>
              <a:gd name="connsiteX5" fmla="*/ 2662582 w 2701718"/>
              <a:gd name="connsiteY5" fmla="*/ 2595802 h 2609028"/>
              <a:gd name="connsiteX6" fmla="*/ 1656583 w 2701718"/>
              <a:gd name="connsiteY6" fmla="*/ 157284 h 2609028"/>
              <a:gd name="connsiteX7" fmla="*/ 574150 w 2701718"/>
              <a:gd name="connsiteY7" fmla="*/ 532540 h 2609028"/>
              <a:gd name="connsiteX8" fmla="*/ 113322 w 2701718"/>
              <a:gd name="connsiteY8" fmla="*/ 1724269 h 2609028"/>
              <a:gd name="connsiteX9" fmla="*/ 0 w 2701718"/>
              <a:gd name="connsiteY9" fmla="*/ 1901231 h 2609028"/>
              <a:gd name="connsiteX0" fmla="*/ 0 w 2701718"/>
              <a:gd name="connsiteY0" fmla="*/ 1901231 h 2630571"/>
              <a:gd name="connsiteX1" fmla="*/ 343596 w 2701718"/>
              <a:gd name="connsiteY1" fmla="*/ 681032 h 2630571"/>
              <a:gd name="connsiteX2" fmla="*/ 1758181 w 2701718"/>
              <a:gd name="connsiteY2" fmla="*/ 79247 h 2630571"/>
              <a:gd name="connsiteX3" fmla="*/ 2469380 w 2701718"/>
              <a:gd name="connsiteY3" fmla="*/ 1056170 h 2630571"/>
              <a:gd name="connsiteX4" fmla="*/ 2699937 w 2701718"/>
              <a:gd name="connsiteY4" fmla="*/ 2609028 h 2630571"/>
              <a:gd name="connsiteX5" fmla="*/ 2662582 w 2701718"/>
              <a:gd name="connsiteY5" fmla="*/ 2630571 h 2630571"/>
              <a:gd name="connsiteX6" fmla="*/ 1656583 w 2701718"/>
              <a:gd name="connsiteY6" fmla="*/ 157284 h 2630571"/>
              <a:gd name="connsiteX7" fmla="*/ 574150 w 2701718"/>
              <a:gd name="connsiteY7" fmla="*/ 532540 h 2630571"/>
              <a:gd name="connsiteX8" fmla="*/ 113322 w 2701718"/>
              <a:gd name="connsiteY8" fmla="*/ 1724269 h 2630571"/>
              <a:gd name="connsiteX9" fmla="*/ 0 w 2701718"/>
              <a:gd name="connsiteY9" fmla="*/ 1901231 h 2630571"/>
              <a:gd name="connsiteX0" fmla="*/ 0 w 2701718"/>
              <a:gd name="connsiteY0" fmla="*/ 1901231 h 2630571"/>
              <a:gd name="connsiteX1" fmla="*/ 343596 w 2701718"/>
              <a:gd name="connsiteY1" fmla="*/ 681032 h 2630571"/>
              <a:gd name="connsiteX2" fmla="*/ 1758181 w 2701718"/>
              <a:gd name="connsiteY2" fmla="*/ 79247 h 2630571"/>
              <a:gd name="connsiteX3" fmla="*/ 2469380 w 2701718"/>
              <a:gd name="connsiteY3" fmla="*/ 1056170 h 2630571"/>
              <a:gd name="connsiteX4" fmla="*/ 2699937 w 2701718"/>
              <a:gd name="connsiteY4" fmla="*/ 2609028 h 2630571"/>
              <a:gd name="connsiteX5" fmla="*/ 2662582 w 2701718"/>
              <a:gd name="connsiteY5" fmla="*/ 2630571 h 2630571"/>
              <a:gd name="connsiteX6" fmla="*/ 1656583 w 2701718"/>
              <a:gd name="connsiteY6" fmla="*/ 157284 h 2630571"/>
              <a:gd name="connsiteX7" fmla="*/ 574150 w 2701718"/>
              <a:gd name="connsiteY7" fmla="*/ 532540 h 2630571"/>
              <a:gd name="connsiteX8" fmla="*/ 113322 w 2701718"/>
              <a:gd name="connsiteY8" fmla="*/ 1724269 h 2630571"/>
              <a:gd name="connsiteX9" fmla="*/ 0 w 2701718"/>
              <a:gd name="connsiteY9" fmla="*/ 1901231 h 2630571"/>
              <a:gd name="connsiteX0" fmla="*/ 0 w 2701718"/>
              <a:gd name="connsiteY0" fmla="*/ 1901231 h 2616351"/>
              <a:gd name="connsiteX1" fmla="*/ 343596 w 2701718"/>
              <a:gd name="connsiteY1" fmla="*/ 681032 h 2616351"/>
              <a:gd name="connsiteX2" fmla="*/ 1758181 w 2701718"/>
              <a:gd name="connsiteY2" fmla="*/ 79247 h 2616351"/>
              <a:gd name="connsiteX3" fmla="*/ 2469380 w 2701718"/>
              <a:gd name="connsiteY3" fmla="*/ 1056170 h 2616351"/>
              <a:gd name="connsiteX4" fmla="*/ 2699937 w 2701718"/>
              <a:gd name="connsiteY4" fmla="*/ 2609028 h 2616351"/>
              <a:gd name="connsiteX5" fmla="*/ 2662582 w 2701718"/>
              <a:gd name="connsiteY5" fmla="*/ 2613187 h 2616351"/>
              <a:gd name="connsiteX6" fmla="*/ 1656583 w 2701718"/>
              <a:gd name="connsiteY6" fmla="*/ 157284 h 2616351"/>
              <a:gd name="connsiteX7" fmla="*/ 574150 w 2701718"/>
              <a:gd name="connsiteY7" fmla="*/ 532540 h 2616351"/>
              <a:gd name="connsiteX8" fmla="*/ 113322 w 2701718"/>
              <a:gd name="connsiteY8" fmla="*/ 1724269 h 2616351"/>
              <a:gd name="connsiteX9" fmla="*/ 0 w 2701718"/>
              <a:gd name="connsiteY9" fmla="*/ 1901231 h 2616351"/>
              <a:gd name="connsiteX0" fmla="*/ 0 w 2701718"/>
              <a:gd name="connsiteY0" fmla="*/ 1901231 h 2627160"/>
              <a:gd name="connsiteX1" fmla="*/ 343596 w 2701718"/>
              <a:gd name="connsiteY1" fmla="*/ 681032 h 2627160"/>
              <a:gd name="connsiteX2" fmla="*/ 1758181 w 2701718"/>
              <a:gd name="connsiteY2" fmla="*/ 79247 h 2627160"/>
              <a:gd name="connsiteX3" fmla="*/ 2469380 w 2701718"/>
              <a:gd name="connsiteY3" fmla="*/ 1056170 h 2627160"/>
              <a:gd name="connsiteX4" fmla="*/ 2699937 w 2701718"/>
              <a:gd name="connsiteY4" fmla="*/ 2609028 h 2627160"/>
              <a:gd name="connsiteX5" fmla="*/ 2662582 w 2701718"/>
              <a:gd name="connsiteY5" fmla="*/ 2613187 h 2627160"/>
              <a:gd name="connsiteX6" fmla="*/ 1656583 w 2701718"/>
              <a:gd name="connsiteY6" fmla="*/ 157284 h 2627160"/>
              <a:gd name="connsiteX7" fmla="*/ 574150 w 2701718"/>
              <a:gd name="connsiteY7" fmla="*/ 532540 h 2627160"/>
              <a:gd name="connsiteX8" fmla="*/ 113322 w 2701718"/>
              <a:gd name="connsiteY8" fmla="*/ 1724269 h 2627160"/>
              <a:gd name="connsiteX9" fmla="*/ 0 w 2701718"/>
              <a:gd name="connsiteY9" fmla="*/ 1901231 h 2627160"/>
              <a:gd name="connsiteX0" fmla="*/ 0 w 2705130"/>
              <a:gd name="connsiteY0" fmla="*/ 1901231 h 2649951"/>
              <a:gd name="connsiteX1" fmla="*/ 343596 w 2705130"/>
              <a:gd name="connsiteY1" fmla="*/ 681032 h 2649951"/>
              <a:gd name="connsiteX2" fmla="*/ 1758181 w 2705130"/>
              <a:gd name="connsiteY2" fmla="*/ 79247 h 2649951"/>
              <a:gd name="connsiteX3" fmla="*/ 2469380 w 2705130"/>
              <a:gd name="connsiteY3" fmla="*/ 1056170 h 2649951"/>
              <a:gd name="connsiteX4" fmla="*/ 2703414 w 2705130"/>
              <a:gd name="connsiteY4" fmla="*/ 2636843 h 2649951"/>
              <a:gd name="connsiteX5" fmla="*/ 2662582 w 2705130"/>
              <a:gd name="connsiteY5" fmla="*/ 2613187 h 2649951"/>
              <a:gd name="connsiteX6" fmla="*/ 1656583 w 2705130"/>
              <a:gd name="connsiteY6" fmla="*/ 157284 h 2649951"/>
              <a:gd name="connsiteX7" fmla="*/ 574150 w 2705130"/>
              <a:gd name="connsiteY7" fmla="*/ 532540 h 2649951"/>
              <a:gd name="connsiteX8" fmla="*/ 113322 w 2705130"/>
              <a:gd name="connsiteY8" fmla="*/ 1724269 h 2649951"/>
              <a:gd name="connsiteX9" fmla="*/ 0 w 2705130"/>
              <a:gd name="connsiteY9" fmla="*/ 1901231 h 2649951"/>
              <a:gd name="connsiteX0" fmla="*/ 0 w 2701718"/>
              <a:gd name="connsiteY0" fmla="*/ 1901231 h 2624599"/>
              <a:gd name="connsiteX1" fmla="*/ 343596 w 2701718"/>
              <a:gd name="connsiteY1" fmla="*/ 681032 h 2624599"/>
              <a:gd name="connsiteX2" fmla="*/ 1758181 w 2701718"/>
              <a:gd name="connsiteY2" fmla="*/ 79247 h 2624599"/>
              <a:gd name="connsiteX3" fmla="*/ 2469380 w 2701718"/>
              <a:gd name="connsiteY3" fmla="*/ 1056170 h 2624599"/>
              <a:gd name="connsiteX4" fmla="*/ 2699937 w 2701718"/>
              <a:gd name="connsiteY4" fmla="*/ 2605552 h 2624599"/>
              <a:gd name="connsiteX5" fmla="*/ 2662582 w 2701718"/>
              <a:gd name="connsiteY5" fmla="*/ 2613187 h 2624599"/>
              <a:gd name="connsiteX6" fmla="*/ 1656583 w 2701718"/>
              <a:gd name="connsiteY6" fmla="*/ 157284 h 2624599"/>
              <a:gd name="connsiteX7" fmla="*/ 574150 w 2701718"/>
              <a:gd name="connsiteY7" fmla="*/ 532540 h 2624599"/>
              <a:gd name="connsiteX8" fmla="*/ 113322 w 2701718"/>
              <a:gd name="connsiteY8" fmla="*/ 1724269 h 2624599"/>
              <a:gd name="connsiteX9" fmla="*/ 0 w 2701718"/>
              <a:gd name="connsiteY9" fmla="*/ 1901231 h 2624599"/>
              <a:gd name="connsiteX0" fmla="*/ 0 w 2701718"/>
              <a:gd name="connsiteY0" fmla="*/ 1901231 h 2624599"/>
              <a:gd name="connsiteX1" fmla="*/ 343596 w 2701718"/>
              <a:gd name="connsiteY1" fmla="*/ 681032 h 2624599"/>
              <a:gd name="connsiteX2" fmla="*/ 1758181 w 2701718"/>
              <a:gd name="connsiteY2" fmla="*/ 79247 h 2624599"/>
              <a:gd name="connsiteX3" fmla="*/ 2469380 w 2701718"/>
              <a:gd name="connsiteY3" fmla="*/ 1056170 h 2624599"/>
              <a:gd name="connsiteX4" fmla="*/ 2699937 w 2701718"/>
              <a:gd name="connsiteY4" fmla="*/ 2605552 h 2624599"/>
              <a:gd name="connsiteX5" fmla="*/ 2641721 w 2701718"/>
              <a:gd name="connsiteY5" fmla="*/ 2613187 h 2624599"/>
              <a:gd name="connsiteX6" fmla="*/ 1656583 w 2701718"/>
              <a:gd name="connsiteY6" fmla="*/ 157284 h 2624599"/>
              <a:gd name="connsiteX7" fmla="*/ 574150 w 2701718"/>
              <a:gd name="connsiteY7" fmla="*/ 532540 h 2624599"/>
              <a:gd name="connsiteX8" fmla="*/ 113322 w 2701718"/>
              <a:gd name="connsiteY8" fmla="*/ 1724269 h 2624599"/>
              <a:gd name="connsiteX9" fmla="*/ 0 w 2701718"/>
              <a:gd name="connsiteY9" fmla="*/ 1901231 h 2624599"/>
              <a:gd name="connsiteX0" fmla="*/ 0 w 2701718"/>
              <a:gd name="connsiteY0" fmla="*/ 1901231 h 2631674"/>
              <a:gd name="connsiteX1" fmla="*/ 343596 w 2701718"/>
              <a:gd name="connsiteY1" fmla="*/ 681032 h 2631674"/>
              <a:gd name="connsiteX2" fmla="*/ 1758181 w 2701718"/>
              <a:gd name="connsiteY2" fmla="*/ 79247 h 2631674"/>
              <a:gd name="connsiteX3" fmla="*/ 2469380 w 2701718"/>
              <a:gd name="connsiteY3" fmla="*/ 1056170 h 2631674"/>
              <a:gd name="connsiteX4" fmla="*/ 2699937 w 2701718"/>
              <a:gd name="connsiteY4" fmla="*/ 2605552 h 2631674"/>
              <a:gd name="connsiteX5" fmla="*/ 2641721 w 2701718"/>
              <a:gd name="connsiteY5" fmla="*/ 2613187 h 2631674"/>
              <a:gd name="connsiteX6" fmla="*/ 1656583 w 2701718"/>
              <a:gd name="connsiteY6" fmla="*/ 157284 h 2631674"/>
              <a:gd name="connsiteX7" fmla="*/ 574150 w 2701718"/>
              <a:gd name="connsiteY7" fmla="*/ 532540 h 2631674"/>
              <a:gd name="connsiteX8" fmla="*/ 113322 w 2701718"/>
              <a:gd name="connsiteY8" fmla="*/ 1724269 h 2631674"/>
              <a:gd name="connsiteX9" fmla="*/ 0 w 2701718"/>
              <a:gd name="connsiteY9" fmla="*/ 1901231 h 2631674"/>
              <a:gd name="connsiteX0" fmla="*/ 0 w 2701718"/>
              <a:gd name="connsiteY0" fmla="*/ 1901231 h 2630206"/>
              <a:gd name="connsiteX1" fmla="*/ 343596 w 2701718"/>
              <a:gd name="connsiteY1" fmla="*/ 681032 h 2630206"/>
              <a:gd name="connsiteX2" fmla="*/ 1758181 w 2701718"/>
              <a:gd name="connsiteY2" fmla="*/ 79247 h 2630206"/>
              <a:gd name="connsiteX3" fmla="*/ 2469380 w 2701718"/>
              <a:gd name="connsiteY3" fmla="*/ 1056170 h 2630206"/>
              <a:gd name="connsiteX4" fmla="*/ 2699937 w 2701718"/>
              <a:gd name="connsiteY4" fmla="*/ 2605552 h 2630206"/>
              <a:gd name="connsiteX5" fmla="*/ 2666058 w 2701718"/>
              <a:gd name="connsiteY5" fmla="*/ 2609710 h 2630206"/>
              <a:gd name="connsiteX6" fmla="*/ 1656583 w 2701718"/>
              <a:gd name="connsiteY6" fmla="*/ 157284 h 2630206"/>
              <a:gd name="connsiteX7" fmla="*/ 574150 w 2701718"/>
              <a:gd name="connsiteY7" fmla="*/ 532540 h 2630206"/>
              <a:gd name="connsiteX8" fmla="*/ 113322 w 2701718"/>
              <a:gd name="connsiteY8" fmla="*/ 1724269 h 2630206"/>
              <a:gd name="connsiteX9" fmla="*/ 0 w 2701718"/>
              <a:gd name="connsiteY9" fmla="*/ 1901231 h 2630206"/>
              <a:gd name="connsiteX0" fmla="*/ 0 w 2701718"/>
              <a:gd name="connsiteY0" fmla="*/ 1901231 h 2630206"/>
              <a:gd name="connsiteX1" fmla="*/ 343596 w 2701718"/>
              <a:gd name="connsiteY1" fmla="*/ 681032 h 2630206"/>
              <a:gd name="connsiteX2" fmla="*/ 1758181 w 2701718"/>
              <a:gd name="connsiteY2" fmla="*/ 79247 h 2630206"/>
              <a:gd name="connsiteX3" fmla="*/ 2469380 w 2701718"/>
              <a:gd name="connsiteY3" fmla="*/ 1056170 h 2630206"/>
              <a:gd name="connsiteX4" fmla="*/ 2699937 w 2701718"/>
              <a:gd name="connsiteY4" fmla="*/ 2605552 h 2630206"/>
              <a:gd name="connsiteX5" fmla="*/ 2666058 w 2701718"/>
              <a:gd name="connsiteY5" fmla="*/ 2609710 h 2630206"/>
              <a:gd name="connsiteX6" fmla="*/ 1656583 w 2701718"/>
              <a:gd name="connsiteY6" fmla="*/ 157284 h 2630206"/>
              <a:gd name="connsiteX7" fmla="*/ 574150 w 2701718"/>
              <a:gd name="connsiteY7" fmla="*/ 532540 h 2630206"/>
              <a:gd name="connsiteX8" fmla="*/ 113322 w 2701718"/>
              <a:gd name="connsiteY8" fmla="*/ 1724269 h 2630206"/>
              <a:gd name="connsiteX9" fmla="*/ 0 w 2701718"/>
              <a:gd name="connsiteY9" fmla="*/ 1901231 h 2630206"/>
              <a:gd name="connsiteX0" fmla="*/ 0 w 2701718"/>
              <a:gd name="connsiteY0" fmla="*/ 1901231 h 2625954"/>
              <a:gd name="connsiteX1" fmla="*/ 343596 w 2701718"/>
              <a:gd name="connsiteY1" fmla="*/ 681032 h 2625954"/>
              <a:gd name="connsiteX2" fmla="*/ 1758181 w 2701718"/>
              <a:gd name="connsiteY2" fmla="*/ 79247 h 2625954"/>
              <a:gd name="connsiteX3" fmla="*/ 2469380 w 2701718"/>
              <a:gd name="connsiteY3" fmla="*/ 1056170 h 2625954"/>
              <a:gd name="connsiteX4" fmla="*/ 2699937 w 2701718"/>
              <a:gd name="connsiteY4" fmla="*/ 2605552 h 2625954"/>
              <a:gd name="connsiteX5" fmla="*/ 2666058 w 2701718"/>
              <a:gd name="connsiteY5" fmla="*/ 2609710 h 2625954"/>
              <a:gd name="connsiteX6" fmla="*/ 1656583 w 2701718"/>
              <a:gd name="connsiteY6" fmla="*/ 157284 h 2625954"/>
              <a:gd name="connsiteX7" fmla="*/ 574150 w 2701718"/>
              <a:gd name="connsiteY7" fmla="*/ 532540 h 2625954"/>
              <a:gd name="connsiteX8" fmla="*/ 113322 w 2701718"/>
              <a:gd name="connsiteY8" fmla="*/ 1724269 h 2625954"/>
              <a:gd name="connsiteX9" fmla="*/ 0 w 2701718"/>
              <a:gd name="connsiteY9" fmla="*/ 1901231 h 2625954"/>
              <a:gd name="connsiteX0" fmla="*/ 0 w 2701718"/>
              <a:gd name="connsiteY0" fmla="*/ 1901231 h 2625954"/>
              <a:gd name="connsiteX1" fmla="*/ 343596 w 2701718"/>
              <a:gd name="connsiteY1" fmla="*/ 681032 h 2625954"/>
              <a:gd name="connsiteX2" fmla="*/ 1758181 w 2701718"/>
              <a:gd name="connsiteY2" fmla="*/ 79247 h 2625954"/>
              <a:gd name="connsiteX3" fmla="*/ 2469380 w 2701718"/>
              <a:gd name="connsiteY3" fmla="*/ 1056170 h 2625954"/>
              <a:gd name="connsiteX4" fmla="*/ 2699937 w 2701718"/>
              <a:gd name="connsiteY4" fmla="*/ 2605552 h 2625954"/>
              <a:gd name="connsiteX5" fmla="*/ 2666058 w 2701718"/>
              <a:gd name="connsiteY5" fmla="*/ 2609710 h 2625954"/>
              <a:gd name="connsiteX6" fmla="*/ 1656583 w 2701718"/>
              <a:gd name="connsiteY6" fmla="*/ 157284 h 2625954"/>
              <a:gd name="connsiteX7" fmla="*/ 574150 w 2701718"/>
              <a:gd name="connsiteY7" fmla="*/ 532540 h 2625954"/>
              <a:gd name="connsiteX8" fmla="*/ 113322 w 2701718"/>
              <a:gd name="connsiteY8" fmla="*/ 1724269 h 2625954"/>
              <a:gd name="connsiteX9" fmla="*/ 0 w 2701718"/>
              <a:gd name="connsiteY9" fmla="*/ 1901231 h 2625954"/>
              <a:gd name="connsiteX0" fmla="*/ 0 w 2701718"/>
              <a:gd name="connsiteY0" fmla="*/ 1901231 h 2625954"/>
              <a:gd name="connsiteX1" fmla="*/ 343596 w 2701718"/>
              <a:gd name="connsiteY1" fmla="*/ 681032 h 2625954"/>
              <a:gd name="connsiteX2" fmla="*/ 1758181 w 2701718"/>
              <a:gd name="connsiteY2" fmla="*/ 79247 h 2625954"/>
              <a:gd name="connsiteX3" fmla="*/ 2469380 w 2701718"/>
              <a:gd name="connsiteY3" fmla="*/ 1056170 h 2625954"/>
              <a:gd name="connsiteX4" fmla="*/ 2699937 w 2701718"/>
              <a:gd name="connsiteY4" fmla="*/ 2605552 h 2625954"/>
              <a:gd name="connsiteX5" fmla="*/ 2666058 w 2701718"/>
              <a:gd name="connsiteY5" fmla="*/ 2609710 h 2625954"/>
              <a:gd name="connsiteX6" fmla="*/ 1656583 w 2701718"/>
              <a:gd name="connsiteY6" fmla="*/ 157284 h 2625954"/>
              <a:gd name="connsiteX7" fmla="*/ 574150 w 2701718"/>
              <a:gd name="connsiteY7" fmla="*/ 532540 h 2625954"/>
              <a:gd name="connsiteX8" fmla="*/ 113322 w 2701718"/>
              <a:gd name="connsiteY8" fmla="*/ 1724269 h 2625954"/>
              <a:gd name="connsiteX9" fmla="*/ 0 w 2701718"/>
              <a:gd name="connsiteY9" fmla="*/ 1901231 h 2625954"/>
              <a:gd name="connsiteX0" fmla="*/ 0 w 2701718"/>
              <a:gd name="connsiteY0" fmla="*/ 1901231 h 2621584"/>
              <a:gd name="connsiteX1" fmla="*/ 343596 w 2701718"/>
              <a:gd name="connsiteY1" fmla="*/ 681032 h 2621584"/>
              <a:gd name="connsiteX2" fmla="*/ 1758181 w 2701718"/>
              <a:gd name="connsiteY2" fmla="*/ 79247 h 2621584"/>
              <a:gd name="connsiteX3" fmla="*/ 2469380 w 2701718"/>
              <a:gd name="connsiteY3" fmla="*/ 1056170 h 2621584"/>
              <a:gd name="connsiteX4" fmla="*/ 2699937 w 2701718"/>
              <a:gd name="connsiteY4" fmla="*/ 2605552 h 2621584"/>
              <a:gd name="connsiteX5" fmla="*/ 2666058 w 2701718"/>
              <a:gd name="connsiteY5" fmla="*/ 2609710 h 2621584"/>
              <a:gd name="connsiteX6" fmla="*/ 1656583 w 2701718"/>
              <a:gd name="connsiteY6" fmla="*/ 157284 h 2621584"/>
              <a:gd name="connsiteX7" fmla="*/ 574150 w 2701718"/>
              <a:gd name="connsiteY7" fmla="*/ 532540 h 2621584"/>
              <a:gd name="connsiteX8" fmla="*/ 113322 w 2701718"/>
              <a:gd name="connsiteY8" fmla="*/ 1724269 h 2621584"/>
              <a:gd name="connsiteX9" fmla="*/ 0 w 2701718"/>
              <a:gd name="connsiteY9" fmla="*/ 1901231 h 2621584"/>
              <a:gd name="connsiteX0" fmla="*/ 0 w 2701718"/>
              <a:gd name="connsiteY0" fmla="*/ 1901231 h 2614185"/>
              <a:gd name="connsiteX1" fmla="*/ 343596 w 2701718"/>
              <a:gd name="connsiteY1" fmla="*/ 681032 h 2614185"/>
              <a:gd name="connsiteX2" fmla="*/ 1758181 w 2701718"/>
              <a:gd name="connsiteY2" fmla="*/ 79247 h 2614185"/>
              <a:gd name="connsiteX3" fmla="*/ 2469380 w 2701718"/>
              <a:gd name="connsiteY3" fmla="*/ 1056170 h 2614185"/>
              <a:gd name="connsiteX4" fmla="*/ 2699937 w 2701718"/>
              <a:gd name="connsiteY4" fmla="*/ 2605552 h 2614185"/>
              <a:gd name="connsiteX5" fmla="*/ 2666058 w 2701718"/>
              <a:gd name="connsiteY5" fmla="*/ 2609710 h 2614185"/>
              <a:gd name="connsiteX6" fmla="*/ 1656583 w 2701718"/>
              <a:gd name="connsiteY6" fmla="*/ 157284 h 2614185"/>
              <a:gd name="connsiteX7" fmla="*/ 574150 w 2701718"/>
              <a:gd name="connsiteY7" fmla="*/ 532540 h 2614185"/>
              <a:gd name="connsiteX8" fmla="*/ 113322 w 2701718"/>
              <a:gd name="connsiteY8" fmla="*/ 1724269 h 2614185"/>
              <a:gd name="connsiteX9" fmla="*/ 0 w 2701718"/>
              <a:gd name="connsiteY9" fmla="*/ 1901231 h 261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1718" h="2614185">
                <a:moveTo>
                  <a:pt x="0" y="1901231"/>
                </a:moveTo>
                <a:cubicBezTo>
                  <a:pt x="19445" y="1383780"/>
                  <a:pt x="156120" y="995283"/>
                  <a:pt x="343596" y="681032"/>
                </a:cubicBezTo>
                <a:cubicBezTo>
                  <a:pt x="606714" y="191267"/>
                  <a:pt x="1237156" y="-165635"/>
                  <a:pt x="1758181" y="79247"/>
                </a:cubicBezTo>
                <a:cubicBezTo>
                  <a:pt x="2121597" y="240764"/>
                  <a:pt x="2367781" y="703174"/>
                  <a:pt x="2469380" y="1056170"/>
                </a:cubicBezTo>
                <a:cubicBezTo>
                  <a:pt x="2642622" y="1551478"/>
                  <a:pt x="2714265" y="2106336"/>
                  <a:pt x="2699937" y="2605552"/>
                </a:cubicBezTo>
                <a:cubicBezTo>
                  <a:pt x="2680532" y="2619688"/>
                  <a:pt x="2688941" y="2612960"/>
                  <a:pt x="2666058" y="2609710"/>
                </a:cubicBezTo>
                <a:cubicBezTo>
                  <a:pt x="2587904" y="1970112"/>
                  <a:pt x="2485015" y="531158"/>
                  <a:pt x="1656583" y="157284"/>
                </a:cubicBezTo>
                <a:cubicBezTo>
                  <a:pt x="1201988" y="7529"/>
                  <a:pt x="763022" y="318881"/>
                  <a:pt x="574150" y="532540"/>
                </a:cubicBezTo>
                <a:cubicBezTo>
                  <a:pt x="330664" y="878983"/>
                  <a:pt x="165331" y="1233241"/>
                  <a:pt x="113322" y="1724269"/>
                </a:cubicBezTo>
                <a:lnTo>
                  <a:pt x="0" y="1901231"/>
                </a:lnTo>
                <a:close/>
              </a:path>
            </a:pathLst>
          </a:custGeom>
          <a:gradFill flip="none" rotWithShape="1">
            <a:gsLst>
              <a:gs pos="100000">
                <a:srgbClr val="6FC04C"/>
              </a:gs>
              <a:gs pos="60945">
                <a:srgbClr val="5AA539"/>
              </a:gs>
              <a:gs pos="27000">
                <a:srgbClr val="539735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/>
          </a:bodyPr>
          <a:lstStyle/>
          <a:p>
            <a:pPr algn="ctr"/>
            <a:endParaRPr lang="en-US" sz="1477" b="1" dirty="0"/>
          </a:p>
        </p:txBody>
      </p:sp>
      <p:sp>
        <p:nvSpPr>
          <p:cNvPr id="176" name="Oval 175"/>
          <p:cNvSpPr/>
          <p:nvPr/>
        </p:nvSpPr>
        <p:spPr>
          <a:xfrm flipH="1">
            <a:off x="2688843" y="2370787"/>
            <a:ext cx="26523" cy="32613"/>
          </a:xfrm>
          <a:prstGeom prst="ellipse">
            <a:avLst/>
          </a:prstGeom>
          <a:gradFill flip="none" rotWithShape="1">
            <a:gsLst>
              <a:gs pos="0">
                <a:srgbClr val="6FC04C"/>
              </a:gs>
              <a:gs pos="97000">
                <a:srgbClr val="53973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 fontScale="25000" lnSpcReduction="20000"/>
          </a:bodyPr>
          <a:lstStyle/>
          <a:p>
            <a:pPr algn="ctr"/>
            <a:endParaRPr lang="en-US" sz="1477" b="1" dirty="0"/>
          </a:p>
        </p:txBody>
      </p:sp>
      <p:sp>
        <p:nvSpPr>
          <p:cNvPr id="182" name="Freeform 181"/>
          <p:cNvSpPr/>
          <p:nvPr/>
        </p:nvSpPr>
        <p:spPr>
          <a:xfrm rot="19647479" flipH="1">
            <a:off x="3025300" y="1495105"/>
            <a:ext cx="583730" cy="1354197"/>
          </a:xfrm>
          <a:custGeom>
            <a:avLst/>
            <a:gdLst>
              <a:gd name="connsiteX0" fmla="*/ 189841 w 583730"/>
              <a:gd name="connsiteY0" fmla="*/ 1055626 h 1098401"/>
              <a:gd name="connsiteX1" fmla="*/ 195727 w 583730"/>
              <a:gd name="connsiteY1" fmla="*/ 1061132 h 1098401"/>
              <a:gd name="connsiteX2" fmla="*/ 255883 w 583730"/>
              <a:gd name="connsiteY2" fmla="*/ 1093312 h 1098401"/>
              <a:gd name="connsiteX3" fmla="*/ 285173 w 583730"/>
              <a:gd name="connsiteY3" fmla="*/ 1098401 h 1098401"/>
              <a:gd name="connsiteX4" fmla="*/ 225578 w 583730"/>
              <a:gd name="connsiteY4" fmla="*/ 1076701 h 1098401"/>
              <a:gd name="connsiteX5" fmla="*/ 195727 w 583730"/>
              <a:gd name="connsiteY5" fmla="*/ 43400 h 1098401"/>
              <a:gd name="connsiteX6" fmla="*/ 0 w 583730"/>
              <a:gd name="connsiteY6" fmla="*/ 552266 h 1098401"/>
              <a:gd name="connsiteX7" fmla="*/ 93863 w 583730"/>
              <a:gd name="connsiteY7" fmla="*/ 942777 h 1098401"/>
              <a:gd name="connsiteX8" fmla="*/ 107175 w 583730"/>
              <a:gd name="connsiteY8" fmla="*/ 961705 h 1098401"/>
              <a:gd name="connsiteX9" fmla="*/ 100694 w 583730"/>
              <a:gd name="connsiteY9" fmla="*/ 948689 h 1098401"/>
              <a:gd name="connsiteX10" fmla="*/ 64618 w 583730"/>
              <a:gd name="connsiteY10" fmla="*/ 853549 h 1098401"/>
              <a:gd name="connsiteX11" fmla="*/ 181317 w 583730"/>
              <a:gd name="connsiteY11" fmla="*/ 675430 h 1098401"/>
              <a:gd name="connsiteX12" fmla="*/ 324007 w 583730"/>
              <a:gd name="connsiteY12" fmla="*/ 534519 h 1098401"/>
              <a:gd name="connsiteX13" fmla="*/ 550149 w 583730"/>
              <a:gd name="connsiteY13" fmla="*/ 178384 h 1098401"/>
              <a:gd name="connsiteX14" fmla="*/ 583730 w 583730"/>
              <a:gd name="connsiteY14" fmla="*/ 238320 h 1098401"/>
              <a:gd name="connsiteX15" fmla="*/ 547073 w 583730"/>
              <a:gd name="connsiteY15" fmla="*/ 161755 h 1098401"/>
              <a:gd name="connsiteX16" fmla="*/ 320468 w 583730"/>
              <a:gd name="connsiteY16" fmla="*/ 0 h 1098401"/>
              <a:gd name="connsiteX17" fmla="*/ 195727 w 583730"/>
              <a:gd name="connsiteY17" fmla="*/ 43400 h 109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3730" h="1098401">
                <a:moveTo>
                  <a:pt x="189841" y="1055626"/>
                </a:moveTo>
                <a:lnTo>
                  <a:pt x="195727" y="1061132"/>
                </a:lnTo>
                <a:cubicBezTo>
                  <a:pt x="214897" y="1075105"/>
                  <a:pt x="235021" y="1085955"/>
                  <a:pt x="255883" y="1093312"/>
                </a:cubicBezTo>
                <a:lnTo>
                  <a:pt x="285173" y="1098401"/>
                </a:lnTo>
                <a:lnTo>
                  <a:pt x="225578" y="1076701"/>
                </a:lnTo>
                <a:close/>
                <a:moveTo>
                  <a:pt x="195727" y="43400"/>
                </a:moveTo>
                <a:cubicBezTo>
                  <a:pt x="80706" y="127238"/>
                  <a:pt x="0" y="323510"/>
                  <a:pt x="0" y="552266"/>
                </a:cubicBezTo>
                <a:cubicBezTo>
                  <a:pt x="0" y="704770"/>
                  <a:pt x="35869" y="842837"/>
                  <a:pt x="93863" y="942777"/>
                </a:cubicBezTo>
                <a:lnTo>
                  <a:pt x="107175" y="961705"/>
                </a:lnTo>
                <a:lnTo>
                  <a:pt x="100694" y="948689"/>
                </a:lnTo>
                <a:cubicBezTo>
                  <a:pt x="72315" y="890227"/>
                  <a:pt x="75573" y="900532"/>
                  <a:pt x="64618" y="853549"/>
                </a:cubicBezTo>
                <a:cubicBezTo>
                  <a:pt x="81315" y="773913"/>
                  <a:pt x="138631" y="732022"/>
                  <a:pt x="181317" y="675430"/>
                </a:cubicBezTo>
                <a:lnTo>
                  <a:pt x="324007" y="534519"/>
                </a:lnTo>
                <a:lnTo>
                  <a:pt x="550149" y="178384"/>
                </a:lnTo>
                <a:lnTo>
                  <a:pt x="583730" y="238320"/>
                </a:lnTo>
                <a:lnTo>
                  <a:pt x="547073" y="161755"/>
                </a:lnTo>
                <a:cubicBezTo>
                  <a:pt x="489080" y="61815"/>
                  <a:pt x="408963" y="0"/>
                  <a:pt x="320468" y="0"/>
                </a:cubicBezTo>
                <a:cubicBezTo>
                  <a:pt x="276221" y="0"/>
                  <a:pt x="234067" y="15454"/>
                  <a:pt x="195727" y="43400"/>
                </a:cubicBezTo>
                <a:close/>
              </a:path>
            </a:pathLst>
          </a:custGeom>
          <a:gradFill flip="none" rotWithShape="1">
            <a:gsLst>
              <a:gs pos="0">
                <a:srgbClr val="6FC04C"/>
              </a:gs>
              <a:gs pos="51000">
                <a:srgbClr val="14250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8980" tIns="49489" rIns="98980" bIns="49489" rtlCol="0" anchor="ctr">
            <a:noAutofit/>
          </a:bodyPr>
          <a:lstStyle/>
          <a:p>
            <a:pPr algn="ctr"/>
            <a:endParaRPr lang="en-US" sz="1477" b="1" dirty="0"/>
          </a:p>
        </p:txBody>
      </p:sp>
      <p:sp>
        <p:nvSpPr>
          <p:cNvPr id="180" name="Freeform 179"/>
          <p:cNvSpPr/>
          <p:nvPr/>
        </p:nvSpPr>
        <p:spPr>
          <a:xfrm rot="19504257" flipH="1">
            <a:off x="2923217" y="1414561"/>
            <a:ext cx="738972" cy="1497329"/>
          </a:xfrm>
          <a:custGeom>
            <a:avLst/>
            <a:gdLst>
              <a:gd name="connsiteX0" fmla="*/ 236549 w 738972"/>
              <a:gd name="connsiteY0" fmla="*/ 128935 h 1217706"/>
              <a:gd name="connsiteX1" fmla="*/ 359374 w 738972"/>
              <a:gd name="connsiteY1" fmla="*/ 80377 h 1217706"/>
              <a:gd name="connsiteX2" fmla="*/ 702566 w 738972"/>
              <a:gd name="connsiteY2" fmla="*/ 618817 h 1217706"/>
              <a:gd name="connsiteX3" fmla="*/ 405378 w 738972"/>
              <a:gd name="connsiteY3" fmla="*/ 1183951 h 1217706"/>
              <a:gd name="connsiteX4" fmla="*/ 62186 w 738972"/>
              <a:gd name="connsiteY4" fmla="*/ 645512 h 1217706"/>
              <a:gd name="connsiteX5" fmla="*/ 236549 w 738972"/>
              <a:gd name="connsiteY5" fmla="*/ 128935 h 1217706"/>
              <a:gd name="connsiteX6" fmla="*/ 225666 w 738972"/>
              <a:gd name="connsiteY6" fmla="*/ 47847 h 1217706"/>
              <a:gd name="connsiteX7" fmla="*/ 0 w 738972"/>
              <a:gd name="connsiteY7" fmla="*/ 608853 h 1217706"/>
              <a:gd name="connsiteX8" fmla="*/ 369486 w 738972"/>
              <a:gd name="connsiteY8" fmla="*/ 1217706 h 1217706"/>
              <a:gd name="connsiteX9" fmla="*/ 738972 w 738972"/>
              <a:gd name="connsiteY9" fmla="*/ 608853 h 1217706"/>
              <a:gd name="connsiteX10" fmla="*/ 369486 w 738972"/>
              <a:gd name="connsiteY10" fmla="*/ 0 h 1217706"/>
              <a:gd name="connsiteX11" fmla="*/ 225666 w 738972"/>
              <a:gd name="connsiteY11" fmla="*/ 47847 h 12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8972" h="1217706">
                <a:moveTo>
                  <a:pt x="236549" y="128935"/>
                </a:moveTo>
                <a:cubicBezTo>
                  <a:pt x="273692" y="99416"/>
                  <a:pt x="315165" y="82220"/>
                  <a:pt x="359374" y="80377"/>
                </a:cubicBezTo>
                <a:cubicBezTo>
                  <a:pt x="536211" y="73006"/>
                  <a:pt x="689862" y="314074"/>
                  <a:pt x="702566" y="618817"/>
                </a:cubicBezTo>
                <a:cubicBezTo>
                  <a:pt x="715269" y="923560"/>
                  <a:pt x="582214" y="1176579"/>
                  <a:pt x="405378" y="1183951"/>
                </a:cubicBezTo>
                <a:cubicBezTo>
                  <a:pt x="228541" y="1191323"/>
                  <a:pt x="74889" y="950255"/>
                  <a:pt x="62186" y="645512"/>
                </a:cubicBezTo>
                <a:cubicBezTo>
                  <a:pt x="52658" y="416954"/>
                  <a:pt x="125120" y="217491"/>
                  <a:pt x="236549" y="128935"/>
                </a:cubicBezTo>
                <a:close/>
                <a:moveTo>
                  <a:pt x="225666" y="47847"/>
                </a:moveTo>
                <a:cubicBezTo>
                  <a:pt x="93051" y="140276"/>
                  <a:pt x="0" y="356658"/>
                  <a:pt x="0" y="608853"/>
                </a:cubicBezTo>
                <a:cubicBezTo>
                  <a:pt x="0" y="945113"/>
                  <a:pt x="165425" y="1217706"/>
                  <a:pt x="369486" y="1217706"/>
                </a:cubicBezTo>
                <a:cubicBezTo>
                  <a:pt x="573547" y="1217706"/>
                  <a:pt x="738972" y="945113"/>
                  <a:pt x="738972" y="608853"/>
                </a:cubicBezTo>
                <a:cubicBezTo>
                  <a:pt x="738972" y="272593"/>
                  <a:pt x="573547" y="0"/>
                  <a:pt x="369486" y="0"/>
                </a:cubicBezTo>
                <a:cubicBezTo>
                  <a:pt x="318471" y="0"/>
                  <a:pt x="269870" y="17037"/>
                  <a:pt x="225666" y="47847"/>
                </a:cubicBezTo>
                <a:close/>
              </a:path>
            </a:pathLst>
          </a:custGeom>
          <a:gradFill>
            <a:gsLst>
              <a:gs pos="35000">
                <a:schemeClr val="bg1">
                  <a:lumMod val="65000"/>
                </a:schemeClr>
              </a:gs>
              <a:gs pos="8000">
                <a:schemeClr val="bg1">
                  <a:lumMod val="95000"/>
                </a:schemeClr>
              </a:gs>
              <a:gs pos="64535">
                <a:srgbClr val="A6A6A6"/>
              </a:gs>
              <a:gs pos="84000">
                <a:schemeClr val="bg1"/>
              </a:gs>
            </a:gsLst>
            <a:lin ang="7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8980" tIns="49489" rIns="98980" bIns="49489" rtlCol="0" anchor="ctr">
            <a:noAutofit/>
          </a:bodyPr>
          <a:lstStyle/>
          <a:p>
            <a:pPr algn="ctr"/>
            <a:endParaRPr lang="en-US" sz="1477" b="1" dirty="0"/>
          </a:p>
        </p:txBody>
      </p:sp>
      <p:sp>
        <p:nvSpPr>
          <p:cNvPr id="177" name="Freeform 176"/>
          <p:cNvSpPr/>
          <p:nvPr/>
        </p:nvSpPr>
        <p:spPr>
          <a:xfrm>
            <a:off x="2893599" y="1954308"/>
            <a:ext cx="1273956" cy="2018183"/>
          </a:xfrm>
          <a:custGeom>
            <a:avLst/>
            <a:gdLst>
              <a:gd name="connsiteX0" fmla="*/ 398 w 1274354"/>
              <a:gd name="connsiteY0" fmla="*/ 0 h 1646316"/>
              <a:gd name="connsiteX1" fmla="*/ 389750 w 1274354"/>
              <a:gd name="connsiteY1" fmla="*/ 180956 h 1646316"/>
              <a:gd name="connsiteX2" fmla="*/ 585836 w 1274354"/>
              <a:gd name="connsiteY2" fmla="*/ 222989 h 1646316"/>
              <a:gd name="connsiteX3" fmla="*/ 783836 w 1274354"/>
              <a:gd name="connsiteY3" fmla="*/ 310368 h 1646316"/>
              <a:gd name="connsiteX4" fmla="*/ 786994 w 1274354"/>
              <a:gd name="connsiteY4" fmla="*/ 319428 h 1646316"/>
              <a:gd name="connsiteX5" fmla="*/ 788319 w 1274354"/>
              <a:gd name="connsiteY5" fmla="*/ 318221 h 1646316"/>
              <a:gd name="connsiteX6" fmla="*/ 1171219 w 1274354"/>
              <a:gd name="connsiteY6" fmla="*/ 919995 h 1646316"/>
              <a:gd name="connsiteX7" fmla="*/ 1274354 w 1274354"/>
              <a:gd name="connsiteY7" fmla="*/ 1633496 h 1646316"/>
              <a:gd name="connsiteX8" fmla="*/ 1189463 w 1274354"/>
              <a:gd name="connsiteY8" fmla="*/ 1646316 h 1646316"/>
              <a:gd name="connsiteX9" fmla="*/ 976476 w 1274354"/>
              <a:gd name="connsiteY9" fmla="*/ 1098138 h 1646316"/>
              <a:gd name="connsiteX10" fmla="*/ 656438 w 1274354"/>
              <a:gd name="connsiteY10" fmla="*/ 717779 h 1646316"/>
              <a:gd name="connsiteX11" fmla="*/ 642194 w 1274354"/>
              <a:gd name="connsiteY11" fmla="*/ 711790 h 1646316"/>
              <a:gd name="connsiteX12" fmla="*/ 609558 w 1274354"/>
              <a:gd name="connsiteY12" fmla="*/ 714149 h 1646316"/>
              <a:gd name="connsiteX13" fmla="*/ 299269 w 1274354"/>
              <a:gd name="connsiteY13" fmla="*/ 570820 h 1646316"/>
              <a:gd name="connsiteX14" fmla="*/ 162616 w 1274354"/>
              <a:gd name="connsiteY14" fmla="*/ 411515 h 1646316"/>
              <a:gd name="connsiteX15" fmla="*/ 398 w 1274354"/>
              <a:gd name="connsiteY15" fmla="*/ 0 h 1646316"/>
              <a:gd name="connsiteX0" fmla="*/ 398 w 1274354"/>
              <a:gd name="connsiteY0" fmla="*/ 0 h 1641292"/>
              <a:gd name="connsiteX1" fmla="*/ 389750 w 1274354"/>
              <a:gd name="connsiteY1" fmla="*/ 180956 h 1641292"/>
              <a:gd name="connsiteX2" fmla="*/ 585836 w 1274354"/>
              <a:gd name="connsiteY2" fmla="*/ 222989 h 1641292"/>
              <a:gd name="connsiteX3" fmla="*/ 783836 w 1274354"/>
              <a:gd name="connsiteY3" fmla="*/ 310368 h 1641292"/>
              <a:gd name="connsiteX4" fmla="*/ 786994 w 1274354"/>
              <a:gd name="connsiteY4" fmla="*/ 319428 h 1641292"/>
              <a:gd name="connsiteX5" fmla="*/ 788319 w 1274354"/>
              <a:gd name="connsiteY5" fmla="*/ 318221 h 1641292"/>
              <a:gd name="connsiteX6" fmla="*/ 1171219 w 1274354"/>
              <a:gd name="connsiteY6" fmla="*/ 919995 h 1641292"/>
              <a:gd name="connsiteX7" fmla="*/ 1274354 w 1274354"/>
              <a:gd name="connsiteY7" fmla="*/ 1633496 h 1641292"/>
              <a:gd name="connsiteX8" fmla="*/ 1224633 w 1274354"/>
              <a:gd name="connsiteY8" fmla="*/ 1641292 h 1641292"/>
              <a:gd name="connsiteX9" fmla="*/ 976476 w 1274354"/>
              <a:gd name="connsiteY9" fmla="*/ 1098138 h 1641292"/>
              <a:gd name="connsiteX10" fmla="*/ 656438 w 1274354"/>
              <a:gd name="connsiteY10" fmla="*/ 717779 h 1641292"/>
              <a:gd name="connsiteX11" fmla="*/ 642194 w 1274354"/>
              <a:gd name="connsiteY11" fmla="*/ 711790 h 1641292"/>
              <a:gd name="connsiteX12" fmla="*/ 609558 w 1274354"/>
              <a:gd name="connsiteY12" fmla="*/ 714149 h 1641292"/>
              <a:gd name="connsiteX13" fmla="*/ 299269 w 1274354"/>
              <a:gd name="connsiteY13" fmla="*/ 570820 h 1641292"/>
              <a:gd name="connsiteX14" fmla="*/ 162616 w 1274354"/>
              <a:gd name="connsiteY14" fmla="*/ 411515 h 1641292"/>
              <a:gd name="connsiteX15" fmla="*/ 398 w 1274354"/>
              <a:gd name="connsiteY15" fmla="*/ 0 h 1641292"/>
              <a:gd name="connsiteX0" fmla="*/ 398 w 1274354"/>
              <a:gd name="connsiteY0" fmla="*/ 0 h 1641292"/>
              <a:gd name="connsiteX1" fmla="*/ 389750 w 1274354"/>
              <a:gd name="connsiteY1" fmla="*/ 180956 h 1641292"/>
              <a:gd name="connsiteX2" fmla="*/ 585836 w 1274354"/>
              <a:gd name="connsiteY2" fmla="*/ 222989 h 1641292"/>
              <a:gd name="connsiteX3" fmla="*/ 783836 w 1274354"/>
              <a:gd name="connsiteY3" fmla="*/ 310368 h 1641292"/>
              <a:gd name="connsiteX4" fmla="*/ 786994 w 1274354"/>
              <a:gd name="connsiteY4" fmla="*/ 319428 h 1641292"/>
              <a:gd name="connsiteX5" fmla="*/ 788319 w 1274354"/>
              <a:gd name="connsiteY5" fmla="*/ 318221 h 1641292"/>
              <a:gd name="connsiteX6" fmla="*/ 1166195 w 1274354"/>
              <a:gd name="connsiteY6" fmla="*/ 925019 h 1641292"/>
              <a:gd name="connsiteX7" fmla="*/ 1274354 w 1274354"/>
              <a:gd name="connsiteY7" fmla="*/ 1633496 h 1641292"/>
              <a:gd name="connsiteX8" fmla="*/ 1224633 w 1274354"/>
              <a:gd name="connsiteY8" fmla="*/ 1641292 h 1641292"/>
              <a:gd name="connsiteX9" fmla="*/ 976476 w 1274354"/>
              <a:gd name="connsiteY9" fmla="*/ 1098138 h 1641292"/>
              <a:gd name="connsiteX10" fmla="*/ 656438 w 1274354"/>
              <a:gd name="connsiteY10" fmla="*/ 717779 h 1641292"/>
              <a:gd name="connsiteX11" fmla="*/ 642194 w 1274354"/>
              <a:gd name="connsiteY11" fmla="*/ 711790 h 1641292"/>
              <a:gd name="connsiteX12" fmla="*/ 609558 w 1274354"/>
              <a:gd name="connsiteY12" fmla="*/ 714149 h 1641292"/>
              <a:gd name="connsiteX13" fmla="*/ 299269 w 1274354"/>
              <a:gd name="connsiteY13" fmla="*/ 570820 h 1641292"/>
              <a:gd name="connsiteX14" fmla="*/ 162616 w 1274354"/>
              <a:gd name="connsiteY14" fmla="*/ 411515 h 1641292"/>
              <a:gd name="connsiteX15" fmla="*/ 398 w 1274354"/>
              <a:gd name="connsiteY15" fmla="*/ 0 h 1641292"/>
              <a:gd name="connsiteX0" fmla="*/ 398 w 1274354"/>
              <a:gd name="connsiteY0" fmla="*/ 0 h 1641292"/>
              <a:gd name="connsiteX1" fmla="*/ 389750 w 1274354"/>
              <a:gd name="connsiteY1" fmla="*/ 180956 h 1641292"/>
              <a:gd name="connsiteX2" fmla="*/ 585836 w 1274354"/>
              <a:gd name="connsiteY2" fmla="*/ 222989 h 1641292"/>
              <a:gd name="connsiteX3" fmla="*/ 783836 w 1274354"/>
              <a:gd name="connsiteY3" fmla="*/ 310368 h 1641292"/>
              <a:gd name="connsiteX4" fmla="*/ 786994 w 1274354"/>
              <a:gd name="connsiteY4" fmla="*/ 319428 h 1641292"/>
              <a:gd name="connsiteX5" fmla="*/ 788319 w 1274354"/>
              <a:gd name="connsiteY5" fmla="*/ 318221 h 1641292"/>
              <a:gd name="connsiteX6" fmla="*/ 1166195 w 1274354"/>
              <a:gd name="connsiteY6" fmla="*/ 925019 h 1641292"/>
              <a:gd name="connsiteX7" fmla="*/ 1274354 w 1274354"/>
              <a:gd name="connsiteY7" fmla="*/ 1633496 h 1641292"/>
              <a:gd name="connsiteX8" fmla="*/ 1224633 w 1274354"/>
              <a:gd name="connsiteY8" fmla="*/ 1641292 h 1641292"/>
              <a:gd name="connsiteX9" fmla="*/ 976476 w 1274354"/>
              <a:gd name="connsiteY9" fmla="*/ 1098138 h 1641292"/>
              <a:gd name="connsiteX10" fmla="*/ 656438 w 1274354"/>
              <a:gd name="connsiteY10" fmla="*/ 717779 h 1641292"/>
              <a:gd name="connsiteX11" fmla="*/ 642194 w 1274354"/>
              <a:gd name="connsiteY11" fmla="*/ 711790 h 1641292"/>
              <a:gd name="connsiteX12" fmla="*/ 609558 w 1274354"/>
              <a:gd name="connsiteY12" fmla="*/ 714149 h 1641292"/>
              <a:gd name="connsiteX13" fmla="*/ 299269 w 1274354"/>
              <a:gd name="connsiteY13" fmla="*/ 570820 h 1641292"/>
              <a:gd name="connsiteX14" fmla="*/ 162616 w 1274354"/>
              <a:gd name="connsiteY14" fmla="*/ 411515 h 1641292"/>
              <a:gd name="connsiteX15" fmla="*/ 398 w 1274354"/>
              <a:gd name="connsiteY15" fmla="*/ 0 h 1641292"/>
              <a:gd name="connsiteX0" fmla="*/ 398 w 1274354"/>
              <a:gd name="connsiteY0" fmla="*/ 0 h 1641292"/>
              <a:gd name="connsiteX1" fmla="*/ 389750 w 1274354"/>
              <a:gd name="connsiteY1" fmla="*/ 180956 h 1641292"/>
              <a:gd name="connsiteX2" fmla="*/ 585836 w 1274354"/>
              <a:gd name="connsiteY2" fmla="*/ 222989 h 1641292"/>
              <a:gd name="connsiteX3" fmla="*/ 783836 w 1274354"/>
              <a:gd name="connsiteY3" fmla="*/ 310368 h 1641292"/>
              <a:gd name="connsiteX4" fmla="*/ 786994 w 1274354"/>
              <a:gd name="connsiteY4" fmla="*/ 319428 h 1641292"/>
              <a:gd name="connsiteX5" fmla="*/ 788319 w 1274354"/>
              <a:gd name="connsiteY5" fmla="*/ 318221 h 1641292"/>
              <a:gd name="connsiteX6" fmla="*/ 1166195 w 1274354"/>
              <a:gd name="connsiteY6" fmla="*/ 925019 h 1641292"/>
              <a:gd name="connsiteX7" fmla="*/ 1274354 w 1274354"/>
              <a:gd name="connsiteY7" fmla="*/ 1633496 h 1641292"/>
              <a:gd name="connsiteX8" fmla="*/ 1224633 w 1274354"/>
              <a:gd name="connsiteY8" fmla="*/ 1641292 h 1641292"/>
              <a:gd name="connsiteX9" fmla="*/ 976476 w 1274354"/>
              <a:gd name="connsiteY9" fmla="*/ 1098138 h 1641292"/>
              <a:gd name="connsiteX10" fmla="*/ 656438 w 1274354"/>
              <a:gd name="connsiteY10" fmla="*/ 717779 h 1641292"/>
              <a:gd name="connsiteX11" fmla="*/ 642194 w 1274354"/>
              <a:gd name="connsiteY11" fmla="*/ 711790 h 1641292"/>
              <a:gd name="connsiteX12" fmla="*/ 609558 w 1274354"/>
              <a:gd name="connsiteY12" fmla="*/ 714149 h 1641292"/>
              <a:gd name="connsiteX13" fmla="*/ 299269 w 1274354"/>
              <a:gd name="connsiteY13" fmla="*/ 570820 h 1641292"/>
              <a:gd name="connsiteX14" fmla="*/ 162616 w 1274354"/>
              <a:gd name="connsiteY14" fmla="*/ 411515 h 1641292"/>
              <a:gd name="connsiteX15" fmla="*/ 398 w 1274354"/>
              <a:gd name="connsiteY15" fmla="*/ 0 h 1641292"/>
              <a:gd name="connsiteX0" fmla="*/ 398 w 1274354"/>
              <a:gd name="connsiteY0" fmla="*/ 0 h 1641292"/>
              <a:gd name="connsiteX1" fmla="*/ 389750 w 1274354"/>
              <a:gd name="connsiteY1" fmla="*/ 180956 h 1641292"/>
              <a:gd name="connsiteX2" fmla="*/ 585836 w 1274354"/>
              <a:gd name="connsiteY2" fmla="*/ 222989 h 1641292"/>
              <a:gd name="connsiteX3" fmla="*/ 783836 w 1274354"/>
              <a:gd name="connsiteY3" fmla="*/ 310368 h 1641292"/>
              <a:gd name="connsiteX4" fmla="*/ 786994 w 1274354"/>
              <a:gd name="connsiteY4" fmla="*/ 319428 h 1641292"/>
              <a:gd name="connsiteX5" fmla="*/ 788319 w 1274354"/>
              <a:gd name="connsiteY5" fmla="*/ 318221 h 1641292"/>
              <a:gd name="connsiteX6" fmla="*/ 1166195 w 1274354"/>
              <a:gd name="connsiteY6" fmla="*/ 925019 h 1641292"/>
              <a:gd name="connsiteX7" fmla="*/ 1274354 w 1274354"/>
              <a:gd name="connsiteY7" fmla="*/ 1633496 h 1641292"/>
              <a:gd name="connsiteX8" fmla="*/ 1224633 w 1274354"/>
              <a:gd name="connsiteY8" fmla="*/ 1641292 h 1641292"/>
              <a:gd name="connsiteX9" fmla="*/ 1006621 w 1274354"/>
              <a:gd name="connsiteY9" fmla="*/ 1093114 h 1641292"/>
              <a:gd name="connsiteX10" fmla="*/ 656438 w 1274354"/>
              <a:gd name="connsiteY10" fmla="*/ 717779 h 1641292"/>
              <a:gd name="connsiteX11" fmla="*/ 642194 w 1274354"/>
              <a:gd name="connsiteY11" fmla="*/ 711790 h 1641292"/>
              <a:gd name="connsiteX12" fmla="*/ 609558 w 1274354"/>
              <a:gd name="connsiteY12" fmla="*/ 714149 h 1641292"/>
              <a:gd name="connsiteX13" fmla="*/ 299269 w 1274354"/>
              <a:gd name="connsiteY13" fmla="*/ 570820 h 1641292"/>
              <a:gd name="connsiteX14" fmla="*/ 162616 w 1274354"/>
              <a:gd name="connsiteY14" fmla="*/ 411515 h 1641292"/>
              <a:gd name="connsiteX15" fmla="*/ 398 w 1274354"/>
              <a:gd name="connsiteY15" fmla="*/ 0 h 1641292"/>
              <a:gd name="connsiteX0" fmla="*/ 398 w 1274354"/>
              <a:gd name="connsiteY0" fmla="*/ 0 h 1641292"/>
              <a:gd name="connsiteX1" fmla="*/ 389750 w 1274354"/>
              <a:gd name="connsiteY1" fmla="*/ 180956 h 1641292"/>
              <a:gd name="connsiteX2" fmla="*/ 585836 w 1274354"/>
              <a:gd name="connsiteY2" fmla="*/ 222989 h 1641292"/>
              <a:gd name="connsiteX3" fmla="*/ 783836 w 1274354"/>
              <a:gd name="connsiteY3" fmla="*/ 310368 h 1641292"/>
              <a:gd name="connsiteX4" fmla="*/ 786994 w 1274354"/>
              <a:gd name="connsiteY4" fmla="*/ 319428 h 1641292"/>
              <a:gd name="connsiteX5" fmla="*/ 788319 w 1274354"/>
              <a:gd name="connsiteY5" fmla="*/ 318221 h 1641292"/>
              <a:gd name="connsiteX6" fmla="*/ 1166195 w 1274354"/>
              <a:gd name="connsiteY6" fmla="*/ 925019 h 1641292"/>
              <a:gd name="connsiteX7" fmla="*/ 1274354 w 1274354"/>
              <a:gd name="connsiteY7" fmla="*/ 1633496 h 1641292"/>
              <a:gd name="connsiteX8" fmla="*/ 1224633 w 1274354"/>
              <a:gd name="connsiteY8" fmla="*/ 1641292 h 1641292"/>
              <a:gd name="connsiteX9" fmla="*/ 1006621 w 1274354"/>
              <a:gd name="connsiteY9" fmla="*/ 1093114 h 1641292"/>
              <a:gd name="connsiteX10" fmla="*/ 656438 w 1274354"/>
              <a:gd name="connsiteY10" fmla="*/ 717779 h 1641292"/>
              <a:gd name="connsiteX11" fmla="*/ 642194 w 1274354"/>
              <a:gd name="connsiteY11" fmla="*/ 711790 h 1641292"/>
              <a:gd name="connsiteX12" fmla="*/ 609558 w 1274354"/>
              <a:gd name="connsiteY12" fmla="*/ 714149 h 1641292"/>
              <a:gd name="connsiteX13" fmla="*/ 299269 w 1274354"/>
              <a:gd name="connsiteY13" fmla="*/ 570820 h 1641292"/>
              <a:gd name="connsiteX14" fmla="*/ 162616 w 1274354"/>
              <a:gd name="connsiteY14" fmla="*/ 411515 h 1641292"/>
              <a:gd name="connsiteX15" fmla="*/ 398 w 1274354"/>
              <a:gd name="connsiteY15" fmla="*/ 0 h 1641292"/>
              <a:gd name="connsiteX0" fmla="*/ 398 w 1274354"/>
              <a:gd name="connsiteY0" fmla="*/ 0 h 1641292"/>
              <a:gd name="connsiteX1" fmla="*/ 389750 w 1274354"/>
              <a:gd name="connsiteY1" fmla="*/ 180956 h 1641292"/>
              <a:gd name="connsiteX2" fmla="*/ 585836 w 1274354"/>
              <a:gd name="connsiteY2" fmla="*/ 222989 h 1641292"/>
              <a:gd name="connsiteX3" fmla="*/ 783836 w 1274354"/>
              <a:gd name="connsiteY3" fmla="*/ 310368 h 1641292"/>
              <a:gd name="connsiteX4" fmla="*/ 786994 w 1274354"/>
              <a:gd name="connsiteY4" fmla="*/ 319428 h 1641292"/>
              <a:gd name="connsiteX5" fmla="*/ 788319 w 1274354"/>
              <a:gd name="connsiteY5" fmla="*/ 318221 h 1641292"/>
              <a:gd name="connsiteX6" fmla="*/ 1166195 w 1274354"/>
              <a:gd name="connsiteY6" fmla="*/ 925019 h 1641292"/>
              <a:gd name="connsiteX7" fmla="*/ 1274354 w 1274354"/>
              <a:gd name="connsiteY7" fmla="*/ 1633496 h 1641292"/>
              <a:gd name="connsiteX8" fmla="*/ 1239706 w 1274354"/>
              <a:gd name="connsiteY8" fmla="*/ 1641292 h 1641292"/>
              <a:gd name="connsiteX9" fmla="*/ 1006621 w 1274354"/>
              <a:gd name="connsiteY9" fmla="*/ 1093114 h 1641292"/>
              <a:gd name="connsiteX10" fmla="*/ 656438 w 1274354"/>
              <a:gd name="connsiteY10" fmla="*/ 717779 h 1641292"/>
              <a:gd name="connsiteX11" fmla="*/ 642194 w 1274354"/>
              <a:gd name="connsiteY11" fmla="*/ 711790 h 1641292"/>
              <a:gd name="connsiteX12" fmla="*/ 609558 w 1274354"/>
              <a:gd name="connsiteY12" fmla="*/ 714149 h 1641292"/>
              <a:gd name="connsiteX13" fmla="*/ 299269 w 1274354"/>
              <a:gd name="connsiteY13" fmla="*/ 570820 h 1641292"/>
              <a:gd name="connsiteX14" fmla="*/ 162616 w 1274354"/>
              <a:gd name="connsiteY14" fmla="*/ 411515 h 1641292"/>
              <a:gd name="connsiteX15" fmla="*/ 398 w 1274354"/>
              <a:gd name="connsiteY15" fmla="*/ 0 h 1641292"/>
              <a:gd name="connsiteX0" fmla="*/ 0 w 1273956"/>
              <a:gd name="connsiteY0" fmla="*/ 0 h 1641292"/>
              <a:gd name="connsiteX1" fmla="*/ 389352 w 1273956"/>
              <a:gd name="connsiteY1" fmla="*/ 180956 h 1641292"/>
              <a:gd name="connsiteX2" fmla="*/ 585438 w 1273956"/>
              <a:gd name="connsiteY2" fmla="*/ 222989 h 1641292"/>
              <a:gd name="connsiteX3" fmla="*/ 783438 w 1273956"/>
              <a:gd name="connsiteY3" fmla="*/ 310368 h 1641292"/>
              <a:gd name="connsiteX4" fmla="*/ 786596 w 1273956"/>
              <a:gd name="connsiteY4" fmla="*/ 319428 h 1641292"/>
              <a:gd name="connsiteX5" fmla="*/ 787921 w 1273956"/>
              <a:gd name="connsiteY5" fmla="*/ 318221 h 1641292"/>
              <a:gd name="connsiteX6" fmla="*/ 1165797 w 1273956"/>
              <a:gd name="connsiteY6" fmla="*/ 925019 h 1641292"/>
              <a:gd name="connsiteX7" fmla="*/ 1273956 w 1273956"/>
              <a:gd name="connsiteY7" fmla="*/ 1633496 h 1641292"/>
              <a:gd name="connsiteX8" fmla="*/ 1239308 w 1273956"/>
              <a:gd name="connsiteY8" fmla="*/ 1641292 h 1641292"/>
              <a:gd name="connsiteX9" fmla="*/ 1006223 w 1273956"/>
              <a:gd name="connsiteY9" fmla="*/ 1093114 h 1641292"/>
              <a:gd name="connsiteX10" fmla="*/ 656040 w 1273956"/>
              <a:gd name="connsiteY10" fmla="*/ 717779 h 1641292"/>
              <a:gd name="connsiteX11" fmla="*/ 641796 w 1273956"/>
              <a:gd name="connsiteY11" fmla="*/ 711790 h 1641292"/>
              <a:gd name="connsiteX12" fmla="*/ 609160 w 1273956"/>
              <a:gd name="connsiteY12" fmla="*/ 714149 h 1641292"/>
              <a:gd name="connsiteX13" fmla="*/ 298871 w 1273956"/>
              <a:gd name="connsiteY13" fmla="*/ 570820 h 1641292"/>
              <a:gd name="connsiteX14" fmla="*/ 162218 w 1273956"/>
              <a:gd name="connsiteY14" fmla="*/ 411515 h 1641292"/>
              <a:gd name="connsiteX15" fmla="*/ 0 w 1273956"/>
              <a:gd name="connsiteY15" fmla="*/ 0 h 1641292"/>
              <a:gd name="connsiteX0" fmla="*/ 0 w 1273956"/>
              <a:gd name="connsiteY0" fmla="*/ 0 h 1641292"/>
              <a:gd name="connsiteX1" fmla="*/ 389352 w 1273956"/>
              <a:gd name="connsiteY1" fmla="*/ 180956 h 1641292"/>
              <a:gd name="connsiteX2" fmla="*/ 585438 w 1273956"/>
              <a:gd name="connsiteY2" fmla="*/ 222989 h 1641292"/>
              <a:gd name="connsiteX3" fmla="*/ 783438 w 1273956"/>
              <a:gd name="connsiteY3" fmla="*/ 310368 h 1641292"/>
              <a:gd name="connsiteX4" fmla="*/ 786596 w 1273956"/>
              <a:gd name="connsiteY4" fmla="*/ 319428 h 1641292"/>
              <a:gd name="connsiteX5" fmla="*/ 787921 w 1273956"/>
              <a:gd name="connsiteY5" fmla="*/ 318221 h 1641292"/>
              <a:gd name="connsiteX6" fmla="*/ 1165797 w 1273956"/>
              <a:gd name="connsiteY6" fmla="*/ 925019 h 1641292"/>
              <a:gd name="connsiteX7" fmla="*/ 1273956 w 1273956"/>
              <a:gd name="connsiteY7" fmla="*/ 1633496 h 1641292"/>
              <a:gd name="connsiteX8" fmla="*/ 1239308 w 1273956"/>
              <a:gd name="connsiteY8" fmla="*/ 1641292 h 1641292"/>
              <a:gd name="connsiteX9" fmla="*/ 1006223 w 1273956"/>
              <a:gd name="connsiteY9" fmla="*/ 1093114 h 1641292"/>
              <a:gd name="connsiteX10" fmla="*/ 656040 w 1273956"/>
              <a:gd name="connsiteY10" fmla="*/ 717779 h 1641292"/>
              <a:gd name="connsiteX11" fmla="*/ 641796 w 1273956"/>
              <a:gd name="connsiteY11" fmla="*/ 711790 h 1641292"/>
              <a:gd name="connsiteX12" fmla="*/ 609160 w 1273956"/>
              <a:gd name="connsiteY12" fmla="*/ 714149 h 1641292"/>
              <a:gd name="connsiteX13" fmla="*/ 298871 w 1273956"/>
              <a:gd name="connsiteY13" fmla="*/ 570820 h 1641292"/>
              <a:gd name="connsiteX14" fmla="*/ 162218 w 1273956"/>
              <a:gd name="connsiteY14" fmla="*/ 411515 h 1641292"/>
              <a:gd name="connsiteX15" fmla="*/ 0 w 1273956"/>
              <a:gd name="connsiteY15" fmla="*/ 0 h 1641292"/>
              <a:gd name="connsiteX0" fmla="*/ 0 w 1273956"/>
              <a:gd name="connsiteY0" fmla="*/ 0 h 1641292"/>
              <a:gd name="connsiteX1" fmla="*/ 389352 w 1273956"/>
              <a:gd name="connsiteY1" fmla="*/ 180956 h 1641292"/>
              <a:gd name="connsiteX2" fmla="*/ 585438 w 1273956"/>
              <a:gd name="connsiteY2" fmla="*/ 222989 h 1641292"/>
              <a:gd name="connsiteX3" fmla="*/ 783438 w 1273956"/>
              <a:gd name="connsiteY3" fmla="*/ 310368 h 1641292"/>
              <a:gd name="connsiteX4" fmla="*/ 786596 w 1273956"/>
              <a:gd name="connsiteY4" fmla="*/ 319428 h 1641292"/>
              <a:gd name="connsiteX5" fmla="*/ 787921 w 1273956"/>
              <a:gd name="connsiteY5" fmla="*/ 318221 h 1641292"/>
              <a:gd name="connsiteX6" fmla="*/ 1165797 w 1273956"/>
              <a:gd name="connsiteY6" fmla="*/ 925019 h 1641292"/>
              <a:gd name="connsiteX7" fmla="*/ 1273956 w 1273956"/>
              <a:gd name="connsiteY7" fmla="*/ 1633496 h 1641292"/>
              <a:gd name="connsiteX8" fmla="*/ 1239308 w 1273956"/>
              <a:gd name="connsiteY8" fmla="*/ 1641292 h 1641292"/>
              <a:gd name="connsiteX9" fmla="*/ 1006223 w 1273956"/>
              <a:gd name="connsiteY9" fmla="*/ 1093114 h 1641292"/>
              <a:gd name="connsiteX10" fmla="*/ 656040 w 1273956"/>
              <a:gd name="connsiteY10" fmla="*/ 717779 h 1641292"/>
              <a:gd name="connsiteX11" fmla="*/ 641796 w 1273956"/>
              <a:gd name="connsiteY11" fmla="*/ 711790 h 1641292"/>
              <a:gd name="connsiteX12" fmla="*/ 609160 w 1273956"/>
              <a:gd name="connsiteY12" fmla="*/ 714149 h 1641292"/>
              <a:gd name="connsiteX13" fmla="*/ 298871 w 1273956"/>
              <a:gd name="connsiteY13" fmla="*/ 570820 h 1641292"/>
              <a:gd name="connsiteX14" fmla="*/ 162218 w 1273956"/>
              <a:gd name="connsiteY14" fmla="*/ 411515 h 1641292"/>
              <a:gd name="connsiteX15" fmla="*/ 0 w 1273956"/>
              <a:gd name="connsiteY15" fmla="*/ 0 h 1641292"/>
              <a:gd name="connsiteX0" fmla="*/ 0 w 1273956"/>
              <a:gd name="connsiteY0" fmla="*/ 0 h 1641292"/>
              <a:gd name="connsiteX1" fmla="*/ 389352 w 1273956"/>
              <a:gd name="connsiteY1" fmla="*/ 180956 h 1641292"/>
              <a:gd name="connsiteX2" fmla="*/ 585438 w 1273956"/>
              <a:gd name="connsiteY2" fmla="*/ 222989 h 1641292"/>
              <a:gd name="connsiteX3" fmla="*/ 783438 w 1273956"/>
              <a:gd name="connsiteY3" fmla="*/ 310368 h 1641292"/>
              <a:gd name="connsiteX4" fmla="*/ 786596 w 1273956"/>
              <a:gd name="connsiteY4" fmla="*/ 319428 h 1641292"/>
              <a:gd name="connsiteX5" fmla="*/ 787921 w 1273956"/>
              <a:gd name="connsiteY5" fmla="*/ 318221 h 1641292"/>
              <a:gd name="connsiteX6" fmla="*/ 1165797 w 1273956"/>
              <a:gd name="connsiteY6" fmla="*/ 925019 h 1641292"/>
              <a:gd name="connsiteX7" fmla="*/ 1273956 w 1273956"/>
              <a:gd name="connsiteY7" fmla="*/ 1633496 h 1641292"/>
              <a:gd name="connsiteX8" fmla="*/ 1239308 w 1273956"/>
              <a:gd name="connsiteY8" fmla="*/ 1641292 h 1641292"/>
              <a:gd name="connsiteX9" fmla="*/ 1006223 w 1273956"/>
              <a:gd name="connsiteY9" fmla="*/ 1093114 h 1641292"/>
              <a:gd name="connsiteX10" fmla="*/ 656040 w 1273956"/>
              <a:gd name="connsiteY10" fmla="*/ 717779 h 1641292"/>
              <a:gd name="connsiteX11" fmla="*/ 641796 w 1273956"/>
              <a:gd name="connsiteY11" fmla="*/ 711790 h 1641292"/>
              <a:gd name="connsiteX12" fmla="*/ 609160 w 1273956"/>
              <a:gd name="connsiteY12" fmla="*/ 714149 h 1641292"/>
              <a:gd name="connsiteX13" fmla="*/ 298871 w 1273956"/>
              <a:gd name="connsiteY13" fmla="*/ 570820 h 1641292"/>
              <a:gd name="connsiteX14" fmla="*/ 162218 w 1273956"/>
              <a:gd name="connsiteY14" fmla="*/ 411515 h 1641292"/>
              <a:gd name="connsiteX15" fmla="*/ 0 w 1273956"/>
              <a:gd name="connsiteY15" fmla="*/ 0 h 1641292"/>
              <a:gd name="connsiteX0" fmla="*/ 0 w 1273956"/>
              <a:gd name="connsiteY0" fmla="*/ 0 h 1641292"/>
              <a:gd name="connsiteX1" fmla="*/ 389352 w 1273956"/>
              <a:gd name="connsiteY1" fmla="*/ 180956 h 1641292"/>
              <a:gd name="connsiteX2" fmla="*/ 585438 w 1273956"/>
              <a:gd name="connsiteY2" fmla="*/ 222989 h 1641292"/>
              <a:gd name="connsiteX3" fmla="*/ 783438 w 1273956"/>
              <a:gd name="connsiteY3" fmla="*/ 310368 h 1641292"/>
              <a:gd name="connsiteX4" fmla="*/ 786596 w 1273956"/>
              <a:gd name="connsiteY4" fmla="*/ 319428 h 1641292"/>
              <a:gd name="connsiteX5" fmla="*/ 787921 w 1273956"/>
              <a:gd name="connsiteY5" fmla="*/ 318221 h 1641292"/>
              <a:gd name="connsiteX6" fmla="*/ 1165797 w 1273956"/>
              <a:gd name="connsiteY6" fmla="*/ 925019 h 1641292"/>
              <a:gd name="connsiteX7" fmla="*/ 1273956 w 1273956"/>
              <a:gd name="connsiteY7" fmla="*/ 1633496 h 1641292"/>
              <a:gd name="connsiteX8" fmla="*/ 1239308 w 1273956"/>
              <a:gd name="connsiteY8" fmla="*/ 1641292 h 1641292"/>
              <a:gd name="connsiteX9" fmla="*/ 1006223 w 1273956"/>
              <a:gd name="connsiteY9" fmla="*/ 1093114 h 1641292"/>
              <a:gd name="connsiteX10" fmla="*/ 656040 w 1273956"/>
              <a:gd name="connsiteY10" fmla="*/ 717779 h 1641292"/>
              <a:gd name="connsiteX11" fmla="*/ 641796 w 1273956"/>
              <a:gd name="connsiteY11" fmla="*/ 711790 h 1641292"/>
              <a:gd name="connsiteX12" fmla="*/ 609160 w 1273956"/>
              <a:gd name="connsiteY12" fmla="*/ 714149 h 1641292"/>
              <a:gd name="connsiteX13" fmla="*/ 298871 w 1273956"/>
              <a:gd name="connsiteY13" fmla="*/ 570820 h 1641292"/>
              <a:gd name="connsiteX14" fmla="*/ 162218 w 1273956"/>
              <a:gd name="connsiteY14" fmla="*/ 411515 h 1641292"/>
              <a:gd name="connsiteX15" fmla="*/ 0 w 1273956"/>
              <a:gd name="connsiteY15" fmla="*/ 0 h 1641292"/>
              <a:gd name="connsiteX0" fmla="*/ 0 w 1273956"/>
              <a:gd name="connsiteY0" fmla="*/ 0 h 1641292"/>
              <a:gd name="connsiteX1" fmla="*/ 389352 w 1273956"/>
              <a:gd name="connsiteY1" fmla="*/ 180956 h 1641292"/>
              <a:gd name="connsiteX2" fmla="*/ 585438 w 1273956"/>
              <a:gd name="connsiteY2" fmla="*/ 222989 h 1641292"/>
              <a:gd name="connsiteX3" fmla="*/ 783438 w 1273956"/>
              <a:gd name="connsiteY3" fmla="*/ 310368 h 1641292"/>
              <a:gd name="connsiteX4" fmla="*/ 786596 w 1273956"/>
              <a:gd name="connsiteY4" fmla="*/ 319428 h 1641292"/>
              <a:gd name="connsiteX5" fmla="*/ 787921 w 1273956"/>
              <a:gd name="connsiteY5" fmla="*/ 318221 h 1641292"/>
              <a:gd name="connsiteX6" fmla="*/ 1165797 w 1273956"/>
              <a:gd name="connsiteY6" fmla="*/ 925019 h 1641292"/>
              <a:gd name="connsiteX7" fmla="*/ 1273956 w 1273956"/>
              <a:gd name="connsiteY7" fmla="*/ 1633496 h 1641292"/>
              <a:gd name="connsiteX8" fmla="*/ 1239308 w 1273956"/>
              <a:gd name="connsiteY8" fmla="*/ 1641292 h 1641292"/>
              <a:gd name="connsiteX9" fmla="*/ 1006223 w 1273956"/>
              <a:gd name="connsiteY9" fmla="*/ 1093114 h 1641292"/>
              <a:gd name="connsiteX10" fmla="*/ 656040 w 1273956"/>
              <a:gd name="connsiteY10" fmla="*/ 717779 h 1641292"/>
              <a:gd name="connsiteX11" fmla="*/ 641796 w 1273956"/>
              <a:gd name="connsiteY11" fmla="*/ 711790 h 1641292"/>
              <a:gd name="connsiteX12" fmla="*/ 609160 w 1273956"/>
              <a:gd name="connsiteY12" fmla="*/ 714149 h 1641292"/>
              <a:gd name="connsiteX13" fmla="*/ 298871 w 1273956"/>
              <a:gd name="connsiteY13" fmla="*/ 570820 h 1641292"/>
              <a:gd name="connsiteX14" fmla="*/ 162218 w 1273956"/>
              <a:gd name="connsiteY14" fmla="*/ 411515 h 1641292"/>
              <a:gd name="connsiteX15" fmla="*/ 0 w 1273956"/>
              <a:gd name="connsiteY15" fmla="*/ 0 h 1641292"/>
              <a:gd name="connsiteX0" fmla="*/ 0 w 1273956"/>
              <a:gd name="connsiteY0" fmla="*/ 0 h 1641292"/>
              <a:gd name="connsiteX1" fmla="*/ 389352 w 1273956"/>
              <a:gd name="connsiteY1" fmla="*/ 180956 h 1641292"/>
              <a:gd name="connsiteX2" fmla="*/ 585438 w 1273956"/>
              <a:gd name="connsiteY2" fmla="*/ 222989 h 1641292"/>
              <a:gd name="connsiteX3" fmla="*/ 783438 w 1273956"/>
              <a:gd name="connsiteY3" fmla="*/ 310368 h 1641292"/>
              <a:gd name="connsiteX4" fmla="*/ 786596 w 1273956"/>
              <a:gd name="connsiteY4" fmla="*/ 319428 h 1641292"/>
              <a:gd name="connsiteX5" fmla="*/ 787921 w 1273956"/>
              <a:gd name="connsiteY5" fmla="*/ 318221 h 1641292"/>
              <a:gd name="connsiteX6" fmla="*/ 1165797 w 1273956"/>
              <a:gd name="connsiteY6" fmla="*/ 925019 h 1641292"/>
              <a:gd name="connsiteX7" fmla="*/ 1273956 w 1273956"/>
              <a:gd name="connsiteY7" fmla="*/ 1633496 h 1641292"/>
              <a:gd name="connsiteX8" fmla="*/ 1239308 w 1273956"/>
              <a:gd name="connsiteY8" fmla="*/ 1641292 h 1641292"/>
              <a:gd name="connsiteX9" fmla="*/ 1006223 w 1273956"/>
              <a:gd name="connsiteY9" fmla="*/ 1093114 h 1641292"/>
              <a:gd name="connsiteX10" fmla="*/ 656040 w 1273956"/>
              <a:gd name="connsiteY10" fmla="*/ 717779 h 1641292"/>
              <a:gd name="connsiteX11" fmla="*/ 641796 w 1273956"/>
              <a:gd name="connsiteY11" fmla="*/ 711790 h 1641292"/>
              <a:gd name="connsiteX12" fmla="*/ 609160 w 1273956"/>
              <a:gd name="connsiteY12" fmla="*/ 702243 h 1641292"/>
              <a:gd name="connsiteX13" fmla="*/ 298871 w 1273956"/>
              <a:gd name="connsiteY13" fmla="*/ 570820 h 1641292"/>
              <a:gd name="connsiteX14" fmla="*/ 162218 w 1273956"/>
              <a:gd name="connsiteY14" fmla="*/ 411515 h 1641292"/>
              <a:gd name="connsiteX15" fmla="*/ 0 w 1273956"/>
              <a:gd name="connsiteY15" fmla="*/ 0 h 1641292"/>
              <a:gd name="connsiteX0" fmla="*/ 0 w 1273956"/>
              <a:gd name="connsiteY0" fmla="*/ 0 h 1641292"/>
              <a:gd name="connsiteX1" fmla="*/ 389352 w 1273956"/>
              <a:gd name="connsiteY1" fmla="*/ 180956 h 1641292"/>
              <a:gd name="connsiteX2" fmla="*/ 585438 w 1273956"/>
              <a:gd name="connsiteY2" fmla="*/ 222989 h 1641292"/>
              <a:gd name="connsiteX3" fmla="*/ 783438 w 1273956"/>
              <a:gd name="connsiteY3" fmla="*/ 310368 h 1641292"/>
              <a:gd name="connsiteX4" fmla="*/ 786596 w 1273956"/>
              <a:gd name="connsiteY4" fmla="*/ 319428 h 1641292"/>
              <a:gd name="connsiteX5" fmla="*/ 787921 w 1273956"/>
              <a:gd name="connsiteY5" fmla="*/ 318221 h 1641292"/>
              <a:gd name="connsiteX6" fmla="*/ 1165797 w 1273956"/>
              <a:gd name="connsiteY6" fmla="*/ 925019 h 1641292"/>
              <a:gd name="connsiteX7" fmla="*/ 1273956 w 1273956"/>
              <a:gd name="connsiteY7" fmla="*/ 1633496 h 1641292"/>
              <a:gd name="connsiteX8" fmla="*/ 1239308 w 1273956"/>
              <a:gd name="connsiteY8" fmla="*/ 1641292 h 1641292"/>
              <a:gd name="connsiteX9" fmla="*/ 1006223 w 1273956"/>
              <a:gd name="connsiteY9" fmla="*/ 1093114 h 1641292"/>
              <a:gd name="connsiteX10" fmla="*/ 656040 w 1273956"/>
              <a:gd name="connsiteY10" fmla="*/ 717779 h 1641292"/>
              <a:gd name="connsiteX11" fmla="*/ 641796 w 1273956"/>
              <a:gd name="connsiteY11" fmla="*/ 711790 h 1641292"/>
              <a:gd name="connsiteX12" fmla="*/ 609160 w 1273956"/>
              <a:gd name="connsiteY12" fmla="*/ 702243 h 1641292"/>
              <a:gd name="connsiteX13" fmla="*/ 298871 w 1273956"/>
              <a:gd name="connsiteY13" fmla="*/ 570820 h 1641292"/>
              <a:gd name="connsiteX14" fmla="*/ 162218 w 1273956"/>
              <a:gd name="connsiteY14" fmla="*/ 411515 h 1641292"/>
              <a:gd name="connsiteX15" fmla="*/ 0 w 1273956"/>
              <a:gd name="connsiteY15" fmla="*/ 0 h 164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3956" h="1641292">
                <a:moveTo>
                  <a:pt x="0" y="0"/>
                </a:moveTo>
                <a:lnTo>
                  <a:pt x="389352" y="180956"/>
                </a:lnTo>
                <a:lnTo>
                  <a:pt x="585438" y="222989"/>
                </a:lnTo>
                <a:cubicBezTo>
                  <a:pt x="651864" y="247734"/>
                  <a:pt x="726525" y="252217"/>
                  <a:pt x="783438" y="310368"/>
                </a:cubicBezTo>
                <a:lnTo>
                  <a:pt x="786596" y="319428"/>
                </a:lnTo>
                <a:lnTo>
                  <a:pt x="787921" y="318221"/>
                </a:lnTo>
                <a:cubicBezTo>
                  <a:pt x="943973" y="495108"/>
                  <a:pt x="1108555" y="763652"/>
                  <a:pt x="1165797" y="925019"/>
                </a:cubicBezTo>
                <a:cubicBezTo>
                  <a:pt x="1269950" y="1219055"/>
                  <a:pt x="1255522" y="1404388"/>
                  <a:pt x="1273956" y="1633496"/>
                </a:cubicBezTo>
                <a:lnTo>
                  <a:pt x="1239308" y="1641292"/>
                </a:lnTo>
                <a:cubicBezTo>
                  <a:pt x="1159664" y="1436557"/>
                  <a:pt x="1097706" y="1284722"/>
                  <a:pt x="1006223" y="1093114"/>
                </a:cubicBezTo>
                <a:cubicBezTo>
                  <a:pt x="911477" y="892971"/>
                  <a:pt x="825929" y="798617"/>
                  <a:pt x="656040" y="717779"/>
                </a:cubicBezTo>
                <a:lnTo>
                  <a:pt x="641796" y="711790"/>
                </a:lnTo>
                <a:lnTo>
                  <a:pt x="609160" y="702243"/>
                </a:lnTo>
                <a:cubicBezTo>
                  <a:pt x="492114" y="699356"/>
                  <a:pt x="372458" y="626948"/>
                  <a:pt x="298871" y="570820"/>
                </a:cubicBezTo>
                <a:cubicBezTo>
                  <a:pt x="264985" y="531937"/>
                  <a:pt x="216129" y="491319"/>
                  <a:pt x="162218" y="411515"/>
                </a:cubicBezTo>
                <a:cubicBezTo>
                  <a:pt x="62997" y="289778"/>
                  <a:pt x="4121" y="89943"/>
                  <a:pt x="0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6FC04C"/>
              </a:gs>
              <a:gs pos="34000">
                <a:srgbClr val="3C6C26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8980" tIns="49489" rIns="98980" bIns="49489" rtlCol="0" anchor="ctr">
            <a:noAutofit/>
          </a:bodyPr>
          <a:lstStyle/>
          <a:p>
            <a:pPr algn="ctr"/>
            <a:endParaRPr lang="en-US" sz="1477" b="1" dirty="0"/>
          </a:p>
        </p:txBody>
      </p:sp>
      <p:sp>
        <p:nvSpPr>
          <p:cNvPr id="205" name="Rectangle 8"/>
          <p:cNvSpPr/>
          <p:nvPr/>
        </p:nvSpPr>
        <p:spPr>
          <a:xfrm>
            <a:off x="5191023" y="1600241"/>
            <a:ext cx="1113486" cy="1586151"/>
          </a:xfrm>
          <a:custGeom>
            <a:avLst/>
            <a:gdLst>
              <a:gd name="connsiteX0" fmla="*/ 0 w 1286360"/>
              <a:gd name="connsiteY0" fmla="*/ 0 h 1598080"/>
              <a:gd name="connsiteX1" fmla="*/ 1286360 w 1286360"/>
              <a:gd name="connsiteY1" fmla="*/ 0 h 1598080"/>
              <a:gd name="connsiteX2" fmla="*/ 1286360 w 1286360"/>
              <a:gd name="connsiteY2" fmla="*/ 1598080 h 1598080"/>
              <a:gd name="connsiteX3" fmla="*/ 0 w 1286360"/>
              <a:gd name="connsiteY3" fmla="*/ 1598080 h 1598080"/>
              <a:gd name="connsiteX4" fmla="*/ 0 w 1286360"/>
              <a:gd name="connsiteY4" fmla="*/ 0 h 1598080"/>
              <a:gd name="connsiteX0" fmla="*/ 0 w 1301859"/>
              <a:gd name="connsiteY0" fmla="*/ 0 h 2336832"/>
              <a:gd name="connsiteX1" fmla="*/ 1301859 w 1301859"/>
              <a:gd name="connsiteY1" fmla="*/ 738752 h 2336832"/>
              <a:gd name="connsiteX2" fmla="*/ 1301859 w 1301859"/>
              <a:gd name="connsiteY2" fmla="*/ 2336832 h 2336832"/>
              <a:gd name="connsiteX3" fmla="*/ 15499 w 1301859"/>
              <a:gd name="connsiteY3" fmla="*/ 2336832 h 2336832"/>
              <a:gd name="connsiteX4" fmla="*/ 0 w 1301859"/>
              <a:gd name="connsiteY4" fmla="*/ 0 h 2336832"/>
              <a:gd name="connsiteX0" fmla="*/ 0 w 1301859"/>
              <a:gd name="connsiteY0" fmla="*/ 0 h 2336832"/>
              <a:gd name="connsiteX1" fmla="*/ 1043554 w 1301859"/>
              <a:gd name="connsiteY1" fmla="*/ 1043552 h 2336832"/>
              <a:gd name="connsiteX2" fmla="*/ 1301859 w 1301859"/>
              <a:gd name="connsiteY2" fmla="*/ 2336832 h 2336832"/>
              <a:gd name="connsiteX3" fmla="*/ 15499 w 1301859"/>
              <a:gd name="connsiteY3" fmla="*/ 2336832 h 2336832"/>
              <a:gd name="connsiteX4" fmla="*/ 0 w 1301859"/>
              <a:gd name="connsiteY4" fmla="*/ 0 h 2336832"/>
              <a:gd name="connsiteX0" fmla="*/ 0 w 1301859"/>
              <a:gd name="connsiteY0" fmla="*/ 0 h 2336832"/>
              <a:gd name="connsiteX1" fmla="*/ 1146876 w 1301859"/>
              <a:gd name="connsiteY1" fmla="*/ 831742 h 2336832"/>
              <a:gd name="connsiteX2" fmla="*/ 1301859 w 1301859"/>
              <a:gd name="connsiteY2" fmla="*/ 2336832 h 2336832"/>
              <a:gd name="connsiteX3" fmla="*/ 15499 w 1301859"/>
              <a:gd name="connsiteY3" fmla="*/ 2336832 h 2336832"/>
              <a:gd name="connsiteX4" fmla="*/ 0 w 1301859"/>
              <a:gd name="connsiteY4" fmla="*/ 0 h 2336832"/>
              <a:gd name="connsiteX0" fmla="*/ 0 w 1146876"/>
              <a:gd name="connsiteY0" fmla="*/ 0 h 2605469"/>
              <a:gd name="connsiteX1" fmla="*/ 1146876 w 1146876"/>
              <a:gd name="connsiteY1" fmla="*/ 831742 h 2605469"/>
              <a:gd name="connsiteX2" fmla="*/ 1090049 w 1146876"/>
              <a:gd name="connsiteY2" fmla="*/ 2605469 h 2605469"/>
              <a:gd name="connsiteX3" fmla="*/ 15499 w 1146876"/>
              <a:gd name="connsiteY3" fmla="*/ 2336832 h 2605469"/>
              <a:gd name="connsiteX4" fmla="*/ 0 w 1146876"/>
              <a:gd name="connsiteY4" fmla="*/ 0 h 2605469"/>
              <a:gd name="connsiteX0" fmla="*/ 1787471 w 2934347"/>
              <a:gd name="connsiteY0" fmla="*/ 0 h 2863774"/>
              <a:gd name="connsiteX1" fmla="*/ 2934347 w 2934347"/>
              <a:gd name="connsiteY1" fmla="*/ 831742 h 2863774"/>
              <a:gd name="connsiteX2" fmla="*/ 2877520 w 2934347"/>
              <a:gd name="connsiteY2" fmla="*/ 2605469 h 2863774"/>
              <a:gd name="connsiteX3" fmla="*/ 0 w 2934347"/>
              <a:gd name="connsiteY3" fmla="*/ 2863774 h 2863774"/>
              <a:gd name="connsiteX4" fmla="*/ 1787471 w 2934347"/>
              <a:gd name="connsiteY4" fmla="*/ 0 h 2863774"/>
              <a:gd name="connsiteX0" fmla="*/ 1787471 w 2934347"/>
              <a:gd name="connsiteY0" fmla="*/ 0 h 2863774"/>
              <a:gd name="connsiteX1" fmla="*/ 2934347 w 2934347"/>
              <a:gd name="connsiteY1" fmla="*/ 831742 h 2863774"/>
              <a:gd name="connsiteX2" fmla="*/ 2877520 w 2934347"/>
              <a:gd name="connsiteY2" fmla="*/ 2605469 h 2863774"/>
              <a:gd name="connsiteX3" fmla="*/ 1242930 w 2934347"/>
              <a:gd name="connsiteY3" fmla="*/ 2739787 h 2863774"/>
              <a:gd name="connsiteX4" fmla="*/ 0 w 2934347"/>
              <a:gd name="connsiteY4" fmla="*/ 2863774 h 2863774"/>
              <a:gd name="connsiteX5" fmla="*/ 1787471 w 2934347"/>
              <a:gd name="connsiteY5" fmla="*/ 0 h 2863774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87471 w 2934347"/>
              <a:gd name="connsiteY5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870971 w 2934347"/>
              <a:gd name="connsiteY5" fmla="*/ 144826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606630"/>
              <a:gd name="connsiteX1" fmla="*/ 2934347 w 2934347"/>
              <a:gd name="connsiteY1" fmla="*/ 831742 h 3606630"/>
              <a:gd name="connsiteX2" fmla="*/ 2877520 w 2934347"/>
              <a:gd name="connsiteY2" fmla="*/ 2605469 h 3606630"/>
              <a:gd name="connsiteX3" fmla="*/ 1025953 w 2934347"/>
              <a:gd name="connsiteY3" fmla="*/ 3566363 h 3606630"/>
              <a:gd name="connsiteX4" fmla="*/ 0 w 2934347"/>
              <a:gd name="connsiteY4" fmla="*/ 2863774 h 3606630"/>
              <a:gd name="connsiteX5" fmla="*/ 1702714 w 2934347"/>
              <a:gd name="connsiteY5" fmla="*/ 1846052 h 3606630"/>
              <a:gd name="connsiteX6" fmla="*/ 1787471 w 2934347"/>
              <a:gd name="connsiteY6" fmla="*/ 0 h 3606630"/>
              <a:gd name="connsiteX0" fmla="*/ 1787471 w 2934347"/>
              <a:gd name="connsiteY0" fmla="*/ 0 h 3659602"/>
              <a:gd name="connsiteX1" fmla="*/ 2934347 w 2934347"/>
              <a:gd name="connsiteY1" fmla="*/ 831742 h 3659602"/>
              <a:gd name="connsiteX2" fmla="*/ 2877520 w 2934347"/>
              <a:gd name="connsiteY2" fmla="*/ 2605469 h 3659602"/>
              <a:gd name="connsiteX3" fmla="*/ 1025953 w 2934347"/>
              <a:gd name="connsiteY3" fmla="*/ 3566363 h 3659602"/>
              <a:gd name="connsiteX4" fmla="*/ 0 w 2934347"/>
              <a:gd name="connsiteY4" fmla="*/ 2863774 h 3659602"/>
              <a:gd name="connsiteX5" fmla="*/ 1702714 w 2934347"/>
              <a:gd name="connsiteY5" fmla="*/ 1846052 h 3659602"/>
              <a:gd name="connsiteX6" fmla="*/ 1787471 w 2934347"/>
              <a:gd name="connsiteY6" fmla="*/ 0 h 3659602"/>
              <a:gd name="connsiteX0" fmla="*/ 1787471 w 3099725"/>
              <a:gd name="connsiteY0" fmla="*/ 0 h 3659602"/>
              <a:gd name="connsiteX1" fmla="*/ 2934347 w 3099725"/>
              <a:gd name="connsiteY1" fmla="*/ 831742 h 3659602"/>
              <a:gd name="connsiteX2" fmla="*/ 2877520 w 3099725"/>
              <a:gd name="connsiteY2" fmla="*/ 2605469 h 3659602"/>
              <a:gd name="connsiteX3" fmla="*/ 1025953 w 3099725"/>
              <a:gd name="connsiteY3" fmla="*/ 3566363 h 3659602"/>
              <a:gd name="connsiteX4" fmla="*/ 0 w 3099725"/>
              <a:gd name="connsiteY4" fmla="*/ 2863774 h 3659602"/>
              <a:gd name="connsiteX5" fmla="*/ 1702714 w 3099725"/>
              <a:gd name="connsiteY5" fmla="*/ 1846052 h 3659602"/>
              <a:gd name="connsiteX6" fmla="*/ 1787471 w 3099725"/>
              <a:gd name="connsiteY6" fmla="*/ 0 h 3659602"/>
              <a:gd name="connsiteX0" fmla="*/ 1787471 w 3193216"/>
              <a:gd name="connsiteY0" fmla="*/ 0 h 3659602"/>
              <a:gd name="connsiteX1" fmla="*/ 2934347 w 3193216"/>
              <a:gd name="connsiteY1" fmla="*/ 831742 h 3659602"/>
              <a:gd name="connsiteX2" fmla="*/ 2877520 w 3193216"/>
              <a:gd name="connsiteY2" fmla="*/ 2605469 h 3659602"/>
              <a:gd name="connsiteX3" fmla="*/ 1025953 w 3193216"/>
              <a:gd name="connsiteY3" fmla="*/ 3566363 h 3659602"/>
              <a:gd name="connsiteX4" fmla="*/ 0 w 3193216"/>
              <a:gd name="connsiteY4" fmla="*/ 2863774 h 3659602"/>
              <a:gd name="connsiteX5" fmla="*/ 1702714 w 3193216"/>
              <a:gd name="connsiteY5" fmla="*/ 1846052 h 3659602"/>
              <a:gd name="connsiteX6" fmla="*/ 1787471 w 3193216"/>
              <a:gd name="connsiteY6" fmla="*/ 0 h 3659602"/>
              <a:gd name="connsiteX0" fmla="*/ 1787471 w 3199530"/>
              <a:gd name="connsiteY0" fmla="*/ 0 h 3659602"/>
              <a:gd name="connsiteX1" fmla="*/ 2934347 w 3199530"/>
              <a:gd name="connsiteY1" fmla="*/ 831742 h 3659602"/>
              <a:gd name="connsiteX2" fmla="*/ 2877520 w 3199530"/>
              <a:gd name="connsiteY2" fmla="*/ 2605469 h 3659602"/>
              <a:gd name="connsiteX3" fmla="*/ 1025953 w 3199530"/>
              <a:gd name="connsiteY3" fmla="*/ 3566363 h 3659602"/>
              <a:gd name="connsiteX4" fmla="*/ 0 w 3199530"/>
              <a:gd name="connsiteY4" fmla="*/ 2863774 h 3659602"/>
              <a:gd name="connsiteX5" fmla="*/ 1702714 w 3199530"/>
              <a:gd name="connsiteY5" fmla="*/ 1846052 h 3659602"/>
              <a:gd name="connsiteX6" fmla="*/ 1787471 w 3199530"/>
              <a:gd name="connsiteY6" fmla="*/ 0 h 3659602"/>
              <a:gd name="connsiteX0" fmla="*/ 1787471 w 3194395"/>
              <a:gd name="connsiteY0" fmla="*/ 0 h 3659602"/>
              <a:gd name="connsiteX1" fmla="*/ 2934347 w 3194395"/>
              <a:gd name="connsiteY1" fmla="*/ 831742 h 3659602"/>
              <a:gd name="connsiteX2" fmla="*/ 2877520 w 3194395"/>
              <a:gd name="connsiteY2" fmla="*/ 2605469 h 3659602"/>
              <a:gd name="connsiteX3" fmla="*/ 1025953 w 3194395"/>
              <a:gd name="connsiteY3" fmla="*/ 3566363 h 3659602"/>
              <a:gd name="connsiteX4" fmla="*/ 0 w 3194395"/>
              <a:gd name="connsiteY4" fmla="*/ 2863774 h 3659602"/>
              <a:gd name="connsiteX5" fmla="*/ 1702714 w 3194395"/>
              <a:gd name="connsiteY5" fmla="*/ 1846052 h 3659602"/>
              <a:gd name="connsiteX6" fmla="*/ 1787471 w 3194395"/>
              <a:gd name="connsiteY6" fmla="*/ 0 h 3659602"/>
              <a:gd name="connsiteX0" fmla="*/ 1787471 w 3194395"/>
              <a:gd name="connsiteY0" fmla="*/ 0 h 3659602"/>
              <a:gd name="connsiteX1" fmla="*/ 2934347 w 3194395"/>
              <a:gd name="connsiteY1" fmla="*/ 831742 h 3659602"/>
              <a:gd name="connsiteX2" fmla="*/ 2877520 w 3194395"/>
              <a:gd name="connsiteY2" fmla="*/ 2605469 h 3659602"/>
              <a:gd name="connsiteX3" fmla="*/ 1025953 w 3194395"/>
              <a:gd name="connsiteY3" fmla="*/ 3566363 h 3659602"/>
              <a:gd name="connsiteX4" fmla="*/ 0 w 3194395"/>
              <a:gd name="connsiteY4" fmla="*/ 2837944 h 3659602"/>
              <a:gd name="connsiteX5" fmla="*/ 1702714 w 3194395"/>
              <a:gd name="connsiteY5" fmla="*/ 1846052 h 3659602"/>
              <a:gd name="connsiteX6" fmla="*/ 1787471 w 3194395"/>
              <a:gd name="connsiteY6" fmla="*/ 0 h 3659602"/>
              <a:gd name="connsiteX0" fmla="*/ 1802969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718212 w 3209893"/>
              <a:gd name="connsiteY5" fmla="*/ 1846052 h 3659602"/>
              <a:gd name="connsiteX6" fmla="*/ 1802969 w 3209893"/>
              <a:gd name="connsiteY6" fmla="*/ 0 h 3659602"/>
              <a:gd name="connsiteX0" fmla="*/ 1802969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718212 w 3209893"/>
              <a:gd name="connsiteY5" fmla="*/ 1846052 h 3659602"/>
              <a:gd name="connsiteX6" fmla="*/ 1802969 w 3209893"/>
              <a:gd name="connsiteY6" fmla="*/ 0 h 3659602"/>
              <a:gd name="connsiteX0" fmla="*/ 1802969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744214 w 3209893"/>
              <a:gd name="connsiteY5" fmla="*/ 1854719 h 3659602"/>
              <a:gd name="connsiteX6" fmla="*/ 1802969 w 3209893"/>
              <a:gd name="connsiteY6" fmla="*/ 0 h 3659602"/>
              <a:gd name="connsiteX0" fmla="*/ 1802969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709544 w 3209893"/>
              <a:gd name="connsiteY5" fmla="*/ 1846052 h 3659602"/>
              <a:gd name="connsiteX6" fmla="*/ 1802969 w 3209893"/>
              <a:gd name="connsiteY6" fmla="*/ 0 h 3659602"/>
              <a:gd name="connsiteX0" fmla="*/ 1833305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709544 w 3209893"/>
              <a:gd name="connsiteY5" fmla="*/ 1846052 h 3659602"/>
              <a:gd name="connsiteX6" fmla="*/ 1833305 w 3209893"/>
              <a:gd name="connsiteY6" fmla="*/ 0 h 3659602"/>
              <a:gd name="connsiteX0" fmla="*/ 1833305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661278 w 3209893"/>
              <a:gd name="connsiteY5" fmla="*/ 1786675 h 3659602"/>
              <a:gd name="connsiteX6" fmla="*/ 1833305 w 3209893"/>
              <a:gd name="connsiteY6" fmla="*/ 0 h 3659602"/>
              <a:gd name="connsiteX0" fmla="*/ 1833305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613011 w 3209893"/>
              <a:gd name="connsiteY5" fmla="*/ 1739174 h 3659602"/>
              <a:gd name="connsiteX6" fmla="*/ 1833305 w 3209893"/>
              <a:gd name="connsiteY6" fmla="*/ 0 h 3659602"/>
              <a:gd name="connsiteX0" fmla="*/ 1833305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625078 w 3209893"/>
              <a:gd name="connsiteY5" fmla="*/ 1751049 h 3659602"/>
              <a:gd name="connsiteX6" fmla="*/ 1833305 w 3209893"/>
              <a:gd name="connsiteY6" fmla="*/ 0 h 3659602"/>
              <a:gd name="connsiteX0" fmla="*/ 1833305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625078 w 3209893"/>
              <a:gd name="connsiteY5" fmla="*/ 1751049 h 3659602"/>
              <a:gd name="connsiteX6" fmla="*/ 1833305 w 3209893"/>
              <a:gd name="connsiteY6" fmla="*/ 0 h 3659602"/>
              <a:gd name="connsiteX0" fmla="*/ 1833305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625078 w 3209893"/>
              <a:gd name="connsiteY5" fmla="*/ 1751049 h 3659602"/>
              <a:gd name="connsiteX6" fmla="*/ 1833305 w 3209893"/>
              <a:gd name="connsiteY6" fmla="*/ 0 h 3659602"/>
              <a:gd name="connsiteX0" fmla="*/ 1833305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644847 w 3209893"/>
              <a:gd name="connsiteY5" fmla="*/ 1765641 h 3659602"/>
              <a:gd name="connsiteX6" fmla="*/ 1833305 w 3209893"/>
              <a:gd name="connsiteY6" fmla="*/ 0 h 3659602"/>
              <a:gd name="connsiteX0" fmla="*/ 1833305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644847 w 3209893"/>
              <a:gd name="connsiteY5" fmla="*/ 1765641 h 3659602"/>
              <a:gd name="connsiteX6" fmla="*/ 1833305 w 3209893"/>
              <a:gd name="connsiteY6" fmla="*/ 0 h 3659602"/>
              <a:gd name="connsiteX0" fmla="*/ 1833305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33382 h 3659602"/>
              <a:gd name="connsiteX5" fmla="*/ 1644847 w 3209893"/>
              <a:gd name="connsiteY5" fmla="*/ 1765641 h 3659602"/>
              <a:gd name="connsiteX6" fmla="*/ 1833305 w 3209893"/>
              <a:gd name="connsiteY6" fmla="*/ 0 h 365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9893" h="3659602">
                <a:moveTo>
                  <a:pt x="1833305" y="0"/>
                </a:moveTo>
                <a:lnTo>
                  <a:pt x="2949845" y="831742"/>
                </a:lnTo>
                <a:cubicBezTo>
                  <a:pt x="3359689" y="1144014"/>
                  <a:pt x="3242591" y="2081386"/>
                  <a:pt x="2893018" y="2605469"/>
                </a:cubicBezTo>
                <a:cubicBezTo>
                  <a:pt x="2260331" y="3623191"/>
                  <a:pt x="1348674" y="3804004"/>
                  <a:pt x="1041451" y="3566363"/>
                </a:cubicBezTo>
                <a:lnTo>
                  <a:pt x="0" y="2833382"/>
                </a:lnTo>
                <a:cubicBezTo>
                  <a:pt x="663711" y="2879456"/>
                  <a:pt x="1247758" y="2368353"/>
                  <a:pt x="1644847" y="1765641"/>
                </a:cubicBezTo>
                <a:cubicBezTo>
                  <a:pt x="1750591" y="1615239"/>
                  <a:pt x="2352586" y="531151"/>
                  <a:pt x="183330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/>
          </a:bodyPr>
          <a:lstStyle/>
          <a:p>
            <a:pPr algn="ctr"/>
            <a:endParaRPr lang="en-US" sz="1477" b="1" dirty="0"/>
          </a:p>
        </p:txBody>
      </p:sp>
      <p:sp>
        <p:nvSpPr>
          <p:cNvPr id="206" name="Rectangle 8"/>
          <p:cNvSpPr/>
          <p:nvPr/>
        </p:nvSpPr>
        <p:spPr>
          <a:xfrm>
            <a:off x="5189786" y="1608891"/>
            <a:ext cx="1131200" cy="1573495"/>
          </a:xfrm>
          <a:custGeom>
            <a:avLst/>
            <a:gdLst>
              <a:gd name="connsiteX0" fmla="*/ 0 w 1286360"/>
              <a:gd name="connsiteY0" fmla="*/ 0 h 1598080"/>
              <a:gd name="connsiteX1" fmla="*/ 1286360 w 1286360"/>
              <a:gd name="connsiteY1" fmla="*/ 0 h 1598080"/>
              <a:gd name="connsiteX2" fmla="*/ 1286360 w 1286360"/>
              <a:gd name="connsiteY2" fmla="*/ 1598080 h 1598080"/>
              <a:gd name="connsiteX3" fmla="*/ 0 w 1286360"/>
              <a:gd name="connsiteY3" fmla="*/ 1598080 h 1598080"/>
              <a:gd name="connsiteX4" fmla="*/ 0 w 1286360"/>
              <a:gd name="connsiteY4" fmla="*/ 0 h 1598080"/>
              <a:gd name="connsiteX0" fmla="*/ 0 w 1301859"/>
              <a:gd name="connsiteY0" fmla="*/ 0 h 2336832"/>
              <a:gd name="connsiteX1" fmla="*/ 1301859 w 1301859"/>
              <a:gd name="connsiteY1" fmla="*/ 738752 h 2336832"/>
              <a:gd name="connsiteX2" fmla="*/ 1301859 w 1301859"/>
              <a:gd name="connsiteY2" fmla="*/ 2336832 h 2336832"/>
              <a:gd name="connsiteX3" fmla="*/ 15499 w 1301859"/>
              <a:gd name="connsiteY3" fmla="*/ 2336832 h 2336832"/>
              <a:gd name="connsiteX4" fmla="*/ 0 w 1301859"/>
              <a:gd name="connsiteY4" fmla="*/ 0 h 2336832"/>
              <a:gd name="connsiteX0" fmla="*/ 0 w 1301859"/>
              <a:gd name="connsiteY0" fmla="*/ 0 h 2336832"/>
              <a:gd name="connsiteX1" fmla="*/ 1043554 w 1301859"/>
              <a:gd name="connsiteY1" fmla="*/ 1043552 h 2336832"/>
              <a:gd name="connsiteX2" fmla="*/ 1301859 w 1301859"/>
              <a:gd name="connsiteY2" fmla="*/ 2336832 h 2336832"/>
              <a:gd name="connsiteX3" fmla="*/ 15499 w 1301859"/>
              <a:gd name="connsiteY3" fmla="*/ 2336832 h 2336832"/>
              <a:gd name="connsiteX4" fmla="*/ 0 w 1301859"/>
              <a:gd name="connsiteY4" fmla="*/ 0 h 2336832"/>
              <a:gd name="connsiteX0" fmla="*/ 0 w 1301859"/>
              <a:gd name="connsiteY0" fmla="*/ 0 h 2336832"/>
              <a:gd name="connsiteX1" fmla="*/ 1146876 w 1301859"/>
              <a:gd name="connsiteY1" fmla="*/ 831742 h 2336832"/>
              <a:gd name="connsiteX2" fmla="*/ 1301859 w 1301859"/>
              <a:gd name="connsiteY2" fmla="*/ 2336832 h 2336832"/>
              <a:gd name="connsiteX3" fmla="*/ 15499 w 1301859"/>
              <a:gd name="connsiteY3" fmla="*/ 2336832 h 2336832"/>
              <a:gd name="connsiteX4" fmla="*/ 0 w 1301859"/>
              <a:gd name="connsiteY4" fmla="*/ 0 h 2336832"/>
              <a:gd name="connsiteX0" fmla="*/ 0 w 1146876"/>
              <a:gd name="connsiteY0" fmla="*/ 0 h 2605469"/>
              <a:gd name="connsiteX1" fmla="*/ 1146876 w 1146876"/>
              <a:gd name="connsiteY1" fmla="*/ 831742 h 2605469"/>
              <a:gd name="connsiteX2" fmla="*/ 1090049 w 1146876"/>
              <a:gd name="connsiteY2" fmla="*/ 2605469 h 2605469"/>
              <a:gd name="connsiteX3" fmla="*/ 15499 w 1146876"/>
              <a:gd name="connsiteY3" fmla="*/ 2336832 h 2605469"/>
              <a:gd name="connsiteX4" fmla="*/ 0 w 1146876"/>
              <a:gd name="connsiteY4" fmla="*/ 0 h 2605469"/>
              <a:gd name="connsiteX0" fmla="*/ 1787471 w 2934347"/>
              <a:gd name="connsiteY0" fmla="*/ 0 h 2863774"/>
              <a:gd name="connsiteX1" fmla="*/ 2934347 w 2934347"/>
              <a:gd name="connsiteY1" fmla="*/ 831742 h 2863774"/>
              <a:gd name="connsiteX2" fmla="*/ 2877520 w 2934347"/>
              <a:gd name="connsiteY2" fmla="*/ 2605469 h 2863774"/>
              <a:gd name="connsiteX3" fmla="*/ 0 w 2934347"/>
              <a:gd name="connsiteY3" fmla="*/ 2863774 h 2863774"/>
              <a:gd name="connsiteX4" fmla="*/ 1787471 w 2934347"/>
              <a:gd name="connsiteY4" fmla="*/ 0 h 2863774"/>
              <a:gd name="connsiteX0" fmla="*/ 1787471 w 2934347"/>
              <a:gd name="connsiteY0" fmla="*/ 0 h 2863774"/>
              <a:gd name="connsiteX1" fmla="*/ 2934347 w 2934347"/>
              <a:gd name="connsiteY1" fmla="*/ 831742 h 2863774"/>
              <a:gd name="connsiteX2" fmla="*/ 2877520 w 2934347"/>
              <a:gd name="connsiteY2" fmla="*/ 2605469 h 2863774"/>
              <a:gd name="connsiteX3" fmla="*/ 1242930 w 2934347"/>
              <a:gd name="connsiteY3" fmla="*/ 2739787 h 2863774"/>
              <a:gd name="connsiteX4" fmla="*/ 0 w 2934347"/>
              <a:gd name="connsiteY4" fmla="*/ 2863774 h 2863774"/>
              <a:gd name="connsiteX5" fmla="*/ 1787471 w 2934347"/>
              <a:gd name="connsiteY5" fmla="*/ 0 h 2863774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87471 w 2934347"/>
              <a:gd name="connsiteY5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870971 w 2934347"/>
              <a:gd name="connsiteY5" fmla="*/ 144826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566363"/>
              <a:gd name="connsiteX1" fmla="*/ 2934347 w 2934347"/>
              <a:gd name="connsiteY1" fmla="*/ 831742 h 3566363"/>
              <a:gd name="connsiteX2" fmla="*/ 2877520 w 2934347"/>
              <a:gd name="connsiteY2" fmla="*/ 2605469 h 3566363"/>
              <a:gd name="connsiteX3" fmla="*/ 1025953 w 2934347"/>
              <a:gd name="connsiteY3" fmla="*/ 3566363 h 3566363"/>
              <a:gd name="connsiteX4" fmla="*/ 0 w 2934347"/>
              <a:gd name="connsiteY4" fmla="*/ 2863774 h 3566363"/>
              <a:gd name="connsiteX5" fmla="*/ 1702714 w 2934347"/>
              <a:gd name="connsiteY5" fmla="*/ 1846052 h 3566363"/>
              <a:gd name="connsiteX6" fmla="*/ 1787471 w 2934347"/>
              <a:gd name="connsiteY6" fmla="*/ 0 h 3566363"/>
              <a:gd name="connsiteX0" fmla="*/ 1787471 w 2934347"/>
              <a:gd name="connsiteY0" fmla="*/ 0 h 3606630"/>
              <a:gd name="connsiteX1" fmla="*/ 2934347 w 2934347"/>
              <a:gd name="connsiteY1" fmla="*/ 831742 h 3606630"/>
              <a:gd name="connsiteX2" fmla="*/ 2877520 w 2934347"/>
              <a:gd name="connsiteY2" fmla="*/ 2605469 h 3606630"/>
              <a:gd name="connsiteX3" fmla="*/ 1025953 w 2934347"/>
              <a:gd name="connsiteY3" fmla="*/ 3566363 h 3606630"/>
              <a:gd name="connsiteX4" fmla="*/ 0 w 2934347"/>
              <a:gd name="connsiteY4" fmla="*/ 2863774 h 3606630"/>
              <a:gd name="connsiteX5" fmla="*/ 1702714 w 2934347"/>
              <a:gd name="connsiteY5" fmla="*/ 1846052 h 3606630"/>
              <a:gd name="connsiteX6" fmla="*/ 1787471 w 2934347"/>
              <a:gd name="connsiteY6" fmla="*/ 0 h 3606630"/>
              <a:gd name="connsiteX0" fmla="*/ 1787471 w 2934347"/>
              <a:gd name="connsiteY0" fmla="*/ 0 h 3659602"/>
              <a:gd name="connsiteX1" fmla="*/ 2934347 w 2934347"/>
              <a:gd name="connsiteY1" fmla="*/ 831742 h 3659602"/>
              <a:gd name="connsiteX2" fmla="*/ 2877520 w 2934347"/>
              <a:gd name="connsiteY2" fmla="*/ 2605469 h 3659602"/>
              <a:gd name="connsiteX3" fmla="*/ 1025953 w 2934347"/>
              <a:gd name="connsiteY3" fmla="*/ 3566363 h 3659602"/>
              <a:gd name="connsiteX4" fmla="*/ 0 w 2934347"/>
              <a:gd name="connsiteY4" fmla="*/ 2863774 h 3659602"/>
              <a:gd name="connsiteX5" fmla="*/ 1702714 w 2934347"/>
              <a:gd name="connsiteY5" fmla="*/ 1846052 h 3659602"/>
              <a:gd name="connsiteX6" fmla="*/ 1787471 w 2934347"/>
              <a:gd name="connsiteY6" fmla="*/ 0 h 3659602"/>
              <a:gd name="connsiteX0" fmla="*/ 1787471 w 3099725"/>
              <a:gd name="connsiteY0" fmla="*/ 0 h 3659602"/>
              <a:gd name="connsiteX1" fmla="*/ 2934347 w 3099725"/>
              <a:gd name="connsiteY1" fmla="*/ 831742 h 3659602"/>
              <a:gd name="connsiteX2" fmla="*/ 2877520 w 3099725"/>
              <a:gd name="connsiteY2" fmla="*/ 2605469 h 3659602"/>
              <a:gd name="connsiteX3" fmla="*/ 1025953 w 3099725"/>
              <a:gd name="connsiteY3" fmla="*/ 3566363 h 3659602"/>
              <a:gd name="connsiteX4" fmla="*/ 0 w 3099725"/>
              <a:gd name="connsiteY4" fmla="*/ 2863774 h 3659602"/>
              <a:gd name="connsiteX5" fmla="*/ 1702714 w 3099725"/>
              <a:gd name="connsiteY5" fmla="*/ 1846052 h 3659602"/>
              <a:gd name="connsiteX6" fmla="*/ 1787471 w 3099725"/>
              <a:gd name="connsiteY6" fmla="*/ 0 h 3659602"/>
              <a:gd name="connsiteX0" fmla="*/ 1787471 w 3193216"/>
              <a:gd name="connsiteY0" fmla="*/ 0 h 3659602"/>
              <a:gd name="connsiteX1" fmla="*/ 2934347 w 3193216"/>
              <a:gd name="connsiteY1" fmla="*/ 831742 h 3659602"/>
              <a:gd name="connsiteX2" fmla="*/ 2877520 w 3193216"/>
              <a:gd name="connsiteY2" fmla="*/ 2605469 h 3659602"/>
              <a:gd name="connsiteX3" fmla="*/ 1025953 w 3193216"/>
              <a:gd name="connsiteY3" fmla="*/ 3566363 h 3659602"/>
              <a:gd name="connsiteX4" fmla="*/ 0 w 3193216"/>
              <a:gd name="connsiteY4" fmla="*/ 2863774 h 3659602"/>
              <a:gd name="connsiteX5" fmla="*/ 1702714 w 3193216"/>
              <a:gd name="connsiteY5" fmla="*/ 1846052 h 3659602"/>
              <a:gd name="connsiteX6" fmla="*/ 1787471 w 3193216"/>
              <a:gd name="connsiteY6" fmla="*/ 0 h 3659602"/>
              <a:gd name="connsiteX0" fmla="*/ 1787471 w 3199530"/>
              <a:gd name="connsiteY0" fmla="*/ 0 h 3659602"/>
              <a:gd name="connsiteX1" fmla="*/ 2934347 w 3199530"/>
              <a:gd name="connsiteY1" fmla="*/ 831742 h 3659602"/>
              <a:gd name="connsiteX2" fmla="*/ 2877520 w 3199530"/>
              <a:gd name="connsiteY2" fmla="*/ 2605469 h 3659602"/>
              <a:gd name="connsiteX3" fmla="*/ 1025953 w 3199530"/>
              <a:gd name="connsiteY3" fmla="*/ 3566363 h 3659602"/>
              <a:gd name="connsiteX4" fmla="*/ 0 w 3199530"/>
              <a:gd name="connsiteY4" fmla="*/ 2863774 h 3659602"/>
              <a:gd name="connsiteX5" fmla="*/ 1702714 w 3199530"/>
              <a:gd name="connsiteY5" fmla="*/ 1846052 h 3659602"/>
              <a:gd name="connsiteX6" fmla="*/ 1787471 w 3199530"/>
              <a:gd name="connsiteY6" fmla="*/ 0 h 3659602"/>
              <a:gd name="connsiteX0" fmla="*/ 1787471 w 3194395"/>
              <a:gd name="connsiteY0" fmla="*/ 0 h 3659602"/>
              <a:gd name="connsiteX1" fmla="*/ 2934347 w 3194395"/>
              <a:gd name="connsiteY1" fmla="*/ 831742 h 3659602"/>
              <a:gd name="connsiteX2" fmla="*/ 2877520 w 3194395"/>
              <a:gd name="connsiteY2" fmla="*/ 2605469 h 3659602"/>
              <a:gd name="connsiteX3" fmla="*/ 1025953 w 3194395"/>
              <a:gd name="connsiteY3" fmla="*/ 3566363 h 3659602"/>
              <a:gd name="connsiteX4" fmla="*/ 0 w 3194395"/>
              <a:gd name="connsiteY4" fmla="*/ 2863774 h 3659602"/>
              <a:gd name="connsiteX5" fmla="*/ 1702714 w 3194395"/>
              <a:gd name="connsiteY5" fmla="*/ 1846052 h 3659602"/>
              <a:gd name="connsiteX6" fmla="*/ 1787471 w 3194395"/>
              <a:gd name="connsiteY6" fmla="*/ 0 h 3659602"/>
              <a:gd name="connsiteX0" fmla="*/ 1787471 w 3194395"/>
              <a:gd name="connsiteY0" fmla="*/ 0 h 3659602"/>
              <a:gd name="connsiteX1" fmla="*/ 2934347 w 3194395"/>
              <a:gd name="connsiteY1" fmla="*/ 831742 h 3659602"/>
              <a:gd name="connsiteX2" fmla="*/ 2877520 w 3194395"/>
              <a:gd name="connsiteY2" fmla="*/ 2605469 h 3659602"/>
              <a:gd name="connsiteX3" fmla="*/ 1025953 w 3194395"/>
              <a:gd name="connsiteY3" fmla="*/ 3566363 h 3659602"/>
              <a:gd name="connsiteX4" fmla="*/ 0 w 3194395"/>
              <a:gd name="connsiteY4" fmla="*/ 2837944 h 3659602"/>
              <a:gd name="connsiteX5" fmla="*/ 1702714 w 3194395"/>
              <a:gd name="connsiteY5" fmla="*/ 1846052 h 3659602"/>
              <a:gd name="connsiteX6" fmla="*/ 1787471 w 3194395"/>
              <a:gd name="connsiteY6" fmla="*/ 0 h 3659602"/>
              <a:gd name="connsiteX0" fmla="*/ 1802969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718212 w 3209893"/>
              <a:gd name="connsiteY5" fmla="*/ 1846052 h 3659602"/>
              <a:gd name="connsiteX6" fmla="*/ 1802969 w 3209893"/>
              <a:gd name="connsiteY6" fmla="*/ 0 h 3659602"/>
              <a:gd name="connsiteX0" fmla="*/ 1802969 w 3209893"/>
              <a:gd name="connsiteY0" fmla="*/ 0 h 3659602"/>
              <a:gd name="connsiteX1" fmla="*/ 2949845 w 3209893"/>
              <a:gd name="connsiteY1" fmla="*/ 831742 h 3659602"/>
              <a:gd name="connsiteX2" fmla="*/ 2893018 w 3209893"/>
              <a:gd name="connsiteY2" fmla="*/ 2605469 h 3659602"/>
              <a:gd name="connsiteX3" fmla="*/ 1041451 w 3209893"/>
              <a:gd name="connsiteY3" fmla="*/ 3566363 h 3659602"/>
              <a:gd name="connsiteX4" fmla="*/ 0 w 3209893"/>
              <a:gd name="connsiteY4" fmla="*/ 2843110 h 3659602"/>
              <a:gd name="connsiteX5" fmla="*/ 1718212 w 3209893"/>
              <a:gd name="connsiteY5" fmla="*/ 1846052 h 3659602"/>
              <a:gd name="connsiteX6" fmla="*/ 1802969 w 3209893"/>
              <a:gd name="connsiteY6" fmla="*/ 0 h 3659602"/>
              <a:gd name="connsiteX0" fmla="*/ 1802969 w 3209893"/>
              <a:gd name="connsiteY0" fmla="*/ 0 h 3653507"/>
              <a:gd name="connsiteX1" fmla="*/ 2949845 w 3209893"/>
              <a:gd name="connsiteY1" fmla="*/ 831742 h 3653507"/>
              <a:gd name="connsiteX2" fmla="*/ 2893018 w 3209893"/>
              <a:gd name="connsiteY2" fmla="*/ 2605469 h 3653507"/>
              <a:gd name="connsiteX3" fmla="*/ 1048708 w 3209893"/>
              <a:gd name="connsiteY3" fmla="*/ 3559106 h 3653507"/>
              <a:gd name="connsiteX4" fmla="*/ 0 w 3209893"/>
              <a:gd name="connsiteY4" fmla="*/ 2843110 h 3653507"/>
              <a:gd name="connsiteX5" fmla="*/ 1718212 w 3209893"/>
              <a:gd name="connsiteY5" fmla="*/ 1846052 h 3653507"/>
              <a:gd name="connsiteX6" fmla="*/ 1802969 w 3209893"/>
              <a:gd name="connsiteY6" fmla="*/ 0 h 3653507"/>
              <a:gd name="connsiteX0" fmla="*/ 1770312 w 3177236"/>
              <a:gd name="connsiteY0" fmla="*/ 0 h 3653507"/>
              <a:gd name="connsiteX1" fmla="*/ 2917188 w 3177236"/>
              <a:gd name="connsiteY1" fmla="*/ 831742 h 3653507"/>
              <a:gd name="connsiteX2" fmla="*/ 2860361 w 3177236"/>
              <a:gd name="connsiteY2" fmla="*/ 2605469 h 3653507"/>
              <a:gd name="connsiteX3" fmla="*/ 1016051 w 3177236"/>
              <a:gd name="connsiteY3" fmla="*/ 3559106 h 3653507"/>
              <a:gd name="connsiteX4" fmla="*/ 0 w 3177236"/>
              <a:gd name="connsiteY4" fmla="*/ 2850368 h 3653507"/>
              <a:gd name="connsiteX5" fmla="*/ 1685555 w 3177236"/>
              <a:gd name="connsiteY5" fmla="*/ 1846052 h 3653507"/>
              <a:gd name="connsiteX6" fmla="*/ 1770312 w 3177236"/>
              <a:gd name="connsiteY6" fmla="*/ 0 h 3653507"/>
              <a:gd name="connsiteX0" fmla="*/ 1770312 w 3177236"/>
              <a:gd name="connsiteY0" fmla="*/ 0 h 3653507"/>
              <a:gd name="connsiteX1" fmla="*/ 2917188 w 3177236"/>
              <a:gd name="connsiteY1" fmla="*/ 831742 h 3653507"/>
              <a:gd name="connsiteX2" fmla="*/ 2860361 w 3177236"/>
              <a:gd name="connsiteY2" fmla="*/ 2605469 h 3653507"/>
              <a:gd name="connsiteX3" fmla="*/ 1016051 w 3177236"/>
              <a:gd name="connsiteY3" fmla="*/ 3559106 h 3653507"/>
              <a:gd name="connsiteX4" fmla="*/ 0 w 3177236"/>
              <a:gd name="connsiteY4" fmla="*/ 2850368 h 3653507"/>
              <a:gd name="connsiteX5" fmla="*/ 1685555 w 3177236"/>
              <a:gd name="connsiteY5" fmla="*/ 1846052 h 3653507"/>
              <a:gd name="connsiteX6" fmla="*/ 1770312 w 3177236"/>
              <a:gd name="connsiteY6" fmla="*/ 0 h 3653507"/>
              <a:gd name="connsiteX0" fmla="*/ 1770312 w 3177236"/>
              <a:gd name="connsiteY0" fmla="*/ 0 h 3653507"/>
              <a:gd name="connsiteX1" fmla="*/ 2917188 w 3177236"/>
              <a:gd name="connsiteY1" fmla="*/ 831742 h 3653507"/>
              <a:gd name="connsiteX2" fmla="*/ 2860361 w 3177236"/>
              <a:gd name="connsiteY2" fmla="*/ 2605469 h 3653507"/>
              <a:gd name="connsiteX3" fmla="*/ 1016051 w 3177236"/>
              <a:gd name="connsiteY3" fmla="*/ 3559106 h 3653507"/>
              <a:gd name="connsiteX4" fmla="*/ 0 w 3177236"/>
              <a:gd name="connsiteY4" fmla="*/ 2850368 h 3653507"/>
              <a:gd name="connsiteX5" fmla="*/ 1663783 w 3177236"/>
              <a:gd name="connsiteY5" fmla="*/ 1835166 h 3653507"/>
              <a:gd name="connsiteX6" fmla="*/ 1770312 w 3177236"/>
              <a:gd name="connsiteY6" fmla="*/ 0 h 3653507"/>
              <a:gd name="connsiteX0" fmla="*/ 1770312 w 3177236"/>
              <a:gd name="connsiteY0" fmla="*/ 0 h 3653507"/>
              <a:gd name="connsiteX1" fmla="*/ 2917188 w 3177236"/>
              <a:gd name="connsiteY1" fmla="*/ 831742 h 3653507"/>
              <a:gd name="connsiteX2" fmla="*/ 2860361 w 3177236"/>
              <a:gd name="connsiteY2" fmla="*/ 2605469 h 3653507"/>
              <a:gd name="connsiteX3" fmla="*/ 1016051 w 3177236"/>
              <a:gd name="connsiteY3" fmla="*/ 3559106 h 3653507"/>
              <a:gd name="connsiteX4" fmla="*/ 0 w 3177236"/>
              <a:gd name="connsiteY4" fmla="*/ 2850368 h 3653507"/>
              <a:gd name="connsiteX5" fmla="*/ 1707119 w 3177236"/>
              <a:gd name="connsiteY5" fmla="*/ 1861168 h 3653507"/>
              <a:gd name="connsiteX6" fmla="*/ 1770312 w 3177236"/>
              <a:gd name="connsiteY6" fmla="*/ 0 h 3653507"/>
              <a:gd name="connsiteX0" fmla="*/ 1770312 w 3177236"/>
              <a:gd name="connsiteY0" fmla="*/ 0 h 3653507"/>
              <a:gd name="connsiteX1" fmla="*/ 2917188 w 3177236"/>
              <a:gd name="connsiteY1" fmla="*/ 831742 h 3653507"/>
              <a:gd name="connsiteX2" fmla="*/ 2860361 w 3177236"/>
              <a:gd name="connsiteY2" fmla="*/ 2605469 h 3653507"/>
              <a:gd name="connsiteX3" fmla="*/ 1016051 w 3177236"/>
              <a:gd name="connsiteY3" fmla="*/ 3559106 h 3653507"/>
              <a:gd name="connsiteX4" fmla="*/ 0 w 3177236"/>
              <a:gd name="connsiteY4" fmla="*/ 2850368 h 3653507"/>
              <a:gd name="connsiteX5" fmla="*/ 1685451 w 3177236"/>
              <a:gd name="connsiteY5" fmla="*/ 1856835 h 3653507"/>
              <a:gd name="connsiteX6" fmla="*/ 1770312 w 3177236"/>
              <a:gd name="connsiteY6" fmla="*/ 0 h 3653507"/>
              <a:gd name="connsiteX0" fmla="*/ 1770312 w 3177236"/>
              <a:gd name="connsiteY0" fmla="*/ 0 h 3653507"/>
              <a:gd name="connsiteX1" fmla="*/ 2917188 w 3177236"/>
              <a:gd name="connsiteY1" fmla="*/ 831742 h 3653507"/>
              <a:gd name="connsiteX2" fmla="*/ 2860361 w 3177236"/>
              <a:gd name="connsiteY2" fmla="*/ 2605469 h 3653507"/>
              <a:gd name="connsiteX3" fmla="*/ 1016051 w 3177236"/>
              <a:gd name="connsiteY3" fmla="*/ 3559106 h 3653507"/>
              <a:gd name="connsiteX4" fmla="*/ 0 w 3177236"/>
              <a:gd name="connsiteY4" fmla="*/ 2850368 h 3653507"/>
              <a:gd name="connsiteX5" fmla="*/ 1668117 w 3177236"/>
              <a:gd name="connsiteY5" fmla="*/ 1856835 h 3653507"/>
              <a:gd name="connsiteX6" fmla="*/ 1770312 w 3177236"/>
              <a:gd name="connsiteY6" fmla="*/ 0 h 3653507"/>
              <a:gd name="connsiteX0" fmla="*/ 1770312 w 3177236"/>
              <a:gd name="connsiteY0" fmla="*/ 0 h 3653507"/>
              <a:gd name="connsiteX1" fmla="*/ 2917188 w 3177236"/>
              <a:gd name="connsiteY1" fmla="*/ 831742 h 3653507"/>
              <a:gd name="connsiteX2" fmla="*/ 2860361 w 3177236"/>
              <a:gd name="connsiteY2" fmla="*/ 2605469 h 3653507"/>
              <a:gd name="connsiteX3" fmla="*/ 1016051 w 3177236"/>
              <a:gd name="connsiteY3" fmla="*/ 3559106 h 3653507"/>
              <a:gd name="connsiteX4" fmla="*/ 0 w 3177236"/>
              <a:gd name="connsiteY4" fmla="*/ 2850368 h 3653507"/>
              <a:gd name="connsiteX5" fmla="*/ 1650782 w 3177236"/>
              <a:gd name="connsiteY5" fmla="*/ 1848167 h 3653507"/>
              <a:gd name="connsiteX6" fmla="*/ 1770312 w 3177236"/>
              <a:gd name="connsiteY6" fmla="*/ 0 h 3653507"/>
              <a:gd name="connsiteX0" fmla="*/ 1848318 w 3177236"/>
              <a:gd name="connsiteY0" fmla="*/ 0 h 3636172"/>
              <a:gd name="connsiteX1" fmla="*/ 2917188 w 3177236"/>
              <a:gd name="connsiteY1" fmla="*/ 814407 h 3636172"/>
              <a:gd name="connsiteX2" fmla="*/ 2860361 w 3177236"/>
              <a:gd name="connsiteY2" fmla="*/ 2588134 h 3636172"/>
              <a:gd name="connsiteX3" fmla="*/ 1016051 w 3177236"/>
              <a:gd name="connsiteY3" fmla="*/ 3541771 h 3636172"/>
              <a:gd name="connsiteX4" fmla="*/ 0 w 3177236"/>
              <a:gd name="connsiteY4" fmla="*/ 2833033 h 3636172"/>
              <a:gd name="connsiteX5" fmla="*/ 1650782 w 3177236"/>
              <a:gd name="connsiteY5" fmla="*/ 1830832 h 3636172"/>
              <a:gd name="connsiteX6" fmla="*/ 1848318 w 3177236"/>
              <a:gd name="connsiteY6" fmla="*/ 0 h 3636172"/>
              <a:gd name="connsiteX0" fmla="*/ 1848318 w 3177236"/>
              <a:gd name="connsiteY0" fmla="*/ 0 h 3636172"/>
              <a:gd name="connsiteX1" fmla="*/ 2917188 w 3177236"/>
              <a:gd name="connsiteY1" fmla="*/ 814407 h 3636172"/>
              <a:gd name="connsiteX2" fmla="*/ 2860361 w 3177236"/>
              <a:gd name="connsiteY2" fmla="*/ 2588134 h 3636172"/>
              <a:gd name="connsiteX3" fmla="*/ 1016051 w 3177236"/>
              <a:gd name="connsiteY3" fmla="*/ 3541771 h 3636172"/>
              <a:gd name="connsiteX4" fmla="*/ 0 w 3177236"/>
              <a:gd name="connsiteY4" fmla="*/ 2833033 h 3636172"/>
              <a:gd name="connsiteX5" fmla="*/ 1650782 w 3177236"/>
              <a:gd name="connsiteY5" fmla="*/ 1830832 h 3636172"/>
              <a:gd name="connsiteX6" fmla="*/ 1848318 w 3177236"/>
              <a:gd name="connsiteY6" fmla="*/ 0 h 3636172"/>
              <a:gd name="connsiteX0" fmla="*/ 1848318 w 3177236"/>
              <a:gd name="connsiteY0" fmla="*/ 0 h 3636172"/>
              <a:gd name="connsiteX1" fmla="*/ 2917188 w 3177236"/>
              <a:gd name="connsiteY1" fmla="*/ 814407 h 3636172"/>
              <a:gd name="connsiteX2" fmla="*/ 2860361 w 3177236"/>
              <a:gd name="connsiteY2" fmla="*/ 2588134 h 3636172"/>
              <a:gd name="connsiteX3" fmla="*/ 1016051 w 3177236"/>
              <a:gd name="connsiteY3" fmla="*/ 3541771 h 3636172"/>
              <a:gd name="connsiteX4" fmla="*/ 0 w 3177236"/>
              <a:gd name="connsiteY4" fmla="*/ 2833033 h 3636172"/>
              <a:gd name="connsiteX5" fmla="*/ 1650782 w 3177236"/>
              <a:gd name="connsiteY5" fmla="*/ 1830832 h 3636172"/>
              <a:gd name="connsiteX6" fmla="*/ 1848318 w 3177236"/>
              <a:gd name="connsiteY6" fmla="*/ 0 h 3636172"/>
              <a:gd name="connsiteX0" fmla="*/ 1848318 w 3177236"/>
              <a:gd name="connsiteY0" fmla="*/ 0 h 3636172"/>
              <a:gd name="connsiteX1" fmla="*/ 2917188 w 3177236"/>
              <a:gd name="connsiteY1" fmla="*/ 814407 h 3636172"/>
              <a:gd name="connsiteX2" fmla="*/ 2860361 w 3177236"/>
              <a:gd name="connsiteY2" fmla="*/ 2588134 h 3636172"/>
              <a:gd name="connsiteX3" fmla="*/ 1016051 w 3177236"/>
              <a:gd name="connsiteY3" fmla="*/ 3541771 h 3636172"/>
              <a:gd name="connsiteX4" fmla="*/ 0 w 3177236"/>
              <a:gd name="connsiteY4" fmla="*/ 2833033 h 3636172"/>
              <a:gd name="connsiteX5" fmla="*/ 1650782 w 3177236"/>
              <a:gd name="connsiteY5" fmla="*/ 1830832 h 3636172"/>
              <a:gd name="connsiteX6" fmla="*/ 1848318 w 3177236"/>
              <a:gd name="connsiteY6" fmla="*/ 0 h 3636172"/>
              <a:gd name="connsiteX0" fmla="*/ 1848318 w 3179774"/>
              <a:gd name="connsiteY0" fmla="*/ 0 h 3636172"/>
              <a:gd name="connsiteX1" fmla="*/ 2921521 w 3179774"/>
              <a:gd name="connsiteY1" fmla="*/ 801406 h 3636172"/>
              <a:gd name="connsiteX2" fmla="*/ 2860361 w 3179774"/>
              <a:gd name="connsiteY2" fmla="*/ 2588134 h 3636172"/>
              <a:gd name="connsiteX3" fmla="*/ 1016051 w 3179774"/>
              <a:gd name="connsiteY3" fmla="*/ 3541771 h 3636172"/>
              <a:gd name="connsiteX4" fmla="*/ 0 w 3179774"/>
              <a:gd name="connsiteY4" fmla="*/ 2833033 h 3636172"/>
              <a:gd name="connsiteX5" fmla="*/ 1650782 w 3179774"/>
              <a:gd name="connsiteY5" fmla="*/ 1830832 h 3636172"/>
              <a:gd name="connsiteX6" fmla="*/ 1848318 w 3179774"/>
              <a:gd name="connsiteY6" fmla="*/ 0 h 3636172"/>
              <a:gd name="connsiteX0" fmla="*/ 1848318 w 3199534"/>
              <a:gd name="connsiteY0" fmla="*/ 0 h 3636172"/>
              <a:gd name="connsiteX1" fmla="*/ 2921521 w 3199534"/>
              <a:gd name="connsiteY1" fmla="*/ 801406 h 3636172"/>
              <a:gd name="connsiteX2" fmla="*/ 2860361 w 3199534"/>
              <a:gd name="connsiteY2" fmla="*/ 2588134 h 3636172"/>
              <a:gd name="connsiteX3" fmla="*/ 1016051 w 3199534"/>
              <a:gd name="connsiteY3" fmla="*/ 3541771 h 3636172"/>
              <a:gd name="connsiteX4" fmla="*/ 0 w 3199534"/>
              <a:gd name="connsiteY4" fmla="*/ 2833033 h 3636172"/>
              <a:gd name="connsiteX5" fmla="*/ 1650782 w 3199534"/>
              <a:gd name="connsiteY5" fmla="*/ 1830832 h 3636172"/>
              <a:gd name="connsiteX6" fmla="*/ 1848318 w 3199534"/>
              <a:gd name="connsiteY6" fmla="*/ 0 h 3636172"/>
              <a:gd name="connsiteX0" fmla="*/ 1848318 w 3204315"/>
              <a:gd name="connsiteY0" fmla="*/ 0 h 3640131"/>
              <a:gd name="connsiteX1" fmla="*/ 2921521 w 3204315"/>
              <a:gd name="connsiteY1" fmla="*/ 801406 h 3640131"/>
              <a:gd name="connsiteX2" fmla="*/ 2872237 w 3204315"/>
              <a:gd name="connsiteY2" fmla="*/ 2611884 h 3640131"/>
              <a:gd name="connsiteX3" fmla="*/ 1016051 w 3204315"/>
              <a:gd name="connsiteY3" fmla="*/ 3541771 h 3640131"/>
              <a:gd name="connsiteX4" fmla="*/ 0 w 3204315"/>
              <a:gd name="connsiteY4" fmla="*/ 2833033 h 3640131"/>
              <a:gd name="connsiteX5" fmla="*/ 1650782 w 3204315"/>
              <a:gd name="connsiteY5" fmla="*/ 1830832 h 3640131"/>
              <a:gd name="connsiteX6" fmla="*/ 1848318 w 3204315"/>
              <a:gd name="connsiteY6" fmla="*/ 0 h 3640131"/>
              <a:gd name="connsiteX0" fmla="*/ 1848318 w 3209250"/>
              <a:gd name="connsiteY0" fmla="*/ 0 h 3640131"/>
              <a:gd name="connsiteX1" fmla="*/ 2921521 w 3209250"/>
              <a:gd name="connsiteY1" fmla="*/ 801406 h 3640131"/>
              <a:gd name="connsiteX2" fmla="*/ 2872237 w 3209250"/>
              <a:gd name="connsiteY2" fmla="*/ 2611884 h 3640131"/>
              <a:gd name="connsiteX3" fmla="*/ 1016051 w 3209250"/>
              <a:gd name="connsiteY3" fmla="*/ 3541771 h 3640131"/>
              <a:gd name="connsiteX4" fmla="*/ 0 w 3209250"/>
              <a:gd name="connsiteY4" fmla="*/ 2833033 h 3640131"/>
              <a:gd name="connsiteX5" fmla="*/ 1650782 w 3209250"/>
              <a:gd name="connsiteY5" fmla="*/ 1830832 h 3640131"/>
              <a:gd name="connsiteX6" fmla="*/ 1848318 w 3209250"/>
              <a:gd name="connsiteY6" fmla="*/ 0 h 3640131"/>
              <a:gd name="connsiteX0" fmla="*/ 1843454 w 3209250"/>
              <a:gd name="connsiteY0" fmla="*/ 0 h 3640131"/>
              <a:gd name="connsiteX1" fmla="*/ 2921521 w 3209250"/>
              <a:gd name="connsiteY1" fmla="*/ 801406 h 3640131"/>
              <a:gd name="connsiteX2" fmla="*/ 2872237 w 3209250"/>
              <a:gd name="connsiteY2" fmla="*/ 2611884 h 3640131"/>
              <a:gd name="connsiteX3" fmla="*/ 1016051 w 3209250"/>
              <a:gd name="connsiteY3" fmla="*/ 3541771 h 3640131"/>
              <a:gd name="connsiteX4" fmla="*/ 0 w 3209250"/>
              <a:gd name="connsiteY4" fmla="*/ 2833033 h 3640131"/>
              <a:gd name="connsiteX5" fmla="*/ 1650782 w 3209250"/>
              <a:gd name="connsiteY5" fmla="*/ 1830832 h 3640131"/>
              <a:gd name="connsiteX6" fmla="*/ 1843454 w 3209250"/>
              <a:gd name="connsiteY6" fmla="*/ 0 h 3640131"/>
              <a:gd name="connsiteX0" fmla="*/ 1838590 w 3209250"/>
              <a:gd name="connsiteY0" fmla="*/ 0 h 3644995"/>
              <a:gd name="connsiteX1" fmla="*/ 2921521 w 3209250"/>
              <a:gd name="connsiteY1" fmla="*/ 806270 h 3644995"/>
              <a:gd name="connsiteX2" fmla="*/ 2872237 w 3209250"/>
              <a:gd name="connsiteY2" fmla="*/ 2616748 h 3644995"/>
              <a:gd name="connsiteX3" fmla="*/ 1016051 w 3209250"/>
              <a:gd name="connsiteY3" fmla="*/ 3546635 h 3644995"/>
              <a:gd name="connsiteX4" fmla="*/ 0 w 3209250"/>
              <a:gd name="connsiteY4" fmla="*/ 2837897 h 3644995"/>
              <a:gd name="connsiteX5" fmla="*/ 1650782 w 3209250"/>
              <a:gd name="connsiteY5" fmla="*/ 1835696 h 3644995"/>
              <a:gd name="connsiteX6" fmla="*/ 1838590 w 3209250"/>
              <a:gd name="connsiteY6" fmla="*/ 0 h 3644995"/>
              <a:gd name="connsiteX0" fmla="*/ 1848317 w 3209250"/>
              <a:gd name="connsiteY0" fmla="*/ 0 h 3630403"/>
              <a:gd name="connsiteX1" fmla="*/ 2921521 w 3209250"/>
              <a:gd name="connsiteY1" fmla="*/ 791678 h 3630403"/>
              <a:gd name="connsiteX2" fmla="*/ 2872237 w 3209250"/>
              <a:gd name="connsiteY2" fmla="*/ 2602156 h 3630403"/>
              <a:gd name="connsiteX3" fmla="*/ 1016051 w 3209250"/>
              <a:gd name="connsiteY3" fmla="*/ 3532043 h 3630403"/>
              <a:gd name="connsiteX4" fmla="*/ 0 w 3209250"/>
              <a:gd name="connsiteY4" fmla="*/ 2823305 h 3630403"/>
              <a:gd name="connsiteX5" fmla="*/ 1650782 w 3209250"/>
              <a:gd name="connsiteY5" fmla="*/ 1821104 h 3630403"/>
              <a:gd name="connsiteX6" fmla="*/ 1848317 w 3209250"/>
              <a:gd name="connsiteY6" fmla="*/ 0 h 363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9250" h="3630403">
                <a:moveTo>
                  <a:pt x="1848317" y="0"/>
                </a:moveTo>
                <a:lnTo>
                  <a:pt x="2921521" y="791678"/>
                </a:lnTo>
                <a:cubicBezTo>
                  <a:pt x="3390742" y="1151452"/>
                  <a:pt x="3221810" y="2078073"/>
                  <a:pt x="2872237" y="2602156"/>
                </a:cubicBezTo>
                <a:cubicBezTo>
                  <a:pt x="2239550" y="3619878"/>
                  <a:pt x="1323274" y="3769684"/>
                  <a:pt x="1016051" y="3532043"/>
                </a:cubicBezTo>
                <a:lnTo>
                  <a:pt x="0" y="2823305"/>
                </a:lnTo>
                <a:cubicBezTo>
                  <a:pt x="590203" y="2903502"/>
                  <a:pt x="1253693" y="2423816"/>
                  <a:pt x="1650782" y="1821104"/>
                </a:cubicBezTo>
                <a:cubicBezTo>
                  <a:pt x="1756526" y="1670702"/>
                  <a:pt x="2366326" y="616698"/>
                  <a:pt x="1848317" y="0"/>
                </a:cubicBezTo>
                <a:close/>
              </a:path>
            </a:pathLst>
          </a:custGeom>
          <a:gradFill>
            <a:gsLst>
              <a:gs pos="16000">
                <a:schemeClr val="bg1">
                  <a:lumMod val="85000"/>
                </a:schemeClr>
              </a:gs>
              <a:gs pos="0">
                <a:srgbClr val="AFAFAF"/>
              </a:gs>
              <a:gs pos="30000">
                <a:schemeClr val="bg1">
                  <a:lumMod val="65000"/>
                </a:schemeClr>
              </a:gs>
              <a:gs pos="49000">
                <a:schemeClr val="bg1">
                  <a:lumMod val="95000"/>
                </a:schemeClr>
              </a:gs>
              <a:gs pos="97273">
                <a:srgbClr val="AAA9A9"/>
              </a:gs>
              <a:gs pos="83636">
                <a:schemeClr val="bg1">
                  <a:lumMod val="85000"/>
                </a:schemeClr>
              </a:gs>
              <a:gs pos="47000">
                <a:schemeClr val="bg1">
                  <a:lumMod val="85000"/>
                </a:schemeClr>
              </a:gs>
              <a:gs pos="63000">
                <a:schemeClr val="bg1">
                  <a:lumMod val="65000"/>
                </a:schemeClr>
              </a:gs>
            </a:gsLst>
            <a:lin ang="7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/>
          </a:bodyPr>
          <a:lstStyle/>
          <a:p>
            <a:pPr algn="ctr"/>
            <a:endParaRPr lang="en-US" sz="1477" b="1" dirty="0"/>
          </a:p>
        </p:txBody>
      </p:sp>
      <p:sp>
        <p:nvSpPr>
          <p:cNvPr id="207" name="Rectangle 4"/>
          <p:cNvSpPr/>
          <p:nvPr/>
        </p:nvSpPr>
        <p:spPr>
          <a:xfrm>
            <a:off x="5936552" y="2275804"/>
            <a:ext cx="910043" cy="1338588"/>
          </a:xfrm>
          <a:custGeom>
            <a:avLst/>
            <a:gdLst>
              <a:gd name="connsiteX0" fmla="*/ 0 w 2477386"/>
              <a:gd name="connsiteY0" fmla="*/ 0 h 2424223"/>
              <a:gd name="connsiteX1" fmla="*/ 2477386 w 2477386"/>
              <a:gd name="connsiteY1" fmla="*/ 0 h 2424223"/>
              <a:gd name="connsiteX2" fmla="*/ 2477386 w 2477386"/>
              <a:gd name="connsiteY2" fmla="*/ 2424223 h 2424223"/>
              <a:gd name="connsiteX3" fmla="*/ 0 w 2477386"/>
              <a:gd name="connsiteY3" fmla="*/ 2424223 h 2424223"/>
              <a:gd name="connsiteX4" fmla="*/ 0 w 2477386"/>
              <a:gd name="connsiteY4" fmla="*/ 0 h 2424223"/>
              <a:gd name="connsiteX0" fmla="*/ 1276027 w 2477386"/>
              <a:gd name="connsiteY0" fmla="*/ 454617 h 2424223"/>
              <a:gd name="connsiteX1" fmla="*/ 2477386 w 2477386"/>
              <a:gd name="connsiteY1" fmla="*/ 0 h 2424223"/>
              <a:gd name="connsiteX2" fmla="*/ 2477386 w 2477386"/>
              <a:gd name="connsiteY2" fmla="*/ 2424223 h 2424223"/>
              <a:gd name="connsiteX3" fmla="*/ 0 w 2477386"/>
              <a:gd name="connsiteY3" fmla="*/ 2424223 h 2424223"/>
              <a:gd name="connsiteX4" fmla="*/ 1276027 w 2477386"/>
              <a:gd name="connsiteY4" fmla="*/ 454617 h 2424223"/>
              <a:gd name="connsiteX0" fmla="*/ 1276027 w 2477386"/>
              <a:gd name="connsiteY0" fmla="*/ 0 h 1969606"/>
              <a:gd name="connsiteX1" fmla="*/ 1728301 w 2477386"/>
              <a:gd name="connsiteY1" fmla="*/ 692258 h 1969606"/>
              <a:gd name="connsiteX2" fmla="*/ 2477386 w 2477386"/>
              <a:gd name="connsiteY2" fmla="*/ 1969606 h 1969606"/>
              <a:gd name="connsiteX3" fmla="*/ 0 w 2477386"/>
              <a:gd name="connsiteY3" fmla="*/ 1969606 h 1969606"/>
              <a:gd name="connsiteX4" fmla="*/ 1276027 w 2477386"/>
              <a:gd name="connsiteY4" fmla="*/ 0 h 1969606"/>
              <a:gd name="connsiteX0" fmla="*/ 1276027 w 2477386"/>
              <a:gd name="connsiteY0" fmla="*/ 0 h 1969606"/>
              <a:gd name="connsiteX1" fmla="*/ 1841956 w 2477386"/>
              <a:gd name="connsiteY1" fmla="*/ 805912 h 1969606"/>
              <a:gd name="connsiteX2" fmla="*/ 2477386 w 2477386"/>
              <a:gd name="connsiteY2" fmla="*/ 1969606 h 1969606"/>
              <a:gd name="connsiteX3" fmla="*/ 0 w 2477386"/>
              <a:gd name="connsiteY3" fmla="*/ 1969606 h 1969606"/>
              <a:gd name="connsiteX4" fmla="*/ 1276027 w 2477386"/>
              <a:gd name="connsiteY4" fmla="*/ 0 h 1969606"/>
              <a:gd name="connsiteX0" fmla="*/ 1906291 w 3107650"/>
              <a:gd name="connsiteY0" fmla="*/ 0 h 2713524"/>
              <a:gd name="connsiteX1" fmla="*/ 2472220 w 3107650"/>
              <a:gd name="connsiteY1" fmla="*/ 805912 h 2713524"/>
              <a:gd name="connsiteX2" fmla="*/ 3107650 w 3107650"/>
              <a:gd name="connsiteY2" fmla="*/ 1969606 h 2713524"/>
              <a:gd name="connsiteX3" fmla="*/ 0 w 3107650"/>
              <a:gd name="connsiteY3" fmla="*/ 2713524 h 2713524"/>
              <a:gd name="connsiteX4" fmla="*/ 1906291 w 3107650"/>
              <a:gd name="connsiteY4" fmla="*/ 0 h 2713524"/>
              <a:gd name="connsiteX0" fmla="*/ 1895958 w 3097317"/>
              <a:gd name="connsiteY0" fmla="*/ 0 h 2723856"/>
              <a:gd name="connsiteX1" fmla="*/ 2461887 w 3097317"/>
              <a:gd name="connsiteY1" fmla="*/ 805912 h 2723856"/>
              <a:gd name="connsiteX2" fmla="*/ 3097317 w 3097317"/>
              <a:gd name="connsiteY2" fmla="*/ 1969606 h 2723856"/>
              <a:gd name="connsiteX3" fmla="*/ 0 w 3097317"/>
              <a:gd name="connsiteY3" fmla="*/ 2723856 h 2723856"/>
              <a:gd name="connsiteX4" fmla="*/ 1895958 w 3097317"/>
              <a:gd name="connsiteY4" fmla="*/ 0 h 2723856"/>
              <a:gd name="connsiteX0" fmla="*/ 1895958 w 2461887"/>
              <a:gd name="connsiteY0" fmla="*/ 0 h 2951165"/>
              <a:gd name="connsiteX1" fmla="*/ 2461887 w 2461887"/>
              <a:gd name="connsiteY1" fmla="*/ 805912 h 2951165"/>
              <a:gd name="connsiteX2" fmla="*/ 328287 w 2461887"/>
              <a:gd name="connsiteY2" fmla="*/ 2951165 h 2951165"/>
              <a:gd name="connsiteX3" fmla="*/ 0 w 2461887"/>
              <a:gd name="connsiteY3" fmla="*/ 2723856 h 2951165"/>
              <a:gd name="connsiteX4" fmla="*/ 1895958 w 2461887"/>
              <a:gd name="connsiteY4" fmla="*/ 0 h 2951165"/>
              <a:gd name="connsiteX0" fmla="*/ 1895958 w 2461887"/>
              <a:gd name="connsiteY0" fmla="*/ 0 h 2951165"/>
              <a:gd name="connsiteX1" fmla="*/ 2150003 w 2461887"/>
              <a:gd name="connsiteY1" fmla="*/ 380368 h 2951165"/>
              <a:gd name="connsiteX2" fmla="*/ 2461887 w 2461887"/>
              <a:gd name="connsiteY2" fmla="*/ 805912 h 2951165"/>
              <a:gd name="connsiteX3" fmla="*/ 328287 w 2461887"/>
              <a:gd name="connsiteY3" fmla="*/ 2951165 h 2951165"/>
              <a:gd name="connsiteX4" fmla="*/ 0 w 2461887"/>
              <a:gd name="connsiteY4" fmla="*/ 2723856 h 2951165"/>
              <a:gd name="connsiteX5" fmla="*/ 1895958 w 2461887"/>
              <a:gd name="connsiteY5" fmla="*/ 0 h 2951165"/>
              <a:gd name="connsiteX0" fmla="*/ 1895958 w 2461887"/>
              <a:gd name="connsiteY0" fmla="*/ 0 h 2951165"/>
              <a:gd name="connsiteX1" fmla="*/ 2139671 w 2461887"/>
              <a:gd name="connsiteY1" fmla="*/ 142727 h 2951165"/>
              <a:gd name="connsiteX2" fmla="*/ 2461887 w 2461887"/>
              <a:gd name="connsiteY2" fmla="*/ 805912 h 2951165"/>
              <a:gd name="connsiteX3" fmla="*/ 328287 w 2461887"/>
              <a:gd name="connsiteY3" fmla="*/ 2951165 h 2951165"/>
              <a:gd name="connsiteX4" fmla="*/ 0 w 2461887"/>
              <a:gd name="connsiteY4" fmla="*/ 2723856 h 2951165"/>
              <a:gd name="connsiteX5" fmla="*/ 1895958 w 2461887"/>
              <a:gd name="connsiteY5" fmla="*/ 0 h 2951165"/>
              <a:gd name="connsiteX0" fmla="*/ 1895958 w 2353398"/>
              <a:gd name="connsiteY0" fmla="*/ 0 h 2951165"/>
              <a:gd name="connsiteX1" fmla="*/ 2139671 w 2353398"/>
              <a:gd name="connsiteY1" fmla="*/ 142727 h 2951165"/>
              <a:gd name="connsiteX2" fmla="*/ 2353398 w 2353398"/>
              <a:gd name="connsiteY2" fmla="*/ 811078 h 2951165"/>
              <a:gd name="connsiteX3" fmla="*/ 328287 w 2353398"/>
              <a:gd name="connsiteY3" fmla="*/ 2951165 h 2951165"/>
              <a:gd name="connsiteX4" fmla="*/ 0 w 2353398"/>
              <a:gd name="connsiteY4" fmla="*/ 2723856 h 2951165"/>
              <a:gd name="connsiteX5" fmla="*/ 1895958 w 2353398"/>
              <a:gd name="connsiteY5" fmla="*/ 0 h 2951165"/>
              <a:gd name="connsiteX0" fmla="*/ 1895958 w 2580707"/>
              <a:gd name="connsiteY0" fmla="*/ 0 h 2951165"/>
              <a:gd name="connsiteX1" fmla="*/ 2139671 w 2580707"/>
              <a:gd name="connsiteY1" fmla="*/ 142727 h 2951165"/>
              <a:gd name="connsiteX2" fmla="*/ 2580707 w 2580707"/>
              <a:gd name="connsiteY2" fmla="*/ 1002224 h 2951165"/>
              <a:gd name="connsiteX3" fmla="*/ 328287 w 2580707"/>
              <a:gd name="connsiteY3" fmla="*/ 2951165 h 2951165"/>
              <a:gd name="connsiteX4" fmla="*/ 0 w 2580707"/>
              <a:gd name="connsiteY4" fmla="*/ 2723856 h 2951165"/>
              <a:gd name="connsiteX5" fmla="*/ 1895958 w 2580707"/>
              <a:gd name="connsiteY5" fmla="*/ 0 h 2951165"/>
              <a:gd name="connsiteX0" fmla="*/ 1895958 w 2580707"/>
              <a:gd name="connsiteY0" fmla="*/ 0 h 2951165"/>
              <a:gd name="connsiteX1" fmla="*/ 2139671 w 2580707"/>
              <a:gd name="connsiteY1" fmla="*/ 142727 h 2951165"/>
              <a:gd name="connsiteX2" fmla="*/ 2580707 w 2580707"/>
              <a:gd name="connsiteY2" fmla="*/ 1002224 h 2951165"/>
              <a:gd name="connsiteX3" fmla="*/ 1685054 w 2580707"/>
              <a:gd name="connsiteY3" fmla="*/ 1790713 h 2951165"/>
              <a:gd name="connsiteX4" fmla="*/ 328287 w 2580707"/>
              <a:gd name="connsiteY4" fmla="*/ 2951165 h 2951165"/>
              <a:gd name="connsiteX5" fmla="*/ 0 w 2580707"/>
              <a:gd name="connsiteY5" fmla="*/ 2723856 h 2951165"/>
              <a:gd name="connsiteX6" fmla="*/ 1895958 w 2580707"/>
              <a:gd name="connsiteY6" fmla="*/ 0 h 2951165"/>
              <a:gd name="connsiteX0" fmla="*/ 1895958 w 2580707"/>
              <a:gd name="connsiteY0" fmla="*/ 0 h 2951165"/>
              <a:gd name="connsiteX1" fmla="*/ 2139671 w 2580707"/>
              <a:gd name="connsiteY1" fmla="*/ 142727 h 2951165"/>
              <a:gd name="connsiteX2" fmla="*/ 2580707 w 2580707"/>
              <a:gd name="connsiteY2" fmla="*/ 1002224 h 2951165"/>
              <a:gd name="connsiteX3" fmla="*/ 1204606 w 2580707"/>
              <a:gd name="connsiteY3" fmla="*/ 2947920 h 2951165"/>
              <a:gd name="connsiteX4" fmla="*/ 328287 w 2580707"/>
              <a:gd name="connsiteY4" fmla="*/ 2951165 h 2951165"/>
              <a:gd name="connsiteX5" fmla="*/ 0 w 2580707"/>
              <a:gd name="connsiteY5" fmla="*/ 2723856 h 2951165"/>
              <a:gd name="connsiteX6" fmla="*/ 1895958 w 2580707"/>
              <a:gd name="connsiteY6" fmla="*/ 0 h 2951165"/>
              <a:gd name="connsiteX0" fmla="*/ 1895958 w 2580707"/>
              <a:gd name="connsiteY0" fmla="*/ 0 h 2951165"/>
              <a:gd name="connsiteX1" fmla="*/ 2139671 w 2580707"/>
              <a:gd name="connsiteY1" fmla="*/ 142727 h 2951165"/>
              <a:gd name="connsiteX2" fmla="*/ 2580707 w 2580707"/>
              <a:gd name="connsiteY2" fmla="*/ 1002224 h 2951165"/>
              <a:gd name="connsiteX3" fmla="*/ 1204606 w 2580707"/>
              <a:gd name="connsiteY3" fmla="*/ 2947920 h 2951165"/>
              <a:gd name="connsiteX4" fmla="*/ 328287 w 2580707"/>
              <a:gd name="connsiteY4" fmla="*/ 2951165 h 2951165"/>
              <a:gd name="connsiteX5" fmla="*/ 0 w 2580707"/>
              <a:gd name="connsiteY5" fmla="*/ 2723856 h 2951165"/>
              <a:gd name="connsiteX6" fmla="*/ 1895958 w 2580707"/>
              <a:gd name="connsiteY6" fmla="*/ 0 h 2951165"/>
              <a:gd name="connsiteX0" fmla="*/ 1895958 w 2580769"/>
              <a:gd name="connsiteY0" fmla="*/ 0 h 2951165"/>
              <a:gd name="connsiteX1" fmla="*/ 2139671 w 2580769"/>
              <a:gd name="connsiteY1" fmla="*/ 142727 h 2951165"/>
              <a:gd name="connsiteX2" fmla="*/ 2580707 w 2580769"/>
              <a:gd name="connsiteY2" fmla="*/ 1002224 h 2951165"/>
              <a:gd name="connsiteX3" fmla="*/ 1204606 w 2580769"/>
              <a:gd name="connsiteY3" fmla="*/ 2947920 h 2951165"/>
              <a:gd name="connsiteX4" fmla="*/ 328287 w 2580769"/>
              <a:gd name="connsiteY4" fmla="*/ 2951165 h 2951165"/>
              <a:gd name="connsiteX5" fmla="*/ 0 w 2580769"/>
              <a:gd name="connsiteY5" fmla="*/ 2723856 h 2951165"/>
              <a:gd name="connsiteX6" fmla="*/ 1895958 w 2580769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3012082"/>
              <a:gd name="connsiteX1" fmla="*/ 2139671 w 2581820"/>
              <a:gd name="connsiteY1" fmla="*/ 142727 h 3012082"/>
              <a:gd name="connsiteX2" fmla="*/ 2580707 w 2581820"/>
              <a:gd name="connsiteY2" fmla="*/ 1002224 h 3012082"/>
              <a:gd name="connsiteX3" fmla="*/ 1204606 w 2581820"/>
              <a:gd name="connsiteY3" fmla="*/ 2947920 h 3012082"/>
              <a:gd name="connsiteX4" fmla="*/ 328287 w 2581820"/>
              <a:gd name="connsiteY4" fmla="*/ 2951165 h 3012082"/>
              <a:gd name="connsiteX5" fmla="*/ 0 w 2581820"/>
              <a:gd name="connsiteY5" fmla="*/ 2723856 h 3012082"/>
              <a:gd name="connsiteX6" fmla="*/ 1895958 w 2581820"/>
              <a:gd name="connsiteY6" fmla="*/ 0 h 3012082"/>
              <a:gd name="connsiteX0" fmla="*/ 1895958 w 2581820"/>
              <a:gd name="connsiteY0" fmla="*/ 0 h 3054162"/>
              <a:gd name="connsiteX1" fmla="*/ 2139671 w 2581820"/>
              <a:gd name="connsiteY1" fmla="*/ 142727 h 3054162"/>
              <a:gd name="connsiteX2" fmla="*/ 2580707 w 2581820"/>
              <a:gd name="connsiteY2" fmla="*/ 1002224 h 3054162"/>
              <a:gd name="connsiteX3" fmla="*/ 1204606 w 2581820"/>
              <a:gd name="connsiteY3" fmla="*/ 2947920 h 3054162"/>
              <a:gd name="connsiteX4" fmla="*/ 328287 w 2581820"/>
              <a:gd name="connsiteY4" fmla="*/ 2951165 h 3054162"/>
              <a:gd name="connsiteX5" fmla="*/ 0 w 2581820"/>
              <a:gd name="connsiteY5" fmla="*/ 2723856 h 3054162"/>
              <a:gd name="connsiteX6" fmla="*/ 1895958 w 2581820"/>
              <a:gd name="connsiteY6" fmla="*/ 0 h 3054162"/>
              <a:gd name="connsiteX0" fmla="*/ 1895958 w 2581820"/>
              <a:gd name="connsiteY0" fmla="*/ 0 h 3058100"/>
              <a:gd name="connsiteX1" fmla="*/ 2139671 w 2581820"/>
              <a:gd name="connsiteY1" fmla="*/ 142727 h 3058100"/>
              <a:gd name="connsiteX2" fmla="*/ 2580707 w 2581820"/>
              <a:gd name="connsiteY2" fmla="*/ 1002224 h 3058100"/>
              <a:gd name="connsiteX3" fmla="*/ 1204606 w 2581820"/>
              <a:gd name="connsiteY3" fmla="*/ 2947920 h 3058100"/>
              <a:gd name="connsiteX4" fmla="*/ 328287 w 2581820"/>
              <a:gd name="connsiteY4" fmla="*/ 2951165 h 3058100"/>
              <a:gd name="connsiteX5" fmla="*/ 0 w 2581820"/>
              <a:gd name="connsiteY5" fmla="*/ 2723856 h 3058100"/>
              <a:gd name="connsiteX6" fmla="*/ 1895958 w 2581820"/>
              <a:gd name="connsiteY6" fmla="*/ 0 h 3058100"/>
              <a:gd name="connsiteX0" fmla="*/ 1895958 w 2581820"/>
              <a:gd name="connsiteY0" fmla="*/ 0 h 3067754"/>
              <a:gd name="connsiteX1" fmla="*/ 2139671 w 2581820"/>
              <a:gd name="connsiteY1" fmla="*/ 142727 h 3067754"/>
              <a:gd name="connsiteX2" fmla="*/ 2580707 w 2581820"/>
              <a:gd name="connsiteY2" fmla="*/ 1002224 h 3067754"/>
              <a:gd name="connsiteX3" fmla="*/ 1204606 w 2581820"/>
              <a:gd name="connsiteY3" fmla="*/ 2947920 h 3067754"/>
              <a:gd name="connsiteX4" fmla="*/ 328287 w 2581820"/>
              <a:gd name="connsiteY4" fmla="*/ 2951165 h 3067754"/>
              <a:gd name="connsiteX5" fmla="*/ 0 w 2581820"/>
              <a:gd name="connsiteY5" fmla="*/ 2723856 h 3067754"/>
              <a:gd name="connsiteX6" fmla="*/ 1895958 w 2581820"/>
              <a:gd name="connsiteY6" fmla="*/ 0 h 3067754"/>
              <a:gd name="connsiteX0" fmla="*/ 1895958 w 2581820"/>
              <a:gd name="connsiteY0" fmla="*/ 0 h 3067754"/>
              <a:gd name="connsiteX1" fmla="*/ 2139671 w 2581820"/>
              <a:gd name="connsiteY1" fmla="*/ 142727 h 3067754"/>
              <a:gd name="connsiteX2" fmla="*/ 2580707 w 2581820"/>
              <a:gd name="connsiteY2" fmla="*/ 1002224 h 3067754"/>
              <a:gd name="connsiteX3" fmla="*/ 1204606 w 2581820"/>
              <a:gd name="connsiteY3" fmla="*/ 2947920 h 3067754"/>
              <a:gd name="connsiteX4" fmla="*/ 328287 w 2581820"/>
              <a:gd name="connsiteY4" fmla="*/ 2951165 h 3067754"/>
              <a:gd name="connsiteX5" fmla="*/ 0 w 2581820"/>
              <a:gd name="connsiteY5" fmla="*/ 2723856 h 3067754"/>
              <a:gd name="connsiteX6" fmla="*/ 1085785 w 2581820"/>
              <a:gd name="connsiteY6" fmla="*/ 1160448 h 3067754"/>
              <a:gd name="connsiteX7" fmla="*/ 1895958 w 2581820"/>
              <a:gd name="connsiteY7" fmla="*/ 0 h 3067754"/>
              <a:gd name="connsiteX0" fmla="*/ 1895958 w 2581820"/>
              <a:gd name="connsiteY0" fmla="*/ 0 h 3067754"/>
              <a:gd name="connsiteX1" fmla="*/ 2139671 w 2581820"/>
              <a:gd name="connsiteY1" fmla="*/ 142727 h 3067754"/>
              <a:gd name="connsiteX2" fmla="*/ 2580707 w 2581820"/>
              <a:gd name="connsiteY2" fmla="*/ 1002224 h 3067754"/>
              <a:gd name="connsiteX3" fmla="*/ 1204606 w 2581820"/>
              <a:gd name="connsiteY3" fmla="*/ 2947920 h 3067754"/>
              <a:gd name="connsiteX4" fmla="*/ 328287 w 2581820"/>
              <a:gd name="connsiteY4" fmla="*/ 2951165 h 3067754"/>
              <a:gd name="connsiteX5" fmla="*/ 0 w 2581820"/>
              <a:gd name="connsiteY5" fmla="*/ 2723856 h 3067754"/>
              <a:gd name="connsiteX6" fmla="*/ 1576564 w 2581820"/>
              <a:gd name="connsiteY6" fmla="*/ 1909533 h 3067754"/>
              <a:gd name="connsiteX7" fmla="*/ 1895958 w 2581820"/>
              <a:gd name="connsiteY7" fmla="*/ 0 h 3067754"/>
              <a:gd name="connsiteX0" fmla="*/ 1849463 w 2581820"/>
              <a:gd name="connsiteY0" fmla="*/ 0 h 3078086"/>
              <a:gd name="connsiteX1" fmla="*/ 2139671 w 2581820"/>
              <a:gd name="connsiteY1" fmla="*/ 153059 h 3078086"/>
              <a:gd name="connsiteX2" fmla="*/ 2580707 w 2581820"/>
              <a:gd name="connsiteY2" fmla="*/ 1012556 h 3078086"/>
              <a:gd name="connsiteX3" fmla="*/ 1204606 w 2581820"/>
              <a:gd name="connsiteY3" fmla="*/ 2958252 h 3078086"/>
              <a:gd name="connsiteX4" fmla="*/ 328287 w 2581820"/>
              <a:gd name="connsiteY4" fmla="*/ 2961497 h 3078086"/>
              <a:gd name="connsiteX5" fmla="*/ 0 w 2581820"/>
              <a:gd name="connsiteY5" fmla="*/ 2734188 h 3078086"/>
              <a:gd name="connsiteX6" fmla="*/ 1576564 w 2581820"/>
              <a:gd name="connsiteY6" fmla="*/ 1919865 h 3078086"/>
              <a:gd name="connsiteX7" fmla="*/ 1849463 w 2581820"/>
              <a:gd name="connsiteY7" fmla="*/ 0 h 3078086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1820" h="3088419">
                <a:moveTo>
                  <a:pt x="1849463" y="0"/>
                </a:moveTo>
                <a:lnTo>
                  <a:pt x="2139671" y="163392"/>
                </a:lnTo>
                <a:cubicBezTo>
                  <a:pt x="2493327" y="315572"/>
                  <a:pt x="2593844" y="674397"/>
                  <a:pt x="2580707" y="1022889"/>
                </a:cubicBezTo>
                <a:cubicBezTo>
                  <a:pt x="2498270" y="1931728"/>
                  <a:pt x="1900947" y="2593824"/>
                  <a:pt x="1204606" y="2968585"/>
                </a:cubicBezTo>
                <a:cubicBezTo>
                  <a:pt x="829842" y="3134982"/>
                  <a:pt x="558399" y="3120565"/>
                  <a:pt x="328287" y="2971830"/>
                </a:cubicBezTo>
                <a:lnTo>
                  <a:pt x="0" y="2744521"/>
                </a:lnTo>
                <a:cubicBezTo>
                  <a:pt x="401535" y="2808876"/>
                  <a:pt x="921891" y="2733747"/>
                  <a:pt x="1576564" y="1930198"/>
                </a:cubicBezTo>
                <a:cubicBezTo>
                  <a:pt x="1879341" y="1529606"/>
                  <a:pt x="2321602" y="524579"/>
                  <a:pt x="1849463" y="0"/>
                </a:cubicBezTo>
                <a:close/>
              </a:path>
            </a:pathLst>
          </a:custGeom>
          <a:gradFill flip="none" rotWithShape="1">
            <a:gsLst>
              <a:gs pos="43000">
                <a:schemeClr val="bg1">
                  <a:lumMod val="65000"/>
                </a:schemeClr>
              </a:gs>
              <a:gs pos="85000">
                <a:schemeClr val="bg1">
                  <a:lumMod val="85000"/>
                </a:schemeClr>
              </a:gs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/>
          </a:bodyPr>
          <a:lstStyle/>
          <a:p>
            <a:pPr algn="ctr"/>
            <a:endParaRPr lang="en-US" sz="1477" b="1" dirty="0"/>
          </a:p>
        </p:txBody>
      </p:sp>
      <p:sp>
        <p:nvSpPr>
          <p:cNvPr id="208" name="Rectangle 4"/>
          <p:cNvSpPr/>
          <p:nvPr/>
        </p:nvSpPr>
        <p:spPr>
          <a:xfrm>
            <a:off x="5922304" y="2294797"/>
            <a:ext cx="902441" cy="1316198"/>
          </a:xfrm>
          <a:custGeom>
            <a:avLst/>
            <a:gdLst>
              <a:gd name="connsiteX0" fmla="*/ 0 w 2477386"/>
              <a:gd name="connsiteY0" fmla="*/ 0 h 2424223"/>
              <a:gd name="connsiteX1" fmla="*/ 2477386 w 2477386"/>
              <a:gd name="connsiteY1" fmla="*/ 0 h 2424223"/>
              <a:gd name="connsiteX2" fmla="*/ 2477386 w 2477386"/>
              <a:gd name="connsiteY2" fmla="*/ 2424223 h 2424223"/>
              <a:gd name="connsiteX3" fmla="*/ 0 w 2477386"/>
              <a:gd name="connsiteY3" fmla="*/ 2424223 h 2424223"/>
              <a:gd name="connsiteX4" fmla="*/ 0 w 2477386"/>
              <a:gd name="connsiteY4" fmla="*/ 0 h 2424223"/>
              <a:gd name="connsiteX0" fmla="*/ 1276027 w 2477386"/>
              <a:gd name="connsiteY0" fmla="*/ 454617 h 2424223"/>
              <a:gd name="connsiteX1" fmla="*/ 2477386 w 2477386"/>
              <a:gd name="connsiteY1" fmla="*/ 0 h 2424223"/>
              <a:gd name="connsiteX2" fmla="*/ 2477386 w 2477386"/>
              <a:gd name="connsiteY2" fmla="*/ 2424223 h 2424223"/>
              <a:gd name="connsiteX3" fmla="*/ 0 w 2477386"/>
              <a:gd name="connsiteY3" fmla="*/ 2424223 h 2424223"/>
              <a:gd name="connsiteX4" fmla="*/ 1276027 w 2477386"/>
              <a:gd name="connsiteY4" fmla="*/ 454617 h 2424223"/>
              <a:gd name="connsiteX0" fmla="*/ 1276027 w 2477386"/>
              <a:gd name="connsiteY0" fmla="*/ 0 h 1969606"/>
              <a:gd name="connsiteX1" fmla="*/ 1728301 w 2477386"/>
              <a:gd name="connsiteY1" fmla="*/ 692258 h 1969606"/>
              <a:gd name="connsiteX2" fmla="*/ 2477386 w 2477386"/>
              <a:gd name="connsiteY2" fmla="*/ 1969606 h 1969606"/>
              <a:gd name="connsiteX3" fmla="*/ 0 w 2477386"/>
              <a:gd name="connsiteY3" fmla="*/ 1969606 h 1969606"/>
              <a:gd name="connsiteX4" fmla="*/ 1276027 w 2477386"/>
              <a:gd name="connsiteY4" fmla="*/ 0 h 1969606"/>
              <a:gd name="connsiteX0" fmla="*/ 1276027 w 2477386"/>
              <a:gd name="connsiteY0" fmla="*/ 0 h 1969606"/>
              <a:gd name="connsiteX1" fmla="*/ 1841956 w 2477386"/>
              <a:gd name="connsiteY1" fmla="*/ 805912 h 1969606"/>
              <a:gd name="connsiteX2" fmla="*/ 2477386 w 2477386"/>
              <a:gd name="connsiteY2" fmla="*/ 1969606 h 1969606"/>
              <a:gd name="connsiteX3" fmla="*/ 0 w 2477386"/>
              <a:gd name="connsiteY3" fmla="*/ 1969606 h 1969606"/>
              <a:gd name="connsiteX4" fmla="*/ 1276027 w 2477386"/>
              <a:gd name="connsiteY4" fmla="*/ 0 h 1969606"/>
              <a:gd name="connsiteX0" fmla="*/ 1906291 w 3107650"/>
              <a:gd name="connsiteY0" fmla="*/ 0 h 2713524"/>
              <a:gd name="connsiteX1" fmla="*/ 2472220 w 3107650"/>
              <a:gd name="connsiteY1" fmla="*/ 805912 h 2713524"/>
              <a:gd name="connsiteX2" fmla="*/ 3107650 w 3107650"/>
              <a:gd name="connsiteY2" fmla="*/ 1969606 h 2713524"/>
              <a:gd name="connsiteX3" fmla="*/ 0 w 3107650"/>
              <a:gd name="connsiteY3" fmla="*/ 2713524 h 2713524"/>
              <a:gd name="connsiteX4" fmla="*/ 1906291 w 3107650"/>
              <a:gd name="connsiteY4" fmla="*/ 0 h 2713524"/>
              <a:gd name="connsiteX0" fmla="*/ 1895958 w 3097317"/>
              <a:gd name="connsiteY0" fmla="*/ 0 h 2723856"/>
              <a:gd name="connsiteX1" fmla="*/ 2461887 w 3097317"/>
              <a:gd name="connsiteY1" fmla="*/ 805912 h 2723856"/>
              <a:gd name="connsiteX2" fmla="*/ 3097317 w 3097317"/>
              <a:gd name="connsiteY2" fmla="*/ 1969606 h 2723856"/>
              <a:gd name="connsiteX3" fmla="*/ 0 w 3097317"/>
              <a:gd name="connsiteY3" fmla="*/ 2723856 h 2723856"/>
              <a:gd name="connsiteX4" fmla="*/ 1895958 w 3097317"/>
              <a:gd name="connsiteY4" fmla="*/ 0 h 2723856"/>
              <a:gd name="connsiteX0" fmla="*/ 1895958 w 2461887"/>
              <a:gd name="connsiteY0" fmla="*/ 0 h 2951165"/>
              <a:gd name="connsiteX1" fmla="*/ 2461887 w 2461887"/>
              <a:gd name="connsiteY1" fmla="*/ 805912 h 2951165"/>
              <a:gd name="connsiteX2" fmla="*/ 328287 w 2461887"/>
              <a:gd name="connsiteY2" fmla="*/ 2951165 h 2951165"/>
              <a:gd name="connsiteX3" fmla="*/ 0 w 2461887"/>
              <a:gd name="connsiteY3" fmla="*/ 2723856 h 2951165"/>
              <a:gd name="connsiteX4" fmla="*/ 1895958 w 2461887"/>
              <a:gd name="connsiteY4" fmla="*/ 0 h 2951165"/>
              <a:gd name="connsiteX0" fmla="*/ 1895958 w 2461887"/>
              <a:gd name="connsiteY0" fmla="*/ 0 h 2951165"/>
              <a:gd name="connsiteX1" fmla="*/ 2150003 w 2461887"/>
              <a:gd name="connsiteY1" fmla="*/ 380368 h 2951165"/>
              <a:gd name="connsiteX2" fmla="*/ 2461887 w 2461887"/>
              <a:gd name="connsiteY2" fmla="*/ 805912 h 2951165"/>
              <a:gd name="connsiteX3" fmla="*/ 328287 w 2461887"/>
              <a:gd name="connsiteY3" fmla="*/ 2951165 h 2951165"/>
              <a:gd name="connsiteX4" fmla="*/ 0 w 2461887"/>
              <a:gd name="connsiteY4" fmla="*/ 2723856 h 2951165"/>
              <a:gd name="connsiteX5" fmla="*/ 1895958 w 2461887"/>
              <a:gd name="connsiteY5" fmla="*/ 0 h 2951165"/>
              <a:gd name="connsiteX0" fmla="*/ 1895958 w 2461887"/>
              <a:gd name="connsiteY0" fmla="*/ 0 h 2951165"/>
              <a:gd name="connsiteX1" fmla="*/ 2139671 w 2461887"/>
              <a:gd name="connsiteY1" fmla="*/ 142727 h 2951165"/>
              <a:gd name="connsiteX2" fmla="*/ 2461887 w 2461887"/>
              <a:gd name="connsiteY2" fmla="*/ 805912 h 2951165"/>
              <a:gd name="connsiteX3" fmla="*/ 328287 w 2461887"/>
              <a:gd name="connsiteY3" fmla="*/ 2951165 h 2951165"/>
              <a:gd name="connsiteX4" fmla="*/ 0 w 2461887"/>
              <a:gd name="connsiteY4" fmla="*/ 2723856 h 2951165"/>
              <a:gd name="connsiteX5" fmla="*/ 1895958 w 2461887"/>
              <a:gd name="connsiteY5" fmla="*/ 0 h 2951165"/>
              <a:gd name="connsiteX0" fmla="*/ 1895958 w 2353398"/>
              <a:gd name="connsiteY0" fmla="*/ 0 h 2951165"/>
              <a:gd name="connsiteX1" fmla="*/ 2139671 w 2353398"/>
              <a:gd name="connsiteY1" fmla="*/ 142727 h 2951165"/>
              <a:gd name="connsiteX2" fmla="*/ 2353398 w 2353398"/>
              <a:gd name="connsiteY2" fmla="*/ 811078 h 2951165"/>
              <a:gd name="connsiteX3" fmla="*/ 328287 w 2353398"/>
              <a:gd name="connsiteY3" fmla="*/ 2951165 h 2951165"/>
              <a:gd name="connsiteX4" fmla="*/ 0 w 2353398"/>
              <a:gd name="connsiteY4" fmla="*/ 2723856 h 2951165"/>
              <a:gd name="connsiteX5" fmla="*/ 1895958 w 2353398"/>
              <a:gd name="connsiteY5" fmla="*/ 0 h 2951165"/>
              <a:gd name="connsiteX0" fmla="*/ 1895958 w 2580707"/>
              <a:gd name="connsiteY0" fmla="*/ 0 h 2951165"/>
              <a:gd name="connsiteX1" fmla="*/ 2139671 w 2580707"/>
              <a:gd name="connsiteY1" fmla="*/ 142727 h 2951165"/>
              <a:gd name="connsiteX2" fmla="*/ 2580707 w 2580707"/>
              <a:gd name="connsiteY2" fmla="*/ 1002224 h 2951165"/>
              <a:gd name="connsiteX3" fmla="*/ 328287 w 2580707"/>
              <a:gd name="connsiteY3" fmla="*/ 2951165 h 2951165"/>
              <a:gd name="connsiteX4" fmla="*/ 0 w 2580707"/>
              <a:gd name="connsiteY4" fmla="*/ 2723856 h 2951165"/>
              <a:gd name="connsiteX5" fmla="*/ 1895958 w 2580707"/>
              <a:gd name="connsiteY5" fmla="*/ 0 h 2951165"/>
              <a:gd name="connsiteX0" fmla="*/ 1895958 w 2580707"/>
              <a:gd name="connsiteY0" fmla="*/ 0 h 2951165"/>
              <a:gd name="connsiteX1" fmla="*/ 2139671 w 2580707"/>
              <a:gd name="connsiteY1" fmla="*/ 142727 h 2951165"/>
              <a:gd name="connsiteX2" fmla="*/ 2580707 w 2580707"/>
              <a:gd name="connsiteY2" fmla="*/ 1002224 h 2951165"/>
              <a:gd name="connsiteX3" fmla="*/ 1685054 w 2580707"/>
              <a:gd name="connsiteY3" fmla="*/ 1790713 h 2951165"/>
              <a:gd name="connsiteX4" fmla="*/ 328287 w 2580707"/>
              <a:gd name="connsiteY4" fmla="*/ 2951165 h 2951165"/>
              <a:gd name="connsiteX5" fmla="*/ 0 w 2580707"/>
              <a:gd name="connsiteY5" fmla="*/ 2723856 h 2951165"/>
              <a:gd name="connsiteX6" fmla="*/ 1895958 w 2580707"/>
              <a:gd name="connsiteY6" fmla="*/ 0 h 2951165"/>
              <a:gd name="connsiteX0" fmla="*/ 1895958 w 2580707"/>
              <a:gd name="connsiteY0" fmla="*/ 0 h 2951165"/>
              <a:gd name="connsiteX1" fmla="*/ 2139671 w 2580707"/>
              <a:gd name="connsiteY1" fmla="*/ 142727 h 2951165"/>
              <a:gd name="connsiteX2" fmla="*/ 2580707 w 2580707"/>
              <a:gd name="connsiteY2" fmla="*/ 1002224 h 2951165"/>
              <a:gd name="connsiteX3" fmla="*/ 1204606 w 2580707"/>
              <a:gd name="connsiteY3" fmla="*/ 2947920 h 2951165"/>
              <a:gd name="connsiteX4" fmla="*/ 328287 w 2580707"/>
              <a:gd name="connsiteY4" fmla="*/ 2951165 h 2951165"/>
              <a:gd name="connsiteX5" fmla="*/ 0 w 2580707"/>
              <a:gd name="connsiteY5" fmla="*/ 2723856 h 2951165"/>
              <a:gd name="connsiteX6" fmla="*/ 1895958 w 2580707"/>
              <a:gd name="connsiteY6" fmla="*/ 0 h 2951165"/>
              <a:gd name="connsiteX0" fmla="*/ 1895958 w 2580707"/>
              <a:gd name="connsiteY0" fmla="*/ 0 h 2951165"/>
              <a:gd name="connsiteX1" fmla="*/ 2139671 w 2580707"/>
              <a:gd name="connsiteY1" fmla="*/ 142727 h 2951165"/>
              <a:gd name="connsiteX2" fmla="*/ 2580707 w 2580707"/>
              <a:gd name="connsiteY2" fmla="*/ 1002224 h 2951165"/>
              <a:gd name="connsiteX3" fmla="*/ 1204606 w 2580707"/>
              <a:gd name="connsiteY3" fmla="*/ 2947920 h 2951165"/>
              <a:gd name="connsiteX4" fmla="*/ 328287 w 2580707"/>
              <a:gd name="connsiteY4" fmla="*/ 2951165 h 2951165"/>
              <a:gd name="connsiteX5" fmla="*/ 0 w 2580707"/>
              <a:gd name="connsiteY5" fmla="*/ 2723856 h 2951165"/>
              <a:gd name="connsiteX6" fmla="*/ 1895958 w 2580707"/>
              <a:gd name="connsiteY6" fmla="*/ 0 h 2951165"/>
              <a:gd name="connsiteX0" fmla="*/ 1895958 w 2580769"/>
              <a:gd name="connsiteY0" fmla="*/ 0 h 2951165"/>
              <a:gd name="connsiteX1" fmla="*/ 2139671 w 2580769"/>
              <a:gd name="connsiteY1" fmla="*/ 142727 h 2951165"/>
              <a:gd name="connsiteX2" fmla="*/ 2580707 w 2580769"/>
              <a:gd name="connsiteY2" fmla="*/ 1002224 h 2951165"/>
              <a:gd name="connsiteX3" fmla="*/ 1204606 w 2580769"/>
              <a:gd name="connsiteY3" fmla="*/ 2947920 h 2951165"/>
              <a:gd name="connsiteX4" fmla="*/ 328287 w 2580769"/>
              <a:gd name="connsiteY4" fmla="*/ 2951165 h 2951165"/>
              <a:gd name="connsiteX5" fmla="*/ 0 w 2580769"/>
              <a:gd name="connsiteY5" fmla="*/ 2723856 h 2951165"/>
              <a:gd name="connsiteX6" fmla="*/ 1895958 w 2580769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2951165"/>
              <a:gd name="connsiteX1" fmla="*/ 2139671 w 2581820"/>
              <a:gd name="connsiteY1" fmla="*/ 142727 h 2951165"/>
              <a:gd name="connsiteX2" fmla="*/ 2580707 w 2581820"/>
              <a:gd name="connsiteY2" fmla="*/ 1002224 h 2951165"/>
              <a:gd name="connsiteX3" fmla="*/ 1204606 w 2581820"/>
              <a:gd name="connsiteY3" fmla="*/ 2947920 h 2951165"/>
              <a:gd name="connsiteX4" fmla="*/ 328287 w 2581820"/>
              <a:gd name="connsiteY4" fmla="*/ 2951165 h 2951165"/>
              <a:gd name="connsiteX5" fmla="*/ 0 w 2581820"/>
              <a:gd name="connsiteY5" fmla="*/ 2723856 h 2951165"/>
              <a:gd name="connsiteX6" fmla="*/ 1895958 w 2581820"/>
              <a:gd name="connsiteY6" fmla="*/ 0 h 2951165"/>
              <a:gd name="connsiteX0" fmla="*/ 1895958 w 2581820"/>
              <a:gd name="connsiteY0" fmla="*/ 0 h 3012082"/>
              <a:gd name="connsiteX1" fmla="*/ 2139671 w 2581820"/>
              <a:gd name="connsiteY1" fmla="*/ 142727 h 3012082"/>
              <a:gd name="connsiteX2" fmla="*/ 2580707 w 2581820"/>
              <a:gd name="connsiteY2" fmla="*/ 1002224 h 3012082"/>
              <a:gd name="connsiteX3" fmla="*/ 1204606 w 2581820"/>
              <a:gd name="connsiteY3" fmla="*/ 2947920 h 3012082"/>
              <a:gd name="connsiteX4" fmla="*/ 328287 w 2581820"/>
              <a:gd name="connsiteY4" fmla="*/ 2951165 h 3012082"/>
              <a:gd name="connsiteX5" fmla="*/ 0 w 2581820"/>
              <a:gd name="connsiteY5" fmla="*/ 2723856 h 3012082"/>
              <a:gd name="connsiteX6" fmla="*/ 1895958 w 2581820"/>
              <a:gd name="connsiteY6" fmla="*/ 0 h 3012082"/>
              <a:gd name="connsiteX0" fmla="*/ 1895958 w 2581820"/>
              <a:gd name="connsiteY0" fmla="*/ 0 h 3054162"/>
              <a:gd name="connsiteX1" fmla="*/ 2139671 w 2581820"/>
              <a:gd name="connsiteY1" fmla="*/ 142727 h 3054162"/>
              <a:gd name="connsiteX2" fmla="*/ 2580707 w 2581820"/>
              <a:gd name="connsiteY2" fmla="*/ 1002224 h 3054162"/>
              <a:gd name="connsiteX3" fmla="*/ 1204606 w 2581820"/>
              <a:gd name="connsiteY3" fmla="*/ 2947920 h 3054162"/>
              <a:gd name="connsiteX4" fmla="*/ 328287 w 2581820"/>
              <a:gd name="connsiteY4" fmla="*/ 2951165 h 3054162"/>
              <a:gd name="connsiteX5" fmla="*/ 0 w 2581820"/>
              <a:gd name="connsiteY5" fmla="*/ 2723856 h 3054162"/>
              <a:gd name="connsiteX6" fmla="*/ 1895958 w 2581820"/>
              <a:gd name="connsiteY6" fmla="*/ 0 h 3054162"/>
              <a:gd name="connsiteX0" fmla="*/ 1895958 w 2581820"/>
              <a:gd name="connsiteY0" fmla="*/ 0 h 3058100"/>
              <a:gd name="connsiteX1" fmla="*/ 2139671 w 2581820"/>
              <a:gd name="connsiteY1" fmla="*/ 142727 h 3058100"/>
              <a:gd name="connsiteX2" fmla="*/ 2580707 w 2581820"/>
              <a:gd name="connsiteY2" fmla="*/ 1002224 h 3058100"/>
              <a:gd name="connsiteX3" fmla="*/ 1204606 w 2581820"/>
              <a:gd name="connsiteY3" fmla="*/ 2947920 h 3058100"/>
              <a:gd name="connsiteX4" fmla="*/ 328287 w 2581820"/>
              <a:gd name="connsiteY4" fmla="*/ 2951165 h 3058100"/>
              <a:gd name="connsiteX5" fmla="*/ 0 w 2581820"/>
              <a:gd name="connsiteY5" fmla="*/ 2723856 h 3058100"/>
              <a:gd name="connsiteX6" fmla="*/ 1895958 w 2581820"/>
              <a:gd name="connsiteY6" fmla="*/ 0 h 3058100"/>
              <a:gd name="connsiteX0" fmla="*/ 1895958 w 2581820"/>
              <a:gd name="connsiteY0" fmla="*/ 0 h 3067754"/>
              <a:gd name="connsiteX1" fmla="*/ 2139671 w 2581820"/>
              <a:gd name="connsiteY1" fmla="*/ 142727 h 3067754"/>
              <a:gd name="connsiteX2" fmla="*/ 2580707 w 2581820"/>
              <a:gd name="connsiteY2" fmla="*/ 1002224 h 3067754"/>
              <a:gd name="connsiteX3" fmla="*/ 1204606 w 2581820"/>
              <a:gd name="connsiteY3" fmla="*/ 2947920 h 3067754"/>
              <a:gd name="connsiteX4" fmla="*/ 328287 w 2581820"/>
              <a:gd name="connsiteY4" fmla="*/ 2951165 h 3067754"/>
              <a:gd name="connsiteX5" fmla="*/ 0 w 2581820"/>
              <a:gd name="connsiteY5" fmla="*/ 2723856 h 3067754"/>
              <a:gd name="connsiteX6" fmla="*/ 1895958 w 2581820"/>
              <a:gd name="connsiteY6" fmla="*/ 0 h 3067754"/>
              <a:gd name="connsiteX0" fmla="*/ 1895958 w 2581820"/>
              <a:gd name="connsiteY0" fmla="*/ 0 h 3067754"/>
              <a:gd name="connsiteX1" fmla="*/ 2139671 w 2581820"/>
              <a:gd name="connsiteY1" fmla="*/ 142727 h 3067754"/>
              <a:gd name="connsiteX2" fmla="*/ 2580707 w 2581820"/>
              <a:gd name="connsiteY2" fmla="*/ 1002224 h 3067754"/>
              <a:gd name="connsiteX3" fmla="*/ 1204606 w 2581820"/>
              <a:gd name="connsiteY3" fmla="*/ 2947920 h 3067754"/>
              <a:gd name="connsiteX4" fmla="*/ 328287 w 2581820"/>
              <a:gd name="connsiteY4" fmla="*/ 2951165 h 3067754"/>
              <a:gd name="connsiteX5" fmla="*/ 0 w 2581820"/>
              <a:gd name="connsiteY5" fmla="*/ 2723856 h 3067754"/>
              <a:gd name="connsiteX6" fmla="*/ 1085785 w 2581820"/>
              <a:gd name="connsiteY6" fmla="*/ 1160448 h 3067754"/>
              <a:gd name="connsiteX7" fmla="*/ 1895958 w 2581820"/>
              <a:gd name="connsiteY7" fmla="*/ 0 h 3067754"/>
              <a:gd name="connsiteX0" fmla="*/ 1895958 w 2581820"/>
              <a:gd name="connsiteY0" fmla="*/ 0 h 3067754"/>
              <a:gd name="connsiteX1" fmla="*/ 2139671 w 2581820"/>
              <a:gd name="connsiteY1" fmla="*/ 142727 h 3067754"/>
              <a:gd name="connsiteX2" fmla="*/ 2580707 w 2581820"/>
              <a:gd name="connsiteY2" fmla="*/ 1002224 h 3067754"/>
              <a:gd name="connsiteX3" fmla="*/ 1204606 w 2581820"/>
              <a:gd name="connsiteY3" fmla="*/ 2947920 h 3067754"/>
              <a:gd name="connsiteX4" fmla="*/ 328287 w 2581820"/>
              <a:gd name="connsiteY4" fmla="*/ 2951165 h 3067754"/>
              <a:gd name="connsiteX5" fmla="*/ 0 w 2581820"/>
              <a:gd name="connsiteY5" fmla="*/ 2723856 h 3067754"/>
              <a:gd name="connsiteX6" fmla="*/ 1576564 w 2581820"/>
              <a:gd name="connsiteY6" fmla="*/ 1909533 h 3067754"/>
              <a:gd name="connsiteX7" fmla="*/ 1895958 w 2581820"/>
              <a:gd name="connsiteY7" fmla="*/ 0 h 3067754"/>
              <a:gd name="connsiteX0" fmla="*/ 1849463 w 2581820"/>
              <a:gd name="connsiteY0" fmla="*/ 0 h 3078086"/>
              <a:gd name="connsiteX1" fmla="*/ 2139671 w 2581820"/>
              <a:gd name="connsiteY1" fmla="*/ 153059 h 3078086"/>
              <a:gd name="connsiteX2" fmla="*/ 2580707 w 2581820"/>
              <a:gd name="connsiteY2" fmla="*/ 1012556 h 3078086"/>
              <a:gd name="connsiteX3" fmla="*/ 1204606 w 2581820"/>
              <a:gd name="connsiteY3" fmla="*/ 2958252 h 3078086"/>
              <a:gd name="connsiteX4" fmla="*/ 328287 w 2581820"/>
              <a:gd name="connsiteY4" fmla="*/ 2961497 h 3078086"/>
              <a:gd name="connsiteX5" fmla="*/ 0 w 2581820"/>
              <a:gd name="connsiteY5" fmla="*/ 2734188 h 3078086"/>
              <a:gd name="connsiteX6" fmla="*/ 1576564 w 2581820"/>
              <a:gd name="connsiteY6" fmla="*/ 1919865 h 3078086"/>
              <a:gd name="connsiteX7" fmla="*/ 1849463 w 2581820"/>
              <a:gd name="connsiteY7" fmla="*/ 0 h 3078086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44521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849463 w 2581820"/>
              <a:gd name="connsiteY0" fmla="*/ 0 h 3088419"/>
              <a:gd name="connsiteX1" fmla="*/ 2139671 w 2581820"/>
              <a:gd name="connsiteY1" fmla="*/ 163392 h 3088419"/>
              <a:gd name="connsiteX2" fmla="*/ 2580707 w 2581820"/>
              <a:gd name="connsiteY2" fmla="*/ 1022889 h 3088419"/>
              <a:gd name="connsiteX3" fmla="*/ 1204606 w 2581820"/>
              <a:gd name="connsiteY3" fmla="*/ 2968585 h 3088419"/>
              <a:gd name="connsiteX4" fmla="*/ 328287 w 2581820"/>
              <a:gd name="connsiteY4" fmla="*/ 2971830 h 3088419"/>
              <a:gd name="connsiteX5" fmla="*/ 0 w 2581820"/>
              <a:gd name="connsiteY5" fmla="*/ 2723856 h 3088419"/>
              <a:gd name="connsiteX6" fmla="*/ 1576564 w 2581820"/>
              <a:gd name="connsiteY6" fmla="*/ 1930198 h 3088419"/>
              <a:gd name="connsiteX7" fmla="*/ 1849463 w 2581820"/>
              <a:gd name="connsiteY7" fmla="*/ 0 h 3088419"/>
              <a:gd name="connsiteX0" fmla="*/ 1938027 w 2581820"/>
              <a:gd name="connsiteY0" fmla="*/ 0 h 3036758"/>
              <a:gd name="connsiteX1" fmla="*/ 2139671 w 2581820"/>
              <a:gd name="connsiteY1" fmla="*/ 111731 h 3036758"/>
              <a:gd name="connsiteX2" fmla="*/ 2580707 w 2581820"/>
              <a:gd name="connsiteY2" fmla="*/ 971228 h 3036758"/>
              <a:gd name="connsiteX3" fmla="*/ 1204606 w 2581820"/>
              <a:gd name="connsiteY3" fmla="*/ 2916924 h 3036758"/>
              <a:gd name="connsiteX4" fmla="*/ 328287 w 2581820"/>
              <a:gd name="connsiteY4" fmla="*/ 2920169 h 3036758"/>
              <a:gd name="connsiteX5" fmla="*/ 0 w 2581820"/>
              <a:gd name="connsiteY5" fmla="*/ 2672195 h 3036758"/>
              <a:gd name="connsiteX6" fmla="*/ 1576564 w 2581820"/>
              <a:gd name="connsiteY6" fmla="*/ 1878537 h 3036758"/>
              <a:gd name="connsiteX7" fmla="*/ 1938027 w 2581820"/>
              <a:gd name="connsiteY7" fmla="*/ 0 h 3036758"/>
              <a:gd name="connsiteX0" fmla="*/ 1938027 w 2581820"/>
              <a:gd name="connsiteY0" fmla="*/ 0 h 3036758"/>
              <a:gd name="connsiteX1" fmla="*/ 2139671 w 2581820"/>
              <a:gd name="connsiteY1" fmla="*/ 111731 h 3036758"/>
              <a:gd name="connsiteX2" fmla="*/ 2580707 w 2581820"/>
              <a:gd name="connsiteY2" fmla="*/ 971228 h 3036758"/>
              <a:gd name="connsiteX3" fmla="*/ 1204606 w 2581820"/>
              <a:gd name="connsiteY3" fmla="*/ 2916924 h 3036758"/>
              <a:gd name="connsiteX4" fmla="*/ 328287 w 2581820"/>
              <a:gd name="connsiteY4" fmla="*/ 2920169 h 3036758"/>
              <a:gd name="connsiteX5" fmla="*/ 0 w 2581820"/>
              <a:gd name="connsiteY5" fmla="*/ 2672195 h 3036758"/>
              <a:gd name="connsiteX6" fmla="*/ 1607821 w 2581820"/>
              <a:gd name="connsiteY6" fmla="*/ 1914699 h 3036758"/>
              <a:gd name="connsiteX7" fmla="*/ 1938027 w 2581820"/>
              <a:gd name="connsiteY7" fmla="*/ 0 h 3036758"/>
              <a:gd name="connsiteX0" fmla="*/ 1938027 w 2581820"/>
              <a:gd name="connsiteY0" fmla="*/ 0 h 3036758"/>
              <a:gd name="connsiteX1" fmla="*/ 2139671 w 2581820"/>
              <a:gd name="connsiteY1" fmla="*/ 111731 h 3036758"/>
              <a:gd name="connsiteX2" fmla="*/ 2580707 w 2581820"/>
              <a:gd name="connsiteY2" fmla="*/ 971228 h 3036758"/>
              <a:gd name="connsiteX3" fmla="*/ 1204606 w 2581820"/>
              <a:gd name="connsiteY3" fmla="*/ 2916924 h 3036758"/>
              <a:gd name="connsiteX4" fmla="*/ 328287 w 2581820"/>
              <a:gd name="connsiteY4" fmla="*/ 2920169 h 3036758"/>
              <a:gd name="connsiteX5" fmla="*/ 0 w 2581820"/>
              <a:gd name="connsiteY5" fmla="*/ 2672195 h 3036758"/>
              <a:gd name="connsiteX6" fmla="*/ 1607821 w 2581820"/>
              <a:gd name="connsiteY6" fmla="*/ 1914699 h 3036758"/>
              <a:gd name="connsiteX7" fmla="*/ 1938027 w 2581820"/>
              <a:gd name="connsiteY7" fmla="*/ 0 h 3036758"/>
              <a:gd name="connsiteX0" fmla="*/ 1938027 w 2581820"/>
              <a:gd name="connsiteY0" fmla="*/ 0 h 3036758"/>
              <a:gd name="connsiteX1" fmla="*/ 2139671 w 2581820"/>
              <a:gd name="connsiteY1" fmla="*/ 111731 h 3036758"/>
              <a:gd name="connsiteX2" fmla="*/ 2580707 w 2581820"/>
              <a:gd name="connsiteY2" fmla="*/ 971228 h 3036758"/>
              <a:gd name="connsiteX3" fmla="*/ 1204606 w 2581820"/>
              <a:gd name="connsiteY3" fmla="*/ 2916924 h 3036758"/>
              <a:gd name="connsiteX4" fmla="*/ 328287 w 2581820"/>
              <a:gd name="connsiteY4" fmla="*/ 2920169 h 3036758"/>
              <a:gd name="connsiteX5" fmla="*/ 0 w 2581820"/>
              <a:gd name="connsiteY5" fmla="*/ 2672195 h 3036758"/>
              <a:gd name="connsiteX6" fmla="*/ 1607821 w 2581820"/>
              <a:gd name="connsiteY6" fmla="*/ 1914699 h 3036758"/>
              <a:gd name="connsiteX7" fmla="*/ 1938027 w 2581820"/>
              <a:gd name="connsiteY7" fmla="*/ 0 h 3036758"/>
              <a:gd name="connsiteX0" fmla="*/ 1938027 w 2581820"/>
              <a:gd name="connsiteY0" fmla="*/ 0 h 3036758"/>
              <a:gd name="connsiteX1" fmla="*/ 2139671 w 2581820"/>
              <a:gd name="connsiteY1" fmla="*/ 111731 h 3036758"/>
              <a:gd name="connsiteX2" fmla="*/ 2580707 w 2581820"/>
              <a:gd name="connsiteY2" fmla="*/ 971228 h 3036758"/>
              <a:gd name="connsiteX3" fmla="*/ 1204606 w 2581820"/>
              <a:gd name="connsiteY3" fmla="*/ 2916924 h 3036758"/>
              <a:gd name="connsiteX4" fmla="*/ 328287 w 2581820"/>
              <a:gd name="connsiteY4" fmla="*/ 2920169 h 3036758"/>
              <a:gd name="connsiteX5" fmla="*/ 0 w 2581820"/>
              <a:gd name="connsiteY5" fmla="*/ 2672195 h 3036758"/>
              <a:gd name="connsiteX6" fmla="*/ 1596845 w 2581820"/>
              <a:gd name="connsiteY6" fmla="*/ 1911070 h 3036758"/>
              <a:gd name="connsiteX7" fmla="*/ 1938027 w 2581820"/>
              <a:gd name="connsiteY7" fmla="*/ 0 h 303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1820" h="3036758">
                <a:moveTo>
                  <a:pt x="1938027" y="0"/>
                </a:moveTo>
                <a:lnTo>
                  <a:pt x="2139671" y="111731"/>
                </a:lnTo>
                <a:cubicBezTo>
                  <a:pt x="2493327" y="263911"/>
                  <a:pt x="2593844" y="622736"/>
                  <a:pt x="2580707" y="971228"/>
                </a:cubicBezTo>
                <a:cubicBezTo>
                  <a:pt x="2524312" y="1756696"/>
                  <a:pt x="1900947" y="2542163"/>
                  <a:pt x="1204606" y="2916924"/>
                </a:cubicBezTo>
                <a:cubicBezTo>
                  <a:pt x="829842" y="3083321"/>
                  <a:pt x="558399" y="3068904"/>
                  <a:pt x="328287" y="2920169"/>
                </a:cubicBezTo>
                <a:lnTo>
                  <a:pt x="0" y="2672195"/>
                </a:lnTo>
                <a:cubicBezTo>
                  <a:pt x="401535" y="2736550"/>
                  <a:pt x="942172" y="2714619"/>
                  <a:pt x="1596845" y="1911070"/>
                </a:cubicBezTo>
                <a:cubicBezTo>
                  <a:pt x="1899622" y="1510478"/>
                  <a:pt x="2369915" y="517322"/>
                  <a:pt x="1938027" y="0"/>
                </a:cubicBezTo>
                <a:close/>
              </a:path>
            </a:pathLst>
          </a:custGeom>
          <a:gradFill flip="none" rotWithShape="1">
            <a:gsLst>
              <a:gs pos="16000">
                <a:schemeClr val="bg1">
                  <a:lumMod val="85000"/>
                </a:schemeClr>
              </a:gs>
              <a:gs pos="0">
                <a:srgbClr val="AFAFAF"/>
              </a:gs>
              <a:gs pos="30000">
                <a:srgbClr val="828584"/>
              </a:gs>
              <a:gs pos="53000">
                <a:schemeClr val="bg1">
                  <a:lumMod val="95000"/>
                </a:schemeClr>
              </a:gs>
              <a:gs pos="97273">
                <a:srgbClr val="AAA9A9"/>
              </a:gs>
              <a:gs pos="83636">
                <a:schemeClr val="bg1">
                  <a:lumMod val="85000"/>
                </a:schemeClr>
              </a:gs>
              <a:gs pos="70000">
                <a:srgbClr val="828584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/>
          </a:bodyPr>
          <a:lstStyle/>
          <a:p>
            <a:pPr algn="ctr"/>
            <a:endParaRPr lang="en-US" sz="1477" b="1" dirty="0"/>
          </a:p>
        </p:txBody>
      </p:sp>
      <p:sp>
        <p:nvSpPr>
          <p:cNvPr id="209" name="Rectangle 5"/>
          <p:cNvSpPr/>
          <p:nvPr/>
        </p:nvSpPr>
        <p:spPr>
          <a:xfrm>
            <a:off x="5565396" y="1960167"/>
            <a:ext cx="1096462" cy="1516079"/>
          </a:xfrm>
          <a:custGeom>
            <a:avLst/>
            <a:gdLst>
              <a:gd name="connsiteX0" fmla="*/ 0 w 1622156"/>
              <a:gd name="connsiteY0" fmla="*/ 0 h 1560163"/>
              <a:gd name="connsiteX1" fmla="*/ 1622156 w 1622156"/>
              <a:gd name="connsiteY1" fmla="*/ 0 h 1560163"/>
              <a:gd name="connsiteX2" fmla="*/ 1622156 w 1622156"/>
              <a:gd name="connsiteY2" fmla="*/ 1560163 h 1560163"/>
              <a:gd name="connsiteX3" fmla="*/ 0 w 1622156"/>
              <a:gd name="connsiteY3" fmla="*/ 1560163 h 1560163"/>
              <a:gd name="connsiteX4" fmla="*/ 0 w 1622156"/>
              <a:gd name="connsiteY4" fmla="*/ 0 h 1560163"/>
              <a:gd name="connsiteX0" fmla="*/ 87824 w 1622156"/>
              <a:gd name="connsiteY0" fmla="*/ 0 h 2205926"/>
              <a:gd name="connsiteX1" fmla="*/ 1622156 w 1622156"/>
              <a:gd name="connsiteY1" fmla="*/ 645763 h 2205926"/>
              <a:gd name="connsiteX2" fmla="*/ 1622156 w 1622156"/>
              <a:gd name="connsiteY2" fmla="*/ 2205926 h 2205926"/>
              <a:gd name="connsiteX3" fmla="*/ 0 w 1622156"/>
              <a:gd name="connsiteY3" fmla="*/ 2205926 h 2205926"/>
              <a:gd name="connsiteX4" fmla="*/ 87824 w 1622156"/>
              <a:gd name="connsiteY4" fmla="*/ 0 h 2205926"/>
              <a:gd name="connsiteX0" fmla="*/ 87824 w 1622156"/>
              <a:gd name="connsiteY0" fmla="*/ 0 h 2205926"/>
              <a:gd name="connsiteX1" fmla="*/ 960895 w 1622156"/>
              <a:gd name="connsiteY1" fmla="*/ 898902 h 2205926"/>
              <a:gd name="connsiteX2" fmla="*/ 1622156 w 1622156"/>
              <a:gd name="connsiteY2" fmla="*/ 2205926 h 2205926"/>
              <a:gd name="connsiteX3" fmla="*/ 0 w 1622156"/>
              <a:gd name="connsiteY3" fmla="*/ 2205926 h 2205926"/>
              <a:gd name="connsiteX4" fmla="*/ 87824 w 1622156"/>
              <a:gd name="connsiteY4" fmla="*/ 0 h 2205926"/>
              <a:gd name="connsiteX0" fmla="*/ 87824 w 1622156"/>
              <a:gd name="connsiteY0" fmla="*/ 0 h 2205926"/>
              <a:gd name="connsiteX1" fmla="*/ 1007390 w 1622156"/>
              <a:gd name="connsiteY1" fmla="*/ 661261 h 2205926"/>
              <a:gd name="connsiteX2" fmla="*/ 1622156 w 1622156"/>
              <a:gd name="connsiteY2" fmla="*/ 2205926 h 2205926"/>
              <a:gd name="connsiteX3" fmla="*/ 0 w 1622156"/>
              <a:gd name="connsiteY3" fmla="*/ 2205926 h 2205926"/>
              <a:gd name="connsiteX4" fmla="*/ 87824 w 1622156"/>
              <a:gd name="connsiteY4" fmla="*/ 0 h 2205926"/>
              <a:gd name="connsiteX0" fmla="*/ 206644 w 1740976"/>
              <a:gd name="connsiteY0" fmla="*/ 0 h 2205926"/>
              <a:gd name="connsiteX1" fmla="*/ 1126210 w 1740976"/>
              <a:gd name="connsiteY1" fmla="*/ 661261 h 2205926"/>
              <a:gd name="connsiteX2" fmla="*/ 1740976 w 1740976"/>
              <a:gd name="connsiteY2" fmla="*/ 2205926 h 2205926"/>
              <a:gd name="connsiteX3" fmla="*/ 0 w 1740976"/>
              <a:gd name="connsiteY3" fmla="*/ 2009614 h 2205926"/>
              <a:gd name="connsiteX4" fmla="*/ 206644 w 1740976"/>
              <a:gd name="connsiteY4" fmla="*/ 0 h 2205926"/>
              <a:gd name="connsiteX0" fmla="*/ 206644 w 1740976"/>
              <a:gd name="connsiteY0" fmla="*/ 0 h 2205926"/>
              <a:gd name="connsiteX1" fmla="*/ 1126210 w 1740976"/>
              <a:gd name="connsiteY1" fmla="*/ 661261 h 2205926"/>
              <a:gd name="connsiteX2" fmla="*/ 1740976 w 1740976"/>
              <a:gd name="connsiteY2" fmla="*/ 2205926 h 2205926"/>
              <a:gd name="connsiteX3" fmla="*/ 836908 w 1740976"/>
              <a:gd name="connsiteY3" fmla="*/ 2097437 h 2205926"/>
              <a:gd name="connsiteX4" fmla="*/ 0 w 1740976"/>
              <a:gd name="connsiteY4" fmla="*/ 2009614 h 2205926"/>
              <a:gd name="connsiteX5" fmla="*/ 206644 w 1740976"/>
              <a:gd name="connsiteY5" fmla="*/ 0 h 2205926"/>
              <a:gd name="connsiteX0" fmla="*/ 1895960 w 3430292"/>
              <a:gd name="connsiteY0" fmla="*/ 0 h 2774197"/>
              <a:gd name="connsiteX1" fmla="*/ 2815526 w 3430292"/>
              <a:gd name="connsiteY1" fmla="*/ 661261 h 2774197"/>
              <a:gd name="connsiteX2" fmla="*/ 3430292 w 3430292"/>
              <a:gd name="connsiteY2" fmla="*/ 2205926 h 2774197"/>
              <a:gd name="connsiteX3" fmla="*/ 0 w 3430292"/>
              <a:gd name="connsiteY3" fmla="*/ 2774197 h 2774197"/>
              <a:gd name="connsiteX4" fmla="*/ 1689316 w 3430292"/>
              <a:gd name="connsiteY4" fmla="*/ 2009614 h 2774197"/>
              <a:gd name="connsiteX5" fmla="*/ 1895960 w 3430292"/>
              <a:gd name="connsiteY5" fmla="*/ 0 h 2774197"/>
              <a:gd name="connsiteX0" fmla="*/ 1895960 w 2815526"/>
              <a:gd name="connsiteY0" fmla="*/ 0 h 2774197"/>
              <a:gd name="connsiteX1" fmla="*/ 2815526 w 2815526"/>
              <a:gd name="connsiteY1" fmla="*/ 661261 h 2774197"/>
              <a:gd name="connsiteX2" fmla="*/ 2805194 w 2815526"/>
              <a:gd name="connsiteY2" fmla="*/ 2402238 h 2774197"/>
              <a:gd name="connsiteX3" fmla="*/ 0 w 2815526"/>
              <a:gd name="connsiteY3" fmla="*/ 2774197 h 2774197"/>
              <a:gd name="connsiteX4" fmla="*/ 1689316 w 2815526"/>
              <a:gd name="connsiteY4" fmla="*/ 2009614 h 2774197"/>
              <a:gd name="connsiteX5" fmla="*/ 1895960 w 2815526"/>
              <a:gd name="connsiteY5" fmla="*/ 0 h 2774197"/>
              <a:gd name="connsiteX0" fmla="*/ 1895960 w 2815526"/>
              <a:gd name="connsiteY0" fmla="*/ 0 h 2774197"/>
              <a:gd name="connsiteX1" fmla="*/ 2815526 w 2815526"/>
              <a:gd name="connsiteY1" fmla="*/ 661261 h 2774197"/>
              <a:gd name="connsiteX2" fmla="*/ 2805194 w 2815526"/>
              <a:gd name="connsiteY2" fmla="*/ 2402238 h 2774197"/>
              <a:gd name="connsiteX3" fmla="*/ 1405180 w 2815526"/>
              <a:gd name="connsiteY3" fmla="*/ 2583051 h 2774197"/>
              <a:gd name="connsiteX4" fmla="*/ 0 w 2815526"/>
              <a:gd name="connsiteY4" fmla="*/ 2774197 h 2774197"/>
              <a:gd name="connsiteX5" fmla="*/ 1689316 w 2815526"/>
              <a:gd name="connsiteY5" fmla="*/ 2009614 h 2774197"/>
              <a:gd name="connsiteX6" fmla="*/ 1895960 w 2815526"/>
              <a:gd name="connsiteY6" fmla="*/ 0 h 2774197"/>
              <a:gd name="connsiteX0" fmla="*/ 1895960 w 2815526"/>
              <a:gd name="connsiteY0" fmla="*/ 0 h 3332136"/>
              <a:gd name="connsiteX1" fmla="*/ 2815526 w 2815526"/>
              <a:gd name="connsiteY1" fmla="*/ 661261 h 3332136"/>
              <a:gd name="connsiteX2" fmla="*/ 2805194 w 2815526"/>
              <a:gd name="connsiteY2" fmla="*/ 2402238 h 3332136"/>
              <a:gd name="connsiteX3" fmla="*/ 831742 w 2815526"/>
              <a:gd name="connsiteY3" fmla="*/ 3332136 h 3332136"/>
              <a:gd name="connsiteX4" fmla="*/ 0 w 2815526"/>
              <a:gd name="connsiteY4" fmla="*/ 2774197 h 3332136"/>
              <a:gd name="connsiteX5" fmla="*/ 1689316 w 2815526"/>
              <a:gd name="connsiteY5" fmla="*/ 2009614 h 3332136"/>
              <a:gd name="connsiteX6" fmla="*/ 1895960 w 2815526"/>
              <a:gd name="connsiteY6" fmla="*/ 0 h 3332136"/>
              <a:gd name="connsiteX0" fmla="*/ 1895960 w 2815526"/>
              <a:gd name="connsiteY0" fmla="*/ 0 h 3332136"/>
              <a:gd name="connsiteX1" fmla="*/ 2815526 w 2815526"/>
              <a:gd name="connsiteY1" fmla="*/ 661261 h 3332136"/>
              <a:gd name="connsiteX2" fmla="*/ 2805194 w 2815526"/>
              <a:gd name="connsiteY2" fmla="*/ 2402238 h 3332136"/>
              <a:gd name="connsiteX3" fmla="*/ 831742 w 2815526"/>
              <a:gd name="connsiteY3" fmla="*/ 3332136 h 3332136"/>
              <a:gd name="connsiteX4" fmla="*/ 0 w 2815526"/>
              <a:gd name="connsiteY4" fmla="*/ 2774197 h 3332136"/>
              <a:gd name="connsiteX5" fmla="*/ 1689316 w 2815526"/>
              <a:gd name="connsiteY5" fmla="*/ 2009614 h 3332136"/>
              <a:gd name="connsiteX6" fmla="*/ 1895960 w 2815526"/>
              <a:gd name="connsiteY6" fmla="*/ 0 h 3332136"/>
              <a:gd name="connsiteX0" fmla="*/ 1895960 w 2815526"/>
              <a:gd name="connsiteY0" fmla="*/ 0 h 3480265"/>
              <a:gd name="connsiteX1" fmla="*/ 2815526 w 2815526"/>
              <a:gd name="connsiteY1" fmla="*/ 661261 h 3480265"/>
              <a:gd name="connsiteX2" fmla="*/ 2805194 w 2815526"/>
              <a:gd name="connsiteY2" fmla="*/ 2402238 h 3480265"/>
              <a:gd name="connsiteX3" fmla="*/ 831742 w 2815526"/>
              <a:gd name="connsiteY3" fmla="*/ 3332136 h 3480265"/>
              <a:gd name="connsiteX4" fmla="*/ 0 w 2815526"/>
              <a:gd name="connsiteY4" fmla="*/ 2774197 h 3480265"/>
              <a:gd name="connsiteX5" fmla="*/ 1689316 w 2815526"/>
              <a:gd name="connsiteY5" fmla="*/ 2009614 h 3480265"/>
              <a:gd name="connsiteX6" fmla="*/ 1895960 w 2815526"/>
              <a:gd name="connsiteY6" fmla="*/ 0 h 3480265"/>
              <a:gd name="connsiteX0" fmla="*/ 1895960 w 2815526"/>
              <a:gd name="connsiteY0" fmla="*/ 0 h 3482561"/>
              <a:gd name="connsiteX1" fmla="*/ 2815526 w 2815526"/>
              <a:gd name="connsiteY1" fmla="*/ 661261 h 3482561"/>
              <a:gd name="connsiteX2" fmla="*/ 2805194 w 2815526"/>
              <a:gd name="connsiteY2" fmla="*/ 2402238 h 3482561"/>
              <a:gd name="connsiteX3" fmla="*/ 831742 w 2815526"/>
              <a:gd name="connsiteY3" fmla="*/ 3332136 h 3482561"/>
              <a:gd name="connsiteX4" fmla="*/ 0 w 2815526"/>
              <a:gd name="connsiteY4" fmla="*/ 2774197 h 3482561"/>
              <a:gd name="connsiteX5" fmla="*/ 1689316 w 2815526"/>
              <a:gd name="connsiteY5" fmla="*/ 2009614 h 3482561"/>
              <a:gd name="connsiteX6" fmla="*/ 1895960 w 2815526"/>
              <a:gd name="connsiteY6" fmla="*/ 0 h 3482561"/>
              <a:gd name="connsiteX0" fmla="*/ 1895960 w 2815526"/>
              <a:gd name="connsiteY0" fmla="*/ 0 h 3491806"/>
              <a:gd name="connsiteX1" fmla="*/ 2815526 w 2815526"/>
              <a:gd name="connsiteY1" fmla="*/ 661261 h 3491806"/>
              <a:gd name="connsiteX2" fmla="*/ 2805194 w 2815526"/>
              <a:gd name="connsiteY2" fmla="*/ 2402238 h 3491806"/>
              <a:gd name="connsiteX3" fmla="*/ 831742 w 2815526"/>
              <a:gd name="connsiteY3" fmla="*/ 3332136 h 3491806"/>
              <a:gd name="connsiteX4" fmla="*/ 0 w 2815526"/>
              <a:gd name="connsiteY4" fmla="*/ 2774197 h 3491806"/>
              <a:gd name="connsiteX5" fmla="*/ 1689316 w 2815526"/>
              <a:gd name="connsiteY5" fmla="*/ 2009614 h 3491806"/>
              <a:gd name="connsiteX6" fmla="*/ 1895960 w 2815526"/>
              <a:gd name="connsiteY6" fmla="*/ 0 h 3491806"/>
              <a:gd name="connsiteX0" fmla="*/ 1895960 w 2815526"/>
              <a:gd name="connsiteY0" fmla="*/ 0 h 3491806"/>
              <a:gd name="connsiteX1" fmla="*/ 2815526 w 2815526"/>
              <a:gd name="connsiteY1" fmla="*/ 661261 h 3491806"/>
              <a:gd name="connsiteX2" fmla="*/ 2805194 w 2815526"/>
              <a:gd name="connsiteY2" fmla="*/ 2402238 h 3491806"/>
              <a:gd name="connsiteX3" fmla="*/ 831742 w 2815526"/>
              <a:gd name="connsiteY3" fmla="*/ 3332136 h 3491806"/>
              <a:gd name="connsiteX4" fmla="*/ 0 w 2815526"/>
              <a:gd name="connsiteY4" fmla="*/ 2774197 h 3491806"/>
              <a:gd name="connsiteX5" fmla="*/ 1678984 w 2815526"/>
              <a:gd name="connsiteY5" fmla="*/ 2004448 h 3491806"/>
              <a:gd name="connsiteX6" fmla="*/ 1895960 w 2815526"/>
              <a:gd name="connsiteY6" fmla="*/ 0 h 3491806"/>
              <a:gd name="connsiteX0" fmla="*/ 1895960 w 2815526"/>
              <a:gd name="connsiteY0" fmla="*/ 0 h 3491806"/>
              <a:gd name="connsiteX1" fmla="*/ 2815526 w 2815526"/>
              <a:gd name="connsiteY1" fmla="*/ 661261 h 3491806"/>
              <a:gd name="connsiteX2" fmla="*/ 2805194 w 2815526"/>
              <a:gd name="connsiteY2" fmla="*/ 2402238 h 3491806"/>
              <a:gd name="connsiteX3" fmla="*/ 831742 w 2815526"/>
              <a:gd name="connsiteY3" fmla="*/ 3332136 h 3491806"/>
              <a:gd name="connsiteX4" fmla="*/ 0 w 2815526"/>
              <a:gd name="connsiteY4" fmla="*/ 2774197 h 3491806"/>
              <a:gd name="connsiteX5" fmla="*/ 1678984 w 2815526"/>
              <a:gd name="connsiteY5" fmla="*/ 2004448 h 3491806"/>
              <a:gd name="connsiteX6" fmla="*/ 1895960 w 2815526"/>
              <a:gd name="connsiteY6" fmla="*/ 0 h 3491806"/>
              <a:gd name="connsiteX0" fmla="*/ 1895960 w 2815526"/>
              <a:gd name="connsiteY0" fmla="*/ 0 h 3491806"/>
              <a:gd name="connsiteX1" fmla="*/ 2815526 w 2815526"/>
              <a:gd name="connsiteY1" fmla="*/ 661261 h 3491806"/>
              <a:gd name="connsiteX2" fmla="*/ 2805194 w 2815526"/>
              <a:gd name="connsiteY2" fmla="*/ 2402238 h 3491806"/>
              <a:gd name="connsiteX3" fmla="*/ 831742 w 2815526"/>
              <a:gd name="connsiteY3" fmla="*/ 3332136 h 3491806"/>
              <a:gd name="connsiteX4" fmla="*/ 0 w 2815526"/>
              <a:gd name="connsiteY4" fmla="*/ 2774197 h 3491806"/>
              <a:gd name="connsiteX5" fmla="*/ 1678984 w 2815526"/>
              <a:gd name="connsiteY5" fmla="*/ 2004448 h 3491806"/>
              <a:gd name="connsiteX6" fmla="*/ 1895960 w 2815526"/>
              <a:gd name="connsiteY6" fmla="*/ 0 h 3491806"/>
              <a:gd name="connsiteX0" fmla="*/ 1895960 w 3025632"/>
              <a:gd name="connsiteY0" fmla="*/ 0 h 3491806"/>
              <a:gd name="connsiteX1" fmla="*/ 2815526 w 3025632"/>
              <a:gd name="connsiteY1" fmla="*/ 661261 h 3491806"/>
              <a:gd name="connsiteX2" fmla="*/ 2805194 w 3025632"/>
              <a:gd name="connsiteY2" fmla="*/ 2402238 h 3491806"/>
              <a:gd name="connsiteX3" fmla="*/ 831742 w 3025632"/>
              <a:gd name="connsiteY3" fmla="*/ 3332136 h 3491806"/>
              <a:gd name="connsiteX4" fmla="*/ 0 w 3025632"/>
              <a:gd name="connsiteY4" fmla="*/ 2774197 h 3491806"/>
              <a:gd name="connsiteX5" fmla="*/ 1678984 w 3025632"/>
              <a:gd name="connsiteY5" fmla="*/ 2004448 h 3491806"/>
              <a:gd name="connsiteX6" fmla="*/ 1895960 w 3025632"/>
              <a:gd name="connsiteY6" fmla="*/ 0 h 3491806"/>
              <a:gd name="connsiteX0" fmla="*/ 1895960 w 3109002"/>
              <a:gd name="connsiteY0" fmla="*/ 0 h 3491806"/>
              <a:gd name="connsiteX1" fmla="*/ 2815526 w 3109002"/>
              <a:gd name="connsiteY1" fmla="*/ 661261 h 3491806"/>
              <a:gd name="connsiteX2" fmla="*/ 2805194 w 3109002"/>
              <a:gd name="connsiteY2" fmla="*/ 2402238 h 3491806"/>
              <a:gd name="connsiteX3" fmla="*/ 831742 w 3109002"/>
              <a:gd name="connsiteY3" fmla="*/ 3332136 h 3491806"/>
              <a:gd name="connsiteX4" fmla="*/ 0 w 3109002"/>
              <a:gd name="connsiteY4" fmla="*/ 2774197 h 3491806"/>
              <a:gd name="connsiteX5" fmla="*/ 1678984 w 3109002"/>
              <a:gd name="connsiteY5" fmla="*/ 2004448 h 3491806"/>
              <a:gd name="connsiteX6" fmla="*/ 1895960 w 3109002"/>
              <a:gd name="connsiteY6" fmla="*/ 0 h 3491806"/>
              <a:gd name="connsiteX0" fmla="*/ 1895960 w 3110696"/>
              <a:gd name="connsiteY0" fmla="*/ 0 h 3491806"/>
              <a:gd name="connsiteX1" fmla="*/ 2815526 w 3110696"/>
              <a:gd name="connsiteY1" fmla="*/ 661261 h 3491806"/>
              <a:gd name="connsiteX2" fmla="*/ 2805194 w 3110696"/>
              <a:gd name="connsiteY2" fmla="*/ 2402238 h 3491806"/>
              <a:gd name="connsiteX3" fmla="*/ 831742 w 3110696"/>
              <a:gd name="connsiteY3" fmla="*/ 3332136 h 3491806"/>
              <a:gd name="connsiteX4" fmla="*/ 0 w 3110696"/>
              <a:gd name="connsiteY4" fmla="*/ 2774197 h 3491806"/>
              <a:gd name="connsiteX5" fmla="*/ 1678984 w 3110696"/>
              <a:gd name="connsiteY5" fmla="*/ 2004448 h 3491806"/>
              <a:gd name="connsiteX6" fmla="*/ 1895960 w 3110696"/>
              <a:gd name="connsiteY6" fmla="*/ 0 h 3491806"/>
              <a:gd name="connsiteX0" fmla="*/ 1895960 w 3110696"/>
              <a:gd name="connsiteY0" fmla="*/ 0 h 3491806"/>
              <a:gd name="connsiteX1" fmla="*/ 2815526 w 3110696"/>
              <a:gd name="connsiteY1" fmla="*/ 661261 h 3491806"/>
              <a:gd name="connsiteX2" fmla="*/ 2805194 w 3110696"/>
              <a:gd name="connsiteY2" fmla="*/ 2402238 h 3491806"/>
              <a:gd name="connsiteX3" fmla="*/ 831742 w 3110696"/>
              <a:gd name="connsiteY3" fmla="*/ 3332136 h 3491806"/>
              <a:gd name="connsiteX4" fmla="*/ 0 w 3110696"/>
              <a:gd name="connsiteY4" fmla="*/ 2774197 h 3491806"/>
              <a:gd name="connsiteX5" fmla="*/ 1678984 w 3110696"/>
              <a:gd name="connsiteY5" fmla="*/ 2004448 h 3491806"/>
              <a:gd name="connsiteX6" fmla="*/ 1895960 w 3110696"/>
              <a:gd name="connsiteY6" fmla="*/ 0 h 3491806"/>
              <a:gd name="connsiteX0" fmla="*/ 1895960 w 3110696"/>
              <a:gd name="connsiteY0" fmla="*/ 0 h 3491806"/>
              <a:gd name="connsiteX1" fmla="*/ 2815526 w 3110696"/>
              <a:gd name="connsiteY1" fmla="*/ 661261 h 3491806"/>
              <a:gd name="connsiteX2" fmla="*/ 2805194 w 3110696"/>
              <a:gd name="connsiteY2" fmla="*/ 2402238 h 3491806"/>
              <a:gd name="connsiteX3" fmla="*/ 831742 w 3110696"/>
              <a:gd name="connsiteY3" fmla="*/ 3332136 h 3491806"/>
              <a:gd name="connsiteX4" fmla="*/ 0 w 3110696"/>
              <a:gd name="connsiteY4" fmla="*/ 2774197 h 3491806"/>
              <a:gd name="connsiteX5" fmla="*/ 1678984 w 3110696"/>
              <a:gd name="connsiteY5" fmla="*/ 2004448 h 3491806"/>
              <a:gd name="connsiteX6" fmla="*/ 1895960 w 3110696"/>
              <a:gd name="connsiteY6" fmla="*/ 0 h 3491806"/>
              <a:gd name="connsiteX0" fmla="*/ 1895960 w 3110696"/>
              <a:gd name="connsiteY0" fmla="*/ 0 h 3497124"/>
              <a:gd name="connsiteX1" fmla="*/ 2815526 w 3110696"/>
              <a:gd name="connsiteY1" fmla="*/ 661261 h 3497124"/>
              <a:gd name="connsiteX2" fmla="*/ 2805194 w 3110696"/>
              <a:gd name="connsiteY2" fmla="*/ 2402238 h 3497124"/>
              <a:gd name="connsiteX3" fmla="*/ 813599 w 3110696"/>
              <a:gd name="connsiteY3" fmla="*/ 3339394 h 3497124"/>
              <a:gd name="connsiteX4" fmla="*/ 0 w 3110696"/>
              <a:gd name="connsiteY4" fmla="*/ 2774197 h 3497124"/>
              <a:gd name="connsiteX5" fmla="*/ 1678984 w 3110696"/>
              <a:gd name="connsiteY5" fmla="*/ 2004448 h 3497124"/>
              <a:gd name="connsiteX6" fmla="*/ 1895960 w 3110696"/>
              <a:gd name="connsiteY6" fmla="*/ 0 h 3497124"/>
              <a:gd name="connsiteX0" fmla="*/ 1895960 w 3110696"/>
              <a:gd name="connsiteY0" fmla="*/ 0 h 3497124"/>
              <a:gd name="connsiteX1" fmla="*/ 2815526 w 3110696"/>
              <a:gd name="connsiteY1" fmla="*/ 661261 h 3497124"/>
              <a:gd name="connsiteX2" fmla="*/ 2805194 w 3110696"/>
              <a:gd name="connsiteY2" fmla="*/ 2402238 h 3497124"/>
              <a:gd name="connsiteX3" fmla="*/ 813599 w 3110696"/>
              <a:gd name="connsiteY3" fmla="*/ 3339394 h 3497124"/>
              <a:gd name="connsiteX4" fmla="*/ 0 w 3110696"/>
              <a:gd name="connsiteY4" fmla="*/ 2774197 h 3497124"/>
              <a:gd name="connsiteX5" fmla="*/ 1678984 w 3110696"/>
              <a:gd name="connsiteY5" fmla="*/ 2004448 h 3497124"/>
              <a:gd name="connsiteX6" fmla="*/ 1895960 w 3110696"/>
              <a:gd name="connsiteY6" fmla="*/ 0 h 3497124"/>
              <a:gd name="connsiteX0" fmla="*/ 1895960 w 3110696"/>
              <a:gd name="connsiteY0" fmla="*/ 0 h 3505187"/>
              <a:gd name="connsiteX1" fmla="*/ 2815526 w 3110696"/>
              <a:gd name="connsiteY1" fmla="*/ 661261 h 3505187"/>
              <a:gd name="connsiteX2" fmla="*/ 2805194 w 3110696"/>
              <a:gd name="connsiteY2" fmla="*/ 2402238 h 3505187"/>
              <a:gd name="connsiteX3" fmla="*/ 813599 w 3110696"/>
              <a:gd name="connsiteY3" fmla="*/ 3339394 h 3505187"/>
              <a:gd name="connsiteX4" fmla="*/ 0 w 3110696"/>
              <a:gd name="connsiteY4" fmla="*/ 2774197 h 3505187"/>
              <a:gd name="connsiteX5" fmla="*/ 1678984 w 3110696"/>
              <a:gd name="connsiteY5" fmla="*/ 2004448 h 3505187"/>
              <a:gd name="connsiteX6" fmla="*/ 1895960 w 3110696"/>
              <a:gd name="connsiteY6" fmla="*/ 0 h 3505187"/>
              <a:gd name="connsiteX0" fmla="*/ 1892331 w 3110696"/>
              <a:gd name="connsiteY0" fmla="*/ 0 h 3497930"/>
              <a:gd name="connsiteX1" fmla="*/ 2815526 w 3110696"/>
              <a:gd name="connsiteY1" fmla="*/ 654004 h 3497930"/>
              <a:gd name="connsiteX2" fmla="*/ 2805194 w 3110696"/>
              <a:gd name="connsiteY2" fmla="*/ 2394981 h 3497930"/>
              <a:gd name="connsiteX3" fmla="*/ 813599 w 3110696"/>
              <a:gd name="connsiteY3" fmla="*/ 3332137 h 3497930"/>
              <a:gd name="connsiteX4" fmla="*/ 0 w 3110696"/>
              <a:gd name="connsiteY4" fmla="*/ 2766940 h 3497930"/>
              <a:gd name="connsiteX5" fmla="*/ 1678984 w 3110696"/>
              <a:gd name="connsiteY5" fmla="*/ 1997191 h 3497930"/>
              <a:gd name="connsiteX6" fmla="*/ 1892331 w 3110696"/>
              <a:gd name="connsiteY6" fmla="*/ 0 h 3497930"/>
              <a:gd name="connsiteX0" fmla="*/ 1892331 w 3110696"/>
              <a:gd name="connsiteY0" fmla="*/ 0 h 3497930"/>
              <a:gd name="connsiteX1" fmla="*/ 2815526 w 3110696"/>
              <a:gd name="connsiteY1" fmla="*/ 654004 h 3497930"/>
              <a:gd name="connsiteX2" fmla="*/ 2805194 w 3110696"/>
              <a:gd name="connsiteY2" fmla="*/ 2394981 h 3497930"/>
              <a:gd name="connsiteX3" fmla="*/ 813599 w 3110696"/>
              <a:gd name="connsiteY3" fmla="*/ 3332137 h 3497930"/>
              <a:gd name="connsiteX4" fmla="*/ 0 w 3110696"/>
              <a:gd name="connsiteY4" fmla="*/ 2766940 h 3497930"/>
              <a:gd name="connsiteX5" fmla="*/ 1678984 w 3110696"/>
              <a:gd name="connsiteY5" fmla="*/ 1997191 h 3497930"/>
              <a:gd name="connsiteX6" fmla="*/ 1892331 w 3110696"/>
              <a:gd name="connsiteY6" fmla="*/ 0 h 3497930"/>
              <a:gd name="connsiteX0" fmla="*/ 1892331 w 3110696"/>
              <a:gd name="connsiteY0" fmla="*/ 0 h 3497930"/>
              <a:gd name="connsiteX1" fmla="*/ 2815526 w 3110696"/>
              <a:gd name="connsiteY1" fmla="*/ 654004 h 3497930"/>
              <a:gd name="connsiteX2" fmla="*/ 2805194 w 3110696"/>
              <a:gd name="connsiteY2" fmla="*/ 2394981 h 3497930"/>
              <a:gd name="connsiteX3" fmla="*/ 813599 w 3110696"/>
              <a:gd name="connsiteY3" fmla="*/ 3332137 h 3497930"/>
              <a:gd name="connsiteX4" fmla="*/ 0 w 3110696"/>
              <a:gd name="connsiteY4" fmla="*/ 2756054 h 3497930"/>
              <a:gd name="connsiteX5" fmla="*/ 1678984 w 3110696"/>
              <a:gd name="connsiteY5" fmla="*/ 1997191 h 3497930"/>
              <a:gd name="connsiteX6" fmla="*/ 1892331 w 3110696"/>
              <a:gd name="connsiteY6" fmla="*/ 0 h 349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0696" h="3497930">
                <a:moveTo>
                  <a:pt x="1892331" y="0"/>
                </a:moveTo>
                <a:lnTo>
                  <a:pt x="2815526" y="654004"/>
                </a:lnTo>
                <a:cubicBezTo>
                  <a:pt x="3292530" y="996689"/>
                  <a:pt x="3118604" y="1866316"/>
                  <a:pt x="2805194" y="2394981"/>
                </a:cubicBezTo>
                <a:cubicBezTo>
                  <a:pt x="1966564" y="3660676"/>
                  <a:pt x="1152779" y="3618917"/>
                  <a:pt x="813599" y="3332137"/>
                </a:cubicBezTo>
                <a:lnTo>
                  <a:pt x="0" y="2756054"/>
                </a:lnTo>
                <a:cubicBezTo>
                  <a:pt x="647485" y="2974752"/>
                  <a:pt x="1232977" y="2527577"/>
                  <a:pt x="1678984" y="1997191"/>
                </a:cubicBezTo>
                <a:cubicBezTo>
                  <a:pt x="1963120" y="1623510"/>
                  <a:pt x="2447072" y="594287"/>
                  <a:pt x="1892331" y="0"/>
                </a:cubicBezTo>
                <a:close/>
              </a:path>
            </a:pathLst>
          </a:custGeom>
          <a:gradFill>
            <a:gsLst>
              <a:gs pos="55000">
                <a:srgbClr val="2B92BB"/>
              </a:gs>
              <a:gs pos="4000">
                <a:srgbClr val="285E8E"/>
              </a:gs>
              <a:gs pos="98000">
                <a:srgbClr val="285E8E"/>
              </a:gs>
            </a:gsLst>
            <a:lin ang="7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/>
          </a:bodyPr>
          <a:lstStyle/>
          <a:p>
            <a:pPr algn="ctr"/>
            <a:endParaRPr lang="en-US" sz="1477" b="1" dirty="0"/>
          </a:p>
        </p:txBody>
      </p:sp>
      <p:sp>
        <p:nvSpPr>
          <p:cNvPr id="210" name="Rectangle 6"/>
          <p:cNvSpPr/>
          <p:nvPr/>
        </p:nvSpPr>
        <p:spPr>
          <a:xfrm rot="2160000">
            <a:off x="5334432" y="3016758"/>
            <a:ext cx="973088" cy="152158"/>
          </a:xfrm>
          <a:custGeom>
            <a:avLst/>
            <a:gdLst>
              <a:gd name="connsiteX0" fmla="*/ 0 w 2758773"/>
              <a:gd name="connsiteY0" fmla="*/ 0 h 326997"/>
              <a:gd name="connsiteX1" fmla="*/ 2758773 w 2758773"/>
              <a:gd name="connsiteY1" fmla="*/ 0 h 326997"/>
              <a:gd name="connsiteX2" fmla="*/ 2758773 w 2758773"/>
              <a:gd name="connsiteY2" fmla="*/ 326997 h 326997"/>
              <a:gd name="connsiteX3" fmla="*/ 0 w 2758773"/>
              <a:gd name="connsiteY3" fmla="*/ 326997 h 326997"/>
              <a:gd name="connsiteX4" fmla="*/ 0 w 2758773"/>
              <a:gd name="connsiteY4" fmla="*/ 0 h 326997"/>
              <a:gd name="connsiteX0" fmla="*/ 0 w 2758773"/>
              <a:gd name="connsiteY0" fmla="*/ 0 h 333097"/>
              <a:gd name="connsiteX1" fmla="*/ 2758773 w 2758773"/>
              <a:gd name="connsiteY1" fmla="*/ 0 h 333097"/>
              <a:gd name="connsiteX2" fmla="*/ 2758773 w 2758773"/>
              <a:gd name="connsiteY2" fmla="*/ 326997 h 333097"/>
              <a:gd name="connsiteX3" fmla="*/ 2558842 w 2758773"/>
              <a:gd name="connsiteY3" fmla="*/ 333097 h 333097"/>
              <a:gd name="connsiteX4" fmla="*/ 0 w 2758773"/>
              <a:gd name="connsiteY4" fmla="*/ 326997 h 333097"/>
              <a:gd name="connsiteX5" fmla="*/ 0 w 2758773"/>
              <a:gd name="connsiteY5" fmla="*/ 0 h 333097"/>
              <a:gd name="connsiteX0" fmla="*/ 0 w 2758773"/>
              <a:gd name="connsiteY0" fmla="*/ 0 h 333097"/>
              <a:gd name="connsiteX1" fmla="*/ 2758773 w 2758773"/>
              <a:gd name="connsiteY1" fmla="*/ 0 h 333097"/>
              <a:gd name="connsiteX2" fmla="*/ 2558842 w 2758773"/>
              <a:gd name="connsiteY2" fmla="*/ 333097 h 333097"/>
              <a:gd name="connsiteX3" fmla="*/ 0 w 2758773"/>
              <a:gd name="connsiteY3" fmla="*/ 326997 h 333097"/>
              <a:gd name="connsiteX4" fmla="*/ 0 w 2758773"/>
              <a:gd name="connsiteY4" fmla="*/ 0 h 333097"/>
              <a:gd name="connsiteX0" fmla="*/ 0 w 2758773"/>
              <a:gd name="connsiteY0" fmla="*/ 0 h 333097"/>
              <a:gd name="connsiteX1" fmla="*/ 192346 w 2758773"/>
              <a:gd name="connsiteY1" fmla="*/ 2663 h 333097"/>
              <a:gd name="connsiteX2" fmla="*/ 2758773 w 2758773"/>
              <a:gd name="connsiteY2" fmla="*/ 0 h 333097"/>
              <a:gd name="connsiteX3" fmla="*/ 2558842 w 2758773"/>
              <a:gd name="connsiteY3" fmla="*/ 333097 h 333097"/>
              <a:gd name="connsiteX4" fmla="*/ 0 w 2758773"/>
              <a:gd name="connsiteY4" fmla="*/ 326997 h 333097"/>
              <a:gd name="connsiteX5" fmla="*/ 0 w 2758773"/>
              <a:gd name="connsiteY5" fmla="*/ 0 h 333097"/>
              <a:gd name="connsiteX0" fmla="*/ 0 w 2758773"/>
              <a:gd name="connsiteY0" fmla="*/ 326997 h 333097"/>
              <a:gd name="connsiteX1" fmla="*/ 192346 w 2758773"/>
              <a:gd name="connsiteY1" fmla="*/ 2663 h 333097"/>
              <a:gd name="connsiteX2" fmla="*/ 2758773 w 2758773"/>
              <a:gd name="connsiteY2" fmla="*/ 0 h 333097"/>
              <a:gd name="connsiteX3" fmla="*/ 2558842 w 2758773"/>
              <a:gd name="connsiteY3" fmla="*/ 333097 h 333097"/>
              <a:gd name="connsiteX4" fmla="*/ 0 w 2758773"/>
              <a:gd name="connsiteY4" fmla="*/ 326997 h 333097"/>
              <a:gd name="connsiteX0" fmla="*/ 0 w 2703021"/>
              <a:gd name="connsiteY0" fmla="*/ 335828 h 335828"/>
              <a:gd name="connsiteX1" fmla="*/ 136594 w 2703021"/>
              <a:gd name="connsiteY1" fmla="*/ 2663 h 335828"/>
              <a:gd name="connsiteX2" fmla="*/ 2703021 w 2703021"/>
              <a:gd name="connsiteY2" fmla="*/ 0 h 335828"/>
              <a:gd name="connsiteX3" fmla="*/ 2503090 w 2703021"/>
              <a:gd name="connsiteY3" fmla="*/ 333097 h 335828"/>
              <a:gd name="connsiteX4" fmla="*/ 0 w 2703021"/>
              <a:gd name="connsiteY4" fmla="*/ 335828 h 335828"/>
              <a:gd name="connsiteX0" fmla="*/ 0 w 2743567"/>
              <a:gd name="connsiteY0" fmla="*/ 329405 h 333097"/>
              <a:gd name="connsiteX1" fmla="*/ 177140 w 2743567"/>
              <a:gd name="connsiteY1" fmla="*/ 2663 h 333097"/>
              <a:gd name="connsiteX2" fmla="*/ 2743567 w 2743567"/>
              <a:gd name="connsiteY2" fmla="*/ 0 h 333097"/>
              <a:gd name="connsiteX3" fmla="*/ 2543636 w 2743567"/>
              <a:gd name="connsiteY3" fmla="*/ 333097 h 333097"/>
              <a:gd name="connsiteX4" fmla="*/ 0 w 2743567"/>
              <a:gd name="connsiteY4" fmla="*/ 329405 h 333097"/>
              <a:gd name="connsiteX0" fmla="*/ 0 w 2743567"/>
              <a:gd name="connsiteY0" fmla="*/ 329405 h 338693"/>
              <a:gd name="connsiteX1" fmla="*/ 177140 w 2743567"/>
              <a:gd name="connsiteY1" fmla="*/ 2663 h 338693"/>
              <a:gd name="connsiteX2" fmla="*/ 2743567 w 2743567"/>
              <a:gd name="connsiteY2" fmla="*/ 0 h 338693"/>
              <a:gd name="connsiteX3" fmla="*/ 2529761 w 2743567"/>
              <a:gd name="connsiteY3" fmla="*/ 338693 h 338693"/>
              <a:gd name="connsiteX4" fmla="*/ 0 w 2743567"/>
              <a:gd name="connsiteY4" fmla="*/ 329405 h 338693"/>
              <a:gd name="connsiteX0" fmla="*/ 0 w 2736365"/>
              <a:gd name="connsiteY0" fmla="*/ 333143 h 342431"/>
              <a:gd name="connsiteX1" fmla="*/ 177140 w 2736365"/>
              <a:gd name="connsiteY1" fmla="*/ 6401 h 342431"/>
              <a:gd name="connsiteX2" fmla="*/ 2736365 w 2736365"/>
              <a:gd name="connsiteY2" fmla="*/ 0 h 342431"/>
              <a:gd name="connsiteX3" fmla="*/ 2529761 w 2736365"/>
              <a:gd name="connsiteY3" fmla="*/ 342431 h 342431"/>
              <a:gd name="connsiteX4" fmla="*/ 0 w 2736365"/>
              <a:gd name="connsiteY4" fmla="*/ 333143 h 342431"/>
              <a:gd name="connsiteX0" fmla="*/ 0 w 2736365"/>
              <a:gd name="connsiteY0" fmla="*/ 341774 h 351062"/>
              <a:gd name="connsiteX1" fmla="*/ 148181 w 2736365"/>
              <a:gd name="connsiteY1" fmla="*/ 0 h 351062"/>
              <a:gd name="connsiteX2" fmla="*/ 2736365 w 2736365"/>
              <a:gd name="connsiteY2" fmla="*/ 8631 h 351062"/>
              <a:gd name="connsiteX3" fmla="*/ 2529761 w 2736365"/>
              <a:gd name="connsiteY3" fmla="*/ 351062 h 351062"/>
              <a:gd name="connsiteX4" fmla="*/ 0 w 2736365"/>
              <a:gd name="connsiteY4" fmla="*/ 341774 h 351062"/>
              <a:gd name="connsiteX0" fmla="*/ 0 w 2760681"/>
              <a:gd name="connsiteY0" fmla="*/ 341405 h 351062"/>
              <a:gd name="connsiteX1" fmla="*/ 172497 w 2760681"/>
              <a:gd name="connsiteY1" fmla="*/ 0 h 351062"/>
              <a:gd name="connsiteX2" fmla="*/ 2760681 w 2760681"/>
              <a:gd name="connsiteY2" fmla="*/ 8631 h 351062"/>
              <a:gd name="connsiteX3" fmla="*/ 2554077 w 2760681"/>
              <a:gd name="connsiteY3" fmla="*/ 351062 h 351062"/>
              <a:gd name="connsiteX4" fmla="*/ 0 w 2760681"/>
              <a:gd name="connsiteY4" fmla="*/ 341405 h 351062"/>
              <a:gd name="connsiteX0" fmla="*/ 0 w 2760681"/>
              <a:gd name="connsiteY0" fmla="*/ 341405 h 351062"/>
              <a:gd name="connsiteX1" fmla="*/ 172497 w 2760681"/>
              <a:gd name="connsiteY1" fmla="*/ 0 h 351062"/>
              <a:gd name="connsiteX2" fmla="*/ 2760681 w 2760681"/>
              <a:gd name="connsiteY2" fmla="*/ 8631 h 351062"/>
              <a:gd name="connsiteX3" fmla="*/ 2554077 w 2760681"/>
              <a:gd name="connsiteY3" fmla="*/ 351062 h 351062"/>
              <a:gd name="connsiteX4" fmla="*/ 0 w 2760681"/>
              <a:gd name="connsiteY4" fmla="*/ 341405 h 351062"/>
              <a:gd name="connsiteX0" fmla="*/ 0 w 2760681"/>
              <a:gd name="connsiteY0" fmla="*/ 341405 h 351062"/>
              <a:gd name="connsiteX1" fmla="*/ 172497 w 2760681"/>
              <a:gd name="connsiteY1" fmla="*/ 0 h 351062"/>
              <a:gd name="connsiteX2" fmla="*/ 2760681 w 2760681"/>
              <a:gd name="connsiteY2" fmla="*/ 8631 h 351062"/>
              <a:gd name="connsiteX3" fmla="*/ 2554077 w 2760681"/>
              <a:gd name="connsiteY3" fmla="*/ 351062 h 351062"/>
              <a:gd name="connsiteX4" fmla="*/ 0 w 2760681"/>
              <a:gd name="connsiteY4" fmla="*/ 341405 h 351062"/>
              <a:gd name="connsiteX0" fmla="*/ 0 w 2760681"/>
              <a:gd name="connsiteY0" fmla="*/ 341405 h 351062"/>
              <a:gd name="connsiteX1" fmla="*/ 172497 w 2760681"/>
              <a:gd name="connsiteY1" fmla="*/ 0 h 351062"/>
              <a:gd name="connsiteX2" fmla="*/ 2760681 w 2760681"/>
              <a:gd name="connsiteY2" fmla="*/ 8631 h 351062"/>
              <a:gd name="connsiteX3" fmla="*/ 2554077 w 2760681"/>
              <a:gd name="connsiteY3" fmla="*/ 351062 h 351062"/>
              <a:gd name="connsiteX4" fmla="*/ 0 w 2760681"/>
              <a:gd name="connsiteY4" fmla="*/ 341405 h 35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0681" h="351062">
                <a:moveTo>
                  <a:pt x="0" y="341405"/>
                </a:moveTo>
                <a:cubicBezTo>
                  <a:pt x="82891" y="221178"/>
                  <a:pt x="122498" y="132400"/>
                  <a:pt x="172497" y="0"/>
                </a:cubicBezTo>
                <a:lnTo>
                  <a:pt x="2760681" y="8631"/>
                </a:lnTo>
                <a:lnTo>
                  <a:pt x="2554077" y="351062"/>
                </a:lnTo>
                <a:lnTo>
                  <a:pt x="0" y="341405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 fontScale="25000" lnSpcReduction="20000"/>
          </a:bodyPr>
          <a:lstStyle/>
          <a:p>
            <a:pPr algn="ctr"/>
            <a:endParaRPr lang="en-US" sz="1477" b="1" dirty="0"/>
          </a:p>
        </p:txBody>
      </p:sp>
      <p:sp>
        <p:nvSpPr>
          <p:cNvPr id="211" name="Rectangle 7"/>
          <p:cNvSpPr/>
          <p:nvPr/>
        </p:nvSpPr>
        <p:spPr>
          <a:xfrm rot="2160000">
            <a:off x="5178780" y="2972910"/>
            <a:ext cx="550567" cy="76916"/>
          </a:xfrm>
          <a:custGeom>
            <a:avLst/>
            <a:gdLst>
              <a:gd name="connsiteX0" fmla="*/ 0 w 1380793"/>
              <a:gd name="connsiteY0" fmla="*/ 0 h 268637"/>
              <a:gd name="connsiteX1" fmla="*/ 1380793 w 1380793"/>
              <a:gd name="connsiteY1" fmla="*/ 0 h 268637"/>
              <a:gd name="connsiteX2" fmla="*/ 1380793 w 1380793"/>
              <a:gd name="connsiteY2" fmla="*/ 268637 h 268637"/>
              <a:gd name="connsiteX3" fmla="*/ 0 w 1380793"/>
              <a:gd name="connsiteY3" fmla="*/ 268637 h 268637"/>
              <a:gd name="connsiteX4" fmla="*/ 0 w 1380793"/>
              <a:gd name="connsiteY4" fmla="*/ 0 h 268637"/>
              <a:gd name="connsiteX0" fmla="*/ 187583 w 1568376"/>
              <a:gd name="connsiteY0" fmla="*/ 0 h 268637"/>
              <a:gd name="connsiteX1" fmla="*/ 1568376 w 1568376"/>
              <a:gd name="connsiteY1" fmla="*/ 0 h 268637"/>
              <a:gd name="connsiteX2" fmla="*/ 1568376 w 1568376"/>
              <a:gd name="connsiteY2" fmla="*/ 268637 h 268637"/>
              <a:gd name="connsiteX3" fmla="*/ 0 w 1568376"/>
              <a:gd name="connsiteY3" fmla="*/ 168655 h 268637"/>
              <a:gd name="connsiteX4" fmla="*/ 187583 w 1568376"/>
              <a:gd name="connsiteY4" fmla="*/ 0 h 268637"/>
              <a:gd name="connsiteX0" fmla="*/ 187583 w 1568376"/>
              <a:gd name="connsiteY0" fmla="*/ 0 h 168655"/>
              <a:gd name="connsiteX1" fmla="*/ 1568376 w 1568376"/>
              <a:gd name="connsiteY1" fmla="*/ 0 h 168655"/>
              <a:gd name="connsiteX2" fmla="*/ 1291164 w 1568376"/>
              <a:gd name="connsiteY2" fmla="*/ 150760 h 168655"/>
              <a:gd name="connsiteX3" fmla="*/ 0 w 1568376"/>
              <a:gd name="connsiteY3" fmla="*/ 168655 h 168655"/>
              <a:gd name="connsiteX4" fmla="*/ 187583 w 1568376"/>
              <a:gd name="connsiteY4" fmla="*/ 0 h 168655"/>
              <a:gd name="connsiteX0" fmla="*/ 187583 w 1568376"/>
              <a:gd name="connsiteY0" fmla="*/ 0 h 168655"/>
              <a:gd name="connsiteX1" fmla="*/ 1568376 w 1568376"/>
              <a:gd name="connsiteY1" fmla="*/ 0 h 168655"/>
              <a:gd name="connsiteX2" fmla="*/ 1291164 w 1568376"/>
              <a:gd name="connsiteY2" fmla="*/ 150760 h 168655"/>
              <a:gd name="connsiteX3" fmla="*/ 0 w 1568376"/>
              <a:gd name="connsiteY3" fmla="*/ 168655 h 168655"/>
              <a:gd name="connsiteX4" fmla="*/ 187583 w 1568376"/>
              <a:gd name="connsiteY4" fmla="*/ 0 h 168655"/>
              <a:gd name="connsiteX0" fmla="*/ 187583 w 1568376"/>
              <a:gd name="connsiteY0" fmla="*/ 0 h 168655"/>
              <a:gd name="connsiteX1" fmla="*/ 1568376 w 1568376"/>
              <a:gd name="connsiteY1" fmla="*/ 0 h 168655"/>
              <a:gd name="connsiteX2" fmla="*/ 1291164 w 1568376"/>
              <a:gd name="connsiteY2" fmla="*/ 150760 h 168655"/>
              <a:gd name="connsiteX3" fmla="*/ 0 w 1568376"/>
              <a:gd name="connsiteY3" fmla="*/ 168655 h 168655"/>
              <a:gd name="connsiteX4" fmla="*/ 187583 w 1568376"/>
              <a:gd name="connsiteY4" fmla="*/ 0 h 168655"/>
              <a:gd name="connsiteX0" fmla="*/ 187583 w 1561977"/>
              <a:gd name="connsiteY0" fmla="*/ 8807 h 177462"/>
              <a:gd name="connsiteX1" fmla="*/ 1561977 w 1561977"/>
              <a:gd name="connsiteY1" fmla="*/ 0 h 177462"/>
              <a:gd name="connsiteX2" fmla="*/ 1291164 w 1561977"/>
              <a:gd name="connsiteY2" fmla="*/ 159567 h 177462"/>
              <a:gd name="connsiteX3" fmla="*/ 0 w 1561977"/>
              <a:gd name="connsiteY3" fmla="*/ 177462 h 177462"/>
              <a:gd name="connsiteX4" fmla="*/ 187583 w 1561977"/>
              <a:gd name="connsiteY4" fmla="*/ 8807 h 177462"/>
              <a:gd name="connsiteX0" fmla="*/ 187583 w 1561977"/>
              <a:gd name="connsiteY0" fmla="*/ 8807 h 177462"/>
              <a:gd name="connsiteX1" fmla="*/ 1561977 w 1561977"/>
              <a:gd name="connsiteY1" fmla="*/ 0 h 177462"/>
              <a:gd name="connsiteX2" fmla="*/ 1291164 w 1561977"/>
              <a:gd name="connsiteY2" fmla="*/ 159567 h 177462"/>
              <a:gd name="connsiteX3" fmla="*/ 0 w 1561977"/>
              <a:gd name="connsiteY3" fmla="*/ 177462 h 177462"/>
              <a:gd name="connsiteX4" fmla="*/ 187583 w 1561977"/>
              <a:gd name="connsiteY4" fmla="*/ 8807 h 1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977" h="177462">
                <a:moveTo>
                  <a:pt x="187583" y="8807"/>
                </a:moveTo>
                <a:lnTo>
                  <a:pt x="1561977" y="0"/>
                </a:lnTo>
                <a:cubicBezTo>
                  <a:pt x="1470556" y="76298"/>
                  <a:pt x="1411290" y="121102"/>
                  <a:pt x="1291164" y="159567"/>
                </a:cubicBezTo>
                <a:lnTo>
                  <a:pt x="0" y="177462"/>
                </a:lnTo>
                <a:lnTo>
                  <a:pt x="187583" y="880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 fontScale="25000" lnSpcReduction="20000"/>
          </a:bodyPr>
          <a:lstStyle/>
          <a:p>
            <a:pPr algn="ctr"/>
            <a:endParaRPr lang="en-US" sz="1477" b="1" dirty="0"/>
          </a:p>
        </p:txBody>
      </p:sp>
      <p:sp>
        <p:nvSpPr>
          <p:cNvPr id="212" name="Rounded Rectangle 211"/>
          <p:cNvSpPr/>
          <p:nvPr/>
        </p:nvSpPr>
        <p:spPr>
          <a:xfrm rot="21360000">
            <a:off x="5971309" y="2314089"/>
            <a:ext cx="65626" cy="129583"/>
          </a:xfrm>
          <a:prstGeom prst="roundRect">
            <a:avLst>
              <a:gd name="adj" fmla="val 40991"/>
            </a:avLst>
          </a:prstGeom>
          <a:gradFill flip="none" rotWithShape="1">
            <a:gsLst>
              <a:gs pos="25000">
                <a:srgbClr val="D3D3D3"/>
              </a:gs>
              <a:gs pos="65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 fontScale="25000" lnSpcReduction="20000"/>
          </a:bodyPr>
          <a:lstStyle/>
          <a:p>
            <a:pPr algn="ctr"/>
            <a:endParaRPr lang="en-US" sz="1477" b="1" dirty="0"/>
          </a:p>
        </p:txBody>
      </p:sp>
      <p:sp>
        <p:nvSpPr>
          <p:cNvPr id="213" name="Rounded Rectangle 212"/>
          <p:cNvSpPr/>
          <p:nvPr/>
        </p:nvSpPr>
        <p:spPr>
          <a:xfrm rot="21360000">
            <a:off x="5996746" y="2339713"/>
            <a:ext cx="48540" cy="121460"/>
          </a:xfrm>
          <a:prstGeom prst="roundRect">
            <a:avLst>
              <a:gd name="adj" fmla="val 40991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70000">
                <a:schemeClr val="bg1">
                  <a:lumMod val="85000"/>
                </a:schemeClr>
              </a:gs>
              <a:gs pos="58158">
                <a:srgbClr val="D3D3D3"/>
              </a:gs>
              <a:gs pos="8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 fontScale="25000" lnSpcReduction="20000"/>
          </a:bodyPr>
          <a:lstStyle/>
          <a:p>
            <a:pPr algn="ctr"/>
            <a:endParaRPr lang="en-US" sz="1477" b="1" dirty="0"/>
          </a:p>
        </p:txBody>
      </p:sp>
      <p:sp>
        <p:nvSpPr>
          <p:cNvPr id="214" name="Rectangle 14"/>
          <p:cNvSpPr/>
          <p:nvPr/>
        </p:nvSpPr>
        <p:spPr>
          <a:xfrm>
            <a:off x="5082968" y="1259354"/>
            <a:ext cx="952305" cy="1133045"/>
          </a:xfrm>
          <a:custGeom>
            <a:avLst/>
            <a:gdLst>
              <a:gd name="connsiteX0" fmla="*/ 0 w 2797629"/>
              <a:gd name="connsiteY0" fmla="*/ 0 h 1741715"/>
              <a:gd name="connsiteX1" fmla="*/ 2797629 w 2797629"/>
              <a:gd name="connsiteY1" fmla="*/ 0 h 1741715"/>
              <a:gd name="connsiteX2" fmla="*/ 2797629 w 2797629"/>
              <a:gd name="connsiteY2" fmla="*/ 1741715 h 1741715"/>
              <a:gd name="connsiteX3" fmla="*/ 0 w 2797629"/>
              <a:gd name="connsiteY3" fmla="*/ 1741715 h 1741715"/>
              <a:gd name="connsiteX4" fmla="*/ 0 w 2797629"/>
              <a:gd name="connsiteY4" fmla="*/ 0 h 1741715"/>
              <a:gd name="connsiteX0" fmla="*/ 203200 w 2797629"/>
              <a:gd name="connsiteY0" fmla="*/ 261815 h 1741715"/>
              <a:gd name="connsiteX1" fmla="*/ 2797629 w 2797629"/>
              <a:gd name="connsiteY1" fmla="*/ 0 h 1741715"/>
              <a:gd name="connsiteX2" fmla="*/ 2797629 w 2797629"/>
              <a:gd name="connsiteY2" fmla="*/ 1741715 h 1741715"/>
              <a:gd name="connsiteX3" fmla="*/ 0 w 2797629"/>
              <a:gd name="connsiteY3" fmla="*/ 1741715 h 1741715"/>
              <a:gd name="connsiteX4" fmla="*/ 203200 w 2797629"/>
              <a:gd name="connsiteY4" fmla="*/ 261815 h 1741715"/>
              <a:gd name="connsiteX0" fmla="*/ 222739 w 2797629"/>
              <a:gd name="connsiteY0" fmla="*/ 140677 h 1741715"/>
              <a:gd name="connsiteX1" fmla="*/ 2797629 w 2797629"/>
              <a:gd name="connsiteY1" fmla="*/ 0 h 1741715"/>
              <a:gd name="connsiteX2" fmla="*/ 2797629 w 2797629"/>
              <a:gd name="connsiteY2" fmla="*/ 1741715 h 1741715"/>
              <a:gd name="connsiteX3" fmla="*/ 0 w 2797629"/>
              <a:gd name="connsiteY3" fmla="*/ 1741715 h 1741715"/>
              <a:gd name="connsiteX4" fmla="*/ 222739 w 2797629"/>
              <a:gd name="connsiteY4" fmla="*/ 140677 h 1741715"/>
              <a:gd name="connsiteX0" fmla="*/ 0 w 2574890"/>
              <a:gd name="connsiteY0" fmla="*/ 321546 h 1922584"/>
              <a:gd name="connsiteX1" fmla="*/ 2574890 w 2574890"/>
              <a:gd name="connsiteY1" fmla="*/ 180869 h 1922584"/>
              <a:gd name="connsiteX2" fmla="*/ 2574890 w 2574890"/>
              <a:gd name="connsiteY2" fmla="*/ 1922584 h 1922584"/>
              <a:gd name="connsiteX3" fmla="*/ 562707 w 2574890"/>
              <a:gd name="connsiteY3" fmla="*/ 0 h 1922584"/>
              <a:gd name="connsiteX4" fmla="*/ 0 w 2574890"/>
              <a:gd name="connsiteY4" fmla="*/ 321546 h 1922584"/>
              <a:gd name="connsiteX0" fmla="*/ 0 w 2574890"/>
              <a:gd name="connsiteY0" fmla="*/ 321546 h 321546"/>
              <a:gd name="connsiteX1" fmla="*/ 2574890 w 2574890"/>
              <a:gd name="connsiteY1" fmla="*/ 180869 h 321546"/>
              <a:gd name="connsiteX2" fmla="*/ 1730829 w 2574890"/>
              <a:gd name="connsiteY2" fmla="*/ 156307 h 321546"/>
              <a:gd name="connsiteX3" fmla="*/ 562707 w 2574890"/>
              <a:gd name="connsiteY3" fmla="*/ 0 h 321546"/>
              <a:gd name="connsiteX4" fmla="*/ 0 w 2574890"/>
              <a:gd name="connsiteY4" fmla="*/ 321546 h 321546"/>
              <a:gd name="connsiteX0" fmla="*/ 0 w 2574890"/>
              <a:gd name="connsiteY0" fmla="*/ 176962 h 176962"/>
              <a:gd name="connsiteX1" fmla="*/ 2574890 w 2574890"/>
              <a:gd name="connsiteY1" fmla="*/ 36285 h 176962"/>
              <a:gd name="connsiteX2" fmla="*/ 1730829 w 2574890"/>
              <a:gd name="connsiteY2" fmla="*/ 11723 h 176962"/>
              <a:gd name="connsiteX3" fmla="*/ 113322 w 2574890"/>
              <a:gd name="connsiteY3" fmla="*/ 0 h 176962"/>
              <a:gd name="connsiteX4" fmla="*/ 0 w 2574890"/>
              <a:gd name="connsiteY4" fmla="*/ 176962 h 176962"/>
              <a:gd name="connsiteX0" fmla="*/ 0 w 2574890"/>
              <a:gd name="connsiteY0" fmla="*/ 176962 h 176962"/>
              <a:gd name="connsiteX1" fmla="*/ 851596 w 2574890"/>
              <a:gd name="connsiteY1" fmla="*/ 129070 h 176962"/>
              <a:gd name="connsiteX2" fmla="*/ 2574890 w 2574890"/>
              <a:gd name="connsiteY2" fmla="*/ 36285 h 176962"/>
              <a:gd name="connsiteX3" fmla="*/ 1730829 w 2574890"/>
              <a:gd name="connsiteY3" fmla="*/ 11723 h 176962"/>
              <a:gd name="connsiteX4" fmla="*/ 113322 w 2574890"/>
              <a:gd name="connsiteY4" fmla="*/ 0 h 176962"/>
              <a:gd name="connsiteX5" fmla="*/ 0 w 2574890"/>
              <a:gd name="connsiteY5" fmla="*/ 176962 h 176962"/>
              <a:gd name="connsiteX0" fmla="*/ 0 w 2574890"/>
              <a:gd name="connsiteY0" fmla="*/ 1224107 h 1224107"/>
              <a:gd name="connsiteX1" fmla="*/ 316242 w 2574890"/>
              <a:gd name="connsiteY1" fmla="*/ 0 h 1224107"/>
              <a:gd name="connsiteX2" fmla="*/ 2574890 w 2574890"/>
              <a:gd name="connsiteY2" fmla="*/ 1083430 h 1224107"/>
              <a:gd name="connsiteX3" fmla="*/ 1730829 w 2574890"/>
              <a:gd name="connsiteY3" fmla="*/ 1058868 h 1224107"/>
              <a:gd name="connsiteX4" fmla="*/ 113322 w 2574890"/>
              <a:gd name="connsiteY4" fmla="*/ 1047145 h 1224107"/>
              <a:gd name="connsiteX5" fmla="*/ 0 w 2574890"/>
              <a:gd name="connsiteY5" fmla="*/ 1224107 h 1224107"/>
              <a:gd name="connsiteX0" fmla="*/ 0 w 2676490"/>
              <a:gd name="connsiteY0" fmla="*/ 1224107 h 1931400"/>
              <a:gd name="connsiteX1" fmla="*/ 316242 w 2676490"/>
              <a:gd name="connsiteY1" fmla="*/ 0 h 1931400"/>
              <a:gd name="connsiteX2" fmla="*/ 2676490 w 2676490"/>
              <a:gd name="connsiteY2" fmla="*/ 1931400 h 1931400"/>
              <a:gd name="connsiteX3" fmla="*/ 1730829 w 2676490"/>
              <a:gd name="connsiteY3" fmla="*/ 1058868 h 1931400"/>
              <a:gd name="connsiteX4" fmla="*/ 113322 w 2676490"/>
              <a:gd name="connsiteY4" fmla="*/ 1047145 h 1931400"/>
              <a:gd name="connsiteX5" fmla="*/ 0 w 2676490"/>
              <a:gd name="connsiteY5" fmla="*/ 1224107 h 1931400"/>
              <a:gd name="connsiteX0" fmla="*/ 0 w 2676490"/>
              <a:gd name="connsiteY0" fmla="*/ 1224107 h 1931400"/>
              <a:gd name="connsiteX1" fmla="*/ 316242 w 2676490"/>
              <a:gd name="connsiteY1" fmla="*/ 0 h 1931400"/>
              <a:gd name="connsiteX2" fmla="*/ 2676490 w 2676490"/>
              <a:gd name="connsiteY2" fmla="*/ 1931400 h 1931400"/>
              <a:gd name="connsiteX3" fmla="*/ 2109873 w 2676490"/>
              <a:gd name="connsiteY3" fmla="*/ 1410677 h 1931400"/>
              <a:gd name="connsiteX4" fmla="*/ 1730829 w 2676490"/>
              <a:gd name="connsiteY4" fmla="*/ 1058868 h 1931400"/>
              <a:gd name="connsiteX5" fmla="*/ 113322 w 2676490"/>
              <a:gd name="connsiteY5" fmla="*/ 1047145 h 1931400"/>
              <a:gd name="connsiteX6" fmla="*/ 0 w 2676490"/>
              <a:gd name="connsiteY6" fmla="*/ 1224107 h 1931400"/>
              <a:gd name="connsiteX0" fmla="*/ 0 w 2719473"/>
              <a:gd name="connsiteY0" fmla="*/ 1224107 h 1931400"/>
              <a:gd name="connsiteX1" fmla="*/ 316242 w 2719473"/>
              <a:gd name="connsiteY1" fmla="*/ 0 h 1931400"/>
              <a:gd name="connsiteX2" fmla="*/ 2676490 w 2719473"/>
              <a:gd name="connsiteY2" fmla="*/ 1931400 h 1931400"/>
              <a:gd name="connsiteX3" fmla="*/ 2719473 w 2719473"/>
              <a:gd name="connsiteY3" fmla="*/ 1930401 h 1931400"/>
              <a:gd name="connsiteX4" fmla="*/ 1730829 w 2719473"/>
              <a:gd name="connsiteY4" fmla="*/ 1058868 h 1931400"/>
              <a:gd name="connsiteX5" fmla="*/ 113322 w 2719473"/>
              <a:gd name="connsiteY5" fmla="*/ 1047145 h 1931400"/>
              <a:gd name="connsiteX6" fmla="*/ 0 w 2719473"/>
              <a:gd name="connsiteY6" fmla="*/ 1224107 h 1931400"/>
              <a:gd name="connsiteX0" fmla="*/ 0 w 2719473"/>
              <a:gd name="connsiteY0" fmla="*/ 1224107 h 1931400"/>
              <a:gd name="connsiteX1" fmla="*/ 316242 w 2719473"/>
              <a:gd name="connsiteY1" fmla="*/ 0 h 1931400"/>
              <a:gd name="connsiteX2" fmla="*/ 1742550 w 2719473"/>
              <a:gd name="connsiteY2" fmla="*/ 1160584 h 1931400"/>
              <a:gd name="connsiteX3" fmla="*/ 2676490 w 2719473"/>
              <a:gd name="connsiteY3" fmla="*/ 1931400 h 1931400"/>
              <a:gd name="connsiteX4" fmla="*/ 2719473 w 2719473"/>
              <a:gd name="connsiteY4" fmla="*/ 1930401 h 1931400"/>
              <a:gd name="connsiteX5" fmla="*/ 1730829 w 2719473"/>
              <a:gd name="connsiteY5" fmla="*/ 1058868 h 1931400"/>
              <a:gd name="connsiteX6" fmla="*/ 113322 w 2719473"/>
              <a:gd name="connsiteY6" fmla="*/ 1047145 h 1931400"/>
              <a:gd name="connsiteX7" fmla="*/ 0 w 2719473"/>
              <a:gd name="connsiteY7" fmla="*/ 1224107 h 1931400"/>
              <a:gd name="connsiteX0" fmla="*/ 0 w 2719473"/>
              <a:gd name="connsiteY0" fmla="*/ 1224107 h 1931400"/>
              <a:gd name="connsiteX1" fmla="*/ 316242 w 2719473"/>
              <a:gd name="connsiteY1" fmla="*/ 0 h 1931400"/>
              <a:gd name="connsiteX2" fmla="*/ 2231011 w 2719473"/>
              <a:gd name="connsiteY2" fmla="*/ 449384 h 1931400"/>
              <a:gd name="connsiteX3" fmla="*/ 2676490 w 2719473"/>
              <a:gd name="connsiteY3" fmla="*/ 1931400 h 1931400"/>
              <a:gd name="connsiteX4" fmla="*/ 2719473 w 2719473"/>
              <a:gd name="connsiteY4" fmla="*/ 1930401 h 1931400"/>
              <a:gd name="connsiteX5" fmla="*/ 1730829 w 2719473"/>
              <a:gd name="connsiteY5" fmla="*/ 1058868 h 1931400"/>
              <a:gd name="connsiteX6" fmla="*/ 113322 w 2719473"/>
              <a:gd name="connsiteY6" fmla="*/ 1047145 h 1931400"/>
              <a:gd name="connsiteX7" fmla="*/ 0 w 2719473"/>
              <a:gd name="connsiteY7" fmla="*/ 1224107 h 1931400"/>
              <a:gd name="connsiteX0" fmla="*/ 0 w 2719473"/>
              <a:gd name="connsiteY0" fmla="*/ 1224107 h 1931400"/>
              <a:gd name="connsiteX1" fmla="*/ 316242 w 2719473"/>
              <a:gd name="connsiteY1" fmla="*/ 0 h 1931400"/>
              <a:gd name="connsiteX2" fmla="*/ 2469380 w 2719473"/>
              <a:gd name="connsiteY2" fmla="*/ 379046 h 1931400"/>
              <a:gd name="connsiteX3" fmla="*/ 2676490 w 2719473"/>
              <a:gd name="connsiteY3" fmla="*/ 1931400 h 1931400"/>
              <a:gd name="connsiteX4" fmla="*/ 2719473 w 2719473"/>
              <a:gd name="connsiteY4" fmla="*/ 1930401 h 1931400"/>
              <a:gd name="connsiteX5" fmla="*/ 1730829 w 2719473"/>
              <a:gd name="connsiteY5" fmla="*/ 1058868 h 1931400"/>
              <a:gd name="connsiteX6" fmla="*/ 113322 w 2719473"/>
              <a:gd name="connsiteY6" fmla="*/ 1047145 h 1931400"/>
              <a:gd name="connsiteX7" fmla="*/ 0 w 2719473"/>
              <a:gd name="connsiteY7" fmla="*/ 1224107 h 1931400"/>
              <a:gd name="connsiteX0" fmla="*/ 0 w 2719473"/>
              <a:gd name="connsiteY0" fmla="*/ 1224107 h 1931400"/>
              <a:gd name="connsiteX1" fmla="*/ 316242 w 2719473"/>
              <a:gd name="connsiteY1" fmla="*/ 0 h 1931400"/>
              <a:gd name="connsiteX2" fmla="*/ 1578427 w 2719473"/>
              <a:gd name="connsiteY2" fmla="*/ 214923 h 1931400"/>
              <a:gd name="connsiteX3" fmla="*/ 2469380 w 2719473"/>
              <a:gd name="connsiteY3" fmla="*/ 379046 h 1931400"/>
              <a:gd name="connsiteX4" fmla="*/ 2676490 w 2719473"/>
              <a:gd name="connsiteY4" fmla="*/ 1931400 h 1931400"/>
              <a:gd name="connsiteX5" fmla="*/ 2719473 w 2719473"/>
              <a:gd name="connsiteY5" fmla="*/ 1930401 h 1931400"/>
              <a:gd name="connsiteX6" fmla="*/ 1730829 w 2719473"/>
              <a:gd name="connsiteY6" fmla="*/ 1058868 h 1931400"/>
              <a:gd name="connsiteX7" fmla="*/ 113322 w 2719473"/>
              <a:gd name="connsiteY7" fmla="*/ 1047145 h 1931400"/>
              <a:gd name="connsiteX8" fmla="*/ 0 w 2719473"/>
              <a:gd name="connsiteY8" fmla="*/ 1224107 h 1931400"/>
              <a:gd name="connsiteX0" fmla="*/ 0 w 2719473"/>
              <a:gd name="connsiteY0" fmla="*/ 1833707 h 2541000"/>
              <a:gd name="connsiteX1" fmla="*/ 316242 w 2719473"/>
              <a:gd name="connsiteY1" fmla="*/ 609600 h 2541000"/>
              <a:gd name="connsiteX2" fmla="*/ 1765996 w 2719473"/>
              <a:gd name="connsiteY2" fmla="*/ 0 h 2541000"/>
              <a:gd name="connsiteX3" fmla="*/ 2469380 w 2719473"/>
              <a:gd name="connsiteY3" fmla="*/ 988646 h 2541000"/>
              <a:gd name="connsiteX4" fmla="*/ 2676490 w 2719473"/>
              <a:gd name="connsiteY4" fmla="*/ 2541000 h 2541000"/>
              <a:gd name="connsiteX5" fmla="*/ 2719473 w 2719473"/>
              <a:gd name="connsiteY5" fmla="*/ 2540001 h 2541000"/>
              <a:gd name="connsiteX6" fmla="*/ 1730829 w 2719473"/>
              <a:gd name="connsiteY6" fmla="*/ 1668468 h 2541000"/>
              <a:gd name="connsiteX7" fmla="*/ 113322 w 2719473"/>
              <a:gd name="connsiteY7" fmla="*/ 1656745 h 2541000"/>
              <a:gd name="connsiteX8" fmla="*/ 0 w 2719473"/>
              <a:gd name="connsiteY8" fmla="*/ 1833707 h 2541000"/>
              <a:gd name="connsiteX0" fmla="*/ 0 w 2719473"/>
              <a:gd name="connsiteY0" fmla="*/ 1833707 h 2541000"/>
              <a:gd name="connsiteX1" fmla="*/ 316242 w 2719473"/>
              <a:gd name="connsiteY1" fmla="*/ 609600 h 2541000"/>
              <a:gd name="connsiteX2" fmla="*/ 1765996 w 2719473"/>
              <a:gd name="connsiteY2" fmla="*/ 0 h 2541000"/>
              <a:gd name="connsiteX3" fmla="*/ 2469380 w 2719473"/>
              <a:gd name="connsiteY3" fmla="*/ 988646 h 2541000"/>
              <a:gd name="connsiteX4" fmla="*/ 2676490 w 2719473"/>
              <a:gd name="connsiteY4" fmla="*/ 2541000 h 2541000"/>
              <a:gd name="connsiteX5" fmla="*/ 2719473 w 2719473"/>
              <a:gd name="connsiteY5" fmla="*/ 2540001 h 2541000"/>
              <a:gd name="connsiteX6" fmla="*/ 1730829 w 2719473"/>
              <a:gd name="connsiteY6" fmla="*/ 1668468 h 2541000"/>
              <a:gd name="connsiteX7" fmla="*/ 113322 w 2719473"/>
              <a:gd name="connsiteY7" fmla="*/ 1656745 h 2541000"/>
              <a:gd name="connsiteX8" fmla="*/ 0 w 2719473"/>
              <a:gd name="connsiteY8" fmla="*/ 1833707 h 2541000"/>
              <a:gd name="connsiteX0" fmla="*/ 0 w 2719473"/>
              <a:gd name="connsiteY0" fmla="*/ 1833707 h 2541000"/>
              <a:gd name="connsiteX1" fmla="*/ 363134 w 2719473"/>
              <a:gd name="connsiteY1" fmla="*/ 625231 h 2541000"/>
              <a:gd name="connsiteX2" fmla="*/ 1765996 w 2719473"/>
              <a:gd name="connsiteY2" fmla="*/ 0 h 2541000"/>
              <a:gd name="connsiteX3" fmla="*/ 2469380 w 2719473"/>
              <a:gd name="connsiteY3" fmla="*/ 988646 h 2541000"/>
              <a:gd name="connsiteX4" fmla="*/ 2676490 w 2719473"/>
              <a:gd name="connsiteY4" fmla="*/ 2541000 h 2541000"/>
              <a:gd name="connsiteX5" fmla="*/ 2719473 w 2719473"/>
              <a:gd name="connsiteY5" fmla="*/ 2540001 h 2541000"/>
              <a:gd name="connsiteX6" fmla="*/ 1730829 w 2719473"/>
              <a:gd name="connsiteY6" fmla="*/ 1668468 h 2541000"/>
              <a:gd name="connsiteX7" fmla="*/ 113322 w 2719473"/>
              <a:gd name="connsiteY7" fmla="*/ 1656745 h 2541000"/>
              <a:gd name="connsiteX8" fmla="*/ 0 w 2719473"/>
              <a:gd name="connsiteY8" fmla="*/ 1833707 h 2541000"/>
              <a:gd name="connsiteX0" fmla="*/ 0 w 2719473"/>
              <a:gd name="connsiteY0" fmla="*/ 1833707 h 2541000"/>
              <a:gd name="connsiteX1" fmla="*/ 343596 w 2719473"/>
              <a:gd name="connsiteY1" fmla="*/ 613508 h 2541000"/>
              <a:gd name="connsiteX2" fmla="*/ 1765996 w 2719473"/>
              <a:gd name="connsiteY2" fmla="*/ 0 h 2541000"/>
              <a:gd name="connsiteX3" fmla="*/ 2469380 w 2719473"/>
              <a:gd name="connsiteY3" fmla="*/ 988646 h 2541000"/>
              <a:gd name="connsiteX4" fmla="*/ 2676490 w 2719473"/>
              <a:gd name="connsiteY4" fmla="*/ 2541000 h 2541000"/>
              <a:gd name="connsiteX5" fmla="*/ 2719473 w 2719473"/>
              <a:gd name="connsiteY5" fmla="*/ 2540001 h 2541000"/>
              <a:gd name="connsiteX6" fmla="*/ 1730829 w 2719473"/>
              <a:gd name="connsiteY6" fmla="*/ 1668468 h 2541000"/>
              <a:gd name="connsiteX7" fmla="*/ 113322 w 2719473"/>
              <a:gd name="connsiteY7" fmla="*/ 1656745 h 2541000"/>
              <a:gd name="connsiteX8" fmla="*/ 0 w 2719473"/>
              <a:gd name="connsiteY8" fmla="*/ 1833707 h 2541000"/>
              <a:gd name="connsiteX0" fmla="*/ 0 w 2719473"/>
              <a:gd name="connsiteY0" fmla="*/ 1833707 h 2541000"/>
              <a:gd name="connsiteX1" fmla="*/ 343596 w 2719473"/>
              <a:gd name="connsiteY1" fmla="*/ 613508 h 2541000"/>
              <a:gd name="connsiteX2" fmla="*/ 1765996 w 2719473"/>
              <a:gd name="connsiteY2" fmla="*/ 0 h 2541000"/>
              <a:gd name="connsiteX3" fmla="*/ 2469380 w 2719473"/>
              <a:gd name="connsiteY3" fmla="*/ 988646 h 2541000"/>
              <a:gd name="connsiteX4" fmla="*/ 2676490 w 2719473"/>
              <a:gd name="connsiteY4" fmla="*/ 2541000 h 2541000"/>
              <a:gd name="connsiteX5" fmla="*/ 2719473 w 2719473"/>
              <a:gd name="connsiteY5" fmla="*/ 2540001 h 2541000"/>
              <a:gd name="connsiteX6" fmla="*/ 1730829 w 2719473"/>
              <a:gd name="connsiteY6" fmla="*/ 1668468 h 2541000"/>
              <a:gd name="connsiteX7" fmla="*/ 113322 w 2719473"/>
              <a:gd name="connsiteY7" fmla="*/ 1656745 h 2541000"/>
              <a:gd name="connsiteX8" fmla="*/ 0 w 2719473"/>
              <a:gd name="connsiteY8" fmla="*/ 1833707 h 2541000"/>
              <a:gd name="connsiteX0" fmla="*/ 0 w 2719473"/>
              <a:gd name="connsiteY0" fmla="*/ 1872859 h 2580152"/>
              <a:gd name="connsiteX1" fmla="*/ 343596 w 2719473"/>
              <a:gd name="connsiteY1" fmla="*/ 652660 h 2580152"/>
              <a:gd name="connsiteX2" fmla="*/ 1765996 w 2719473"/>
              <a:gd name="connsiteY2" fmla="*/ 39152 h 2580152"/>
              <a:gd name="connsiteX3" fmla="*/ 2469380 w 2719473"/>
              <a:gd name="connsiteY3" fmla="*/ 1027798 h 2580152"/>
              <a:gd name="connsiteX4" fmla="*/ 2676490 w 2719473"/>
              <a:gd name="connsiteY4" fmla="*/ 2580152 h 2580152"/>
              <a:gd name="connsiteX5" fmla="*/ 2719473 w 2719473"/>
              <a:gd name="connsiteY5" fmla="*/ 2579153 h 2580152"/>
              <a:gd name="connsiteX6" fmla="*/ 1730829 w 2719473"/>
              <a:gd name="connsiteY6" fmla="*/ 1707620 h 2580152"/>
              <a:gd name="connsiteX7" fmla="*/ 113322 w 2719473"/>
              <a:gd name="connsiteY7" fmla="*/ 1695897 h 2580152"/>
              <a:gd name="connsiteX8" fmla="*/ 0 w 2719473"/>
              <a:gd name="connsiteY8" fmla="*/ 1872859 h 2580152"/>
              <a:gd name="connsiteX0" fmla="*/ 0 w 2719473"/>
              <a:gd name="connsiteY0" fmla="*/ 1892976 h 2600269"/>
              <a:gd name="connsiteX1" fmla="*/ 343596 w 2719473"/>
              <a:gd name="connsiteY1" fmla="*/ 672777 h 2600269"/>
              <a:gd name="connsiteX2" fmla="*/ 1765996 w 2719473"/>
              <a:gd name="connsiteY2" fmla="*/ 59269 h 2600269"/>
              <a:gd name="connsiteX3" fmla="*/ 2469380 w 2719473"/>
              <a:gd name="connsiteY3" fmla="*/ 1047915 h 2600269"/>
              <a:gd name="connsiteX4" fmla="*/ 2676490 w 2719473"/>
              <a:gd name="connsiteY4" fmla="*/ 2600269 h 2600269"/>
              <a:gd name="connsiteX5" fmla="*/ 2719473 w 2719473"/>
              <a:gd name="connsiteY5" fmla="*/ 2599270 h 2600269"/>
              <a:gd name="connsiteX6" fmla="*/ 1730829 w 2719473"/>
              <a:gd name="connsiteY6" fmla="*/ 1727737 h 2600269"/>
              <a:gd name="connsiteX7" fmla="*/ 113322 w 2719473"/>
              <a:gd name="connsiteY7" fmla="*/ 1716014 h 2600269"/>
              <a:gd name="connsiteX8" fmla="*/ 0 w 2719473"/>
              <a:gd name="connsiteY8" fmla="*/ 1892976 h 2600269"/>
              <a:gd name="connsiteX0" fmla="*/ 0 w 2719473"/>
              <a:gd name="connsiteY0" fmla="*/ 1892976 h 2600269"/>
              <a:gd name="connsiteX1" fmla="*/ 343596 w 2719473"/>
              <a:gd name="connsiteY1" fmla="*/ 672777 h 2600269"/>
              <a:gd name="connsiteX2" fmla="*/ 1765996 w 2719473"/>
              <a:gd name="connsiteY2" fmla="*/ 59269 h 2600269"/>
              <a:gd name="connsiteX3" fmla="*/ 2469380 w 2719473"/>
              <a:gd name="connsiteY3" fmla="*/ 1047915 h 2600269"/>
              <a:gd name="connsiteX4" fmla="*/ 2676490 w 2719473"/>
              <a:gd name="connsiteY4" fmla="*/ 2600269 h 2600269"/>
              <a:gd name="connsiteX5" fmla="*/ 2719473 w 2719473"/>
              <a:gd name="connsiteY5" fmla="*/ 2599270 h 2600269"/>
              <a:gd name="connsiteX6" fmla="*/ 1730829 w 2719473"/>
              <a:gd name="connsiteY6" fmla="*/ 1727737 h 2600269"/>
              <a:gd name="connsiteX7" fmla="*/ 113322 w 2719473"/>
              <a:gd name="connsiteY7" fmla="*/ 1716014 h 2600269"/>
              <a:gd name="connsiteX8" fmla="*/ 0 w 2719473"/>
              <a:gd name="connsiteY8" fmla="*/ 1892976 h 2600269"/>
              <a:gd name="connsiteX0" fmla="*/ 0 w 2719473"/>
              <a:gd name="connsiteY0" fmla="*/ 1892976 h 2600269"/>
              <a:gd name="connsiteX1" fmla="*/ 343596 w 2719473"/>
              <a:gd name="connsiteY1" fmla="*/ 672777 h 2600269"/>
              <a:gd name="connsiteX2" fmla="*/ 1765996 w 2719473"/>
              <a:gd name="connsiteY2" fmla="*/ 59269 h 2600269"/>
              <a:gd name="connsiteX3" fmla="*/ 2469380 w 2719473"/>
              <a:gd name="connsiteY3" fmla="*/ 1047915 h 2600269"/>
              <a:gd name="connsiteX4" fmla="*/ 2676490 w 2719473"/>
              <a:gd name="connsiteY4" fmla="*/ 2600269 h 2600269"/>
              <a:gd name="connsiteX5" fmla="*/ 2719473 w 2719473"/>
              <a:gd name="connsiteY5" fmla="*/ 2599270 h 2600269"/>
              <a:gd name="connsiteX6" fmla="*/ 1730829 w 2719473"/>
              <a:gd name="connsiteY6" fmla="*/ 1727737 h 2600269"/>
              <a:gd name="connsiteX7" fmla="*/ 113322 w 2719473"/>
              <a:gd name="connsiteY7" fmla="*/ 1716014 h 2600269"/>
              <a:gd name="connsiteX8" fmla="*/ 0 w 2719473"/>
              <a:gd name="connsiteY8" fmla="*/ 1892976 h 2600269"/>
              <a:gd name="connsiteX0" fmla="*/ 0 w 2719473"/>
              <a:gd name="connsiteY0" fmla="*/ 1892976 h 2600269"/>
              <a:gd name="connsiteX1" fmla="*/ 343596 w 2719473"/>
              <a:gd name="connsiteY1" fmla="*/ 672777 h 2600269"/>
              <a:gd name="connsiteX2" fmla="*/ 1765996 w 2719473"/>
              <a:gd name="connsiteY2" fmla="*/ 59269 h 2600269"/>
              <a:gd name="connsiteX3" fmla="*/ 2469380 w 2719473"/>
              <a:gd name="connsiteY3" fmla="*/ 1047915 h 2600269"/>
              <a:gd name="connsiteX4" fmla="*/ 2676490 w 2719473"/>
              <a:gd name="connsiteY4" fmla="*/ 2600269 h 2600269"/>
              <a:gd name="connsiteX5" fmla="*/ 2719473 w 2719473"/>
              <a:gd name="connsiteY5" fmla="*/ 2599270 h 2600269"/>
              <a:gd name="connsiteX6" fmla="*/ 1730829 w 2719473"/>
              <a:gd name="connsiteY6" fmla="*/ 1727737 h 2600269"/>
              <a:gd name="connsiteX7" fmla="*/ 113322 w 2719473"/>
              <a:gd name="connsiteY7" fmla="*/ 1716014 h 2600269"/>
              <a:gd name="connsiteX8" fmla="*/ 0 w 2719473"/>
              <a:gd name="connsiteY8" fmla="*/ 1892976 h 2600269"/>
              <a:gd name="connsiteX0" fmla="*/ 0 w 2719473"/>
              <a:gd name="connsiteY0" fmla="*/ 1892976 h 2600269"/>
              <a:gd name="connsiteX1" fmla="*/ 343596 w 2719473"/>
              <a:gd name="connsiteY1" fmla="*/ 672777 h 2600269"/>
              <a:gd name="connsiteX2" fmla="*/ 1765996 w 2719473"/>
              <a:gd name="connsiteY2" fmla="*/ 59269 h 2600269"/>
              <a:gd name="connsiteX3" fmla="*/ 2469380 w 2719473"/>
              <a:gd name="connsiteY3" fmla="*/ 1047915 h 2600269"/>
              <a:gd name="connsiteX4" fmla="*/ 2676490 w 2719473"/>
              <a:gd name="connsiteY4" fmla="*/ 2600269 h 2600269"/>
              <a:gd name="connsiteX5" fmla="*/ 2719473 w 2719473"/>
              <a:gd name="connsiteY5" fmla="*/ 2599270 h 2600269"/>
              <a:gd name="connsiteX6" fmla="*/ 1730829 w 2719473"/>
              <a:gd name="connsiteY6" fmla="*/ 1727737 h 2600269"/>
              <a:gd name="connsiteX7" fmla="*/ 113322 w 2719473"/>
              <a:gd name="connsiteY7" fmla="*/ 1716014 h 2600269"/>
              <a:gd name="connsiteX8" fmla="*/ 0 w 2719473"/>
              <a:gd name="connsiteY8" fmla="*/ 1892976 h 2600269"/>
              <a:gd name="connsiteX0" fmla="*/ 0 w 2766367"/>
              <a:gd name="connsiteY0" fmla="*/ 1892976 h 2599270"/>
              <a:gd name="connsiteX1" fmla="*/ 343596 w 2766367"/>
              <a:gd name="connsiteY1" fmla="*/ 672777 h 2599270"/>
              <a:gd name="connsiteX2" fmla="*/ 1765996 w 2766367"/>
              <a:gd name="connsiteY2" fmla="*/ 59269 h 2599270"/>
              <a:gd name="connsiteX3" fmla="*/ 2469380 w 2766367"/>
              <a:gd name="connsiteY3" fmla="*/ 1047915 h 2599270"/>
              <a:gd name="connsiteX4" fmla="*/ 2766367 w 2766367"/>
              <a:gd name="connsiteY4" fmla="*/ 2576823 h 2599270"/>
              <a:gd name="connsiteX5" fmla="*/ 2719473 w 2766367"/>
              <a:gd name="connsiteY5" fmla="*/ 2599270 h 2599270"/>
              <a:gd name="connsiteX6" fmla="*/ 1730829 w 2766367"/>
              <a:gd name="connsiteY6" fmla="*/ 1727737 h 2599270"/>
              <a:gd name="connsiteX7" fmla="*/ 113322 w 2766367"/>
              <a:gd name="connsiteY7" fmla="*/ 1716014 h 2599270"/>
              <a:gd name="connsiteX8" fmla="*/ 0 w 2766367"/>
              <a:gd name="connsiteY8" fmla="*/ 1892976 h 2599270"/>
              <a:gd name="connsiteX0" fmla="*/ 0 w 2766367"/>
              <a:gd name="connsiteY0" fmla="*/ 1892976 h 2576823"/>
              <a:gd name="connsiteX1" fmla="*/ 343596 w 2766367"/>
              <a:gd name="connsiteY1" fmla="*/ 672777 h 2576823"/>
              <a:gd name="connsiteX2" fmla="*/ 1765996 w 2766367"/>
              <a:gd name="connsiteY2" fmla="*/ 59269 h 2576823"/>
              <a:gd name="connsiteX3" fmla="*/ 2469380 w 2766367"/>
              <a:gd name="connsiteY3" fmla="*/ 1047915 h 2576823"/>
              <a:gd name="connsiteX4" fmla="*/ 2766367 w 2766367"/>
              <a:gd name="connsiteY4" fmla="*/ 2576823 h 2576823"/>
              <a:gd name="connsiteX5" fmla="*/ 2641319 w 2766367"/>
              <a:gd name="connsiteY5" fmla="*/ 2513300 h 2576823"/>
              <a:gd name="connsiteX6" fmla="*/ 1730829 w 2766367"/>
              <a:gd name="connsiteY6" fmla="*/ 1727737 h 2576823"/>
              <a:gd name="connsiteX7" fmla="*/ 113322 w 2766367"/>
              <a:gd name="connsiteY7" fmla="*/ 1716014 h 2576823"/>
              <a:gd name="connsiteX8" fmla="*/ 0 w 2766367"/>
              <a:gd name="connsiteY8" fmla="*/ 1892976 h 2576823"/>
              <a:gd name="connsiteX0" fmla="*/ 0 w 2766367"/>
              <a:gd name="connsiteY0" fmla="*/ 1892976 h 2587547"/>
              <a:gd name="connsiteX1" fmla="*/ 343596 w 2766367"/>
              <a:gd name="connsiteY1" fmla="*/ 672777 h 2587547"/>
              <a:gd name="connsiteX2" fmla="*/ 1765996 w 2766367"/>
              <a:gd name="connsiteY2" fmla="*/ 59269 h 2587547"/>
              <a:gd name="connsiteX3" fmla="*/ 2469380 w 2766367"/>
              <a:gd name="connsiteY3" fmla="*/ 1047915 h 2587547"/>
              <a:gd name="connsiteX4" fmla="*/ 2766367 w 2766367"/>
              <a:gd name="connsiteY4" fmla="*/ 2576823 h 2587547"/>
              <a:gd name="connsiteX5" fmla="*/ 2676489 w 2766367"/>
              <a:gd name="connsiteY5" fmla="*/ 2587547 h 2587547"/>
              <a:gd name="connsiteX6" fmla="*/ 1730829 w 2766367"/>
              <a:gd name="connsiteY6" fmla="*/ 1727737 h 2587547"/>
              <a:gd name="connsiteX7" fmla="*/ 113322 w 2766367"/>
              <a:gd name="connsiteY7" fmla="*/ 1716014 h 2587547"/>
              <a:gd name="connsiteX8" fmla="*/ 0 w 2766367"/>
              <a:gd name="connsiteY8" fmla="*/ 1892976 h 2587547"/>
              <a:gd name="connsiteX0" fmla="*/ 0 w 2707752"/>
              <a:gd name="connsiteY0" fmla="*/ 1892976 h 2587547"/>
              <a:gd name="connsiteX1" fmla="*/ 343596 w 2707752"/>
              <a:gd name="connsiteY1" fmla="*/ 672777 h 2587547"/>
              <a:gd name="connsiteX2" fmla="*/ 1765996 w 2707752"/>
              <a:gd name="connsiteY2" fmla="*/ 59269 h 2587547"/>
              <a:gd name="connsiteX3" fmla="*/ 2469380 w 2707752"/>
              <a:gd name="connsiteY3" fmla="*/ 1047915 h 2587547"/>
              <a:gd name="connsiteX4" fmla="*/ 2707752 w 2707752"/>
              <a:gd name="connsiteY4" fmla="*/ 2463500 h 2587547"/>
              <a:gd name="connsiteX5" fmla="*/ 2676489 w 2707752"/>
              <a:gd name="connsiteY5" fmla="*/ 2587547 h 2587547"/>
              <a:gd name="connsiteX6" fmla="*/ 1730829 w 2707752"/>
              <a:gd name="connsiteY6" fmla="*/ 1727737 h 2587547"/>
              <a:gd name="connsiteX7" fmla="*/ 113322 w 2707752"/>
              <a:gd name="connsiteY7" fmla="*/ 1716014 h 2587547"/>
              <a:gd name="connsiteX8" fmla="*/ 0 w 2707752"/>
              <a:gd name="connsiteY8" fmla="*/ 1892976 h 258754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730829 w 2731198"/>
              <a:gd name="connsiteY6" fmla="*/ 1727737 h 2604177"/>
              <a:gd name="connsiteX7" fmla="*/ 113322 w 2731198"/>
              <a:gd name="connsiteY7" fmla="*/ 1716014 h 2604177"/>
              <a:gd name="connsiteX8" fmla="*/ 0 w 2731198"/>
              <a:gd name="connsiteY8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730829 w 2731198"/>
              <a:gd name="connsiteY6" fmla="*/ 1727737 h 2604177"/>
              <a:gd name="connsiteX7" fmla="*/ 113322 w 2731198"/>
              <a:gd name="connsiteY7" fmla="*/ 1716014 h 2604177"/>
              <a:gd name="connsiteX8" fmla="*/ 0 w 2731198"/>
              <a:gd name="connsiteY8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730829 w 2731198"/>
              <a:gd name="connsiteY6" fmla="*/ 1727737 h 2604177"/>
              <a:gd name="connsiteX7" fmla="*/ 113322 w 2731198"/>
              <a:gd name="connsiteY7" fmla="*/ 1716014 h 2604177"/>
              <a:gd name="connsiteX8" fmla="*/ 0 w 2731198"/>
              <a:gd name="connsiteY8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730829 w 2731198"/>
              <a:gd name="connsiteY6" fmla="*/ 1727737 h 2604177"/>
              <a:gd name="connsiteX7" fmla="*/ 113322 w 2731198"/>
              <a:gd name="connsiteY7" fmla="*/ 1716014 h 2604177"/>
              <a:gd name="connsiteX8" fmla="*/ 0 w 2731198"/>
              <a:gd name="connsiteY8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76121 w 2731198"/>
              <a:gd name="connsiteY6" fmla="*/ 676568 h 2604177"/>
              <a:gd name="connsiteX7" fmla="*/ 113322 w 2731198"/>
              <a:gd name="connsiteY7" fmla="*/ 1716014 h 2604177"/>
              <a:gd name="connsiteX8" fmla="*/ 0 w 2731198"/>
              <a:gd name="connsiteY8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113322 w 2731198"/>
              <a:gd name="connsiteY7" fmla="*/ 1716014 h 2604177"/>
              <a:gd name="connsiteX8" fmla="*/ 0 w 2731198"/>
              <a:gd name="connsiteY8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914119 w 2731198"/>
              <a:gd name="connsiteY7" fmla="*/ 899424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92976 h 2604177"/>
              <a:gd name="connsiteX1" fmla="*/ 343596 w 2731198"/>
              <a:gd name="connsiteY1" fmla="*/ 672777 h 2604177"/>
              <a:gd name="connsiteX2" fmla="*/ 1765996 w 2731198"/>
              <a:gd name="connsiteY2" fmla="*/ 59269 h 2604177"/>
              <a:gd name="connsiteX3" fmla="*/ 2469380 w 2731198"/>
              <a:gd name="connsiteY3" fmla="*/ 1047915 h 2604177"/>
              <a:gd name="connsiteX4" fmla="*/ 2731198 w 2731198"/>
              <a:gd name="connsiteY4" fmla="*/ 2604177 h 2604177"/>
              <a:gd name="connsiteX5" fmla="*/ 2676489 w 2731198"/>
              <a:gd name="connsiteY5" fmla="*/ 2587547 h 2604177"/>
              <a:gd name="connsiteX6" fmla="*/ 1656583 w 2731198"/>
              <a:gd name="connsiteY6" fmla="*/ 141214 h 2604177"/>
              <a:gd name="connsiteX7" fmla="*/ 574150 w 2731198"/>
              <a:gd name="connsiteY7" fmla="*/ 524285 h 2604177"/>
              <a:gd name="connsiteX8" fmla="*/ 113322 w 2731198"/>
              <a:gd name="connsiteY8" fmla="*/ 1716014 h 2604177"/>
              <a:gd name="connsiteX9" fmla="*/ 0 w 2731198"/>
              <a:gd name="connsiteY9" fmla="*/ 1892976 h 2604177"/>
              <a:gd name="connsiteX0" fmla="*/ 0 w 2731198"/>
              <a:gd name="connsiteY0" fmla="*/ 1848182 h 2559383"/>
              <a:gd name="connsiteX1" fmla="*/ 343596 w 2731198"/>
              <a:gd name="connsiteY1" fmla="*/ 627983 h 2559383"/>
              <a:gd name="connsiteX2" fmla="*/ 1769904 w 2731198"/>
              <a:gd name="connsiteY2" fmla="*/ 65275 h 2559383"/>
              <a:gd name="connsiteX3" fmla="*/ 2469380 w 2731198"/>
              <a:gd name="connsiteY3" fmla="*/ 1003121 h 2559383"/>
              <a:gd name="connsiteX4" fmla="*/ 2731198 w 2731198"/>
              <a:gd name="connsiteY4" fmla="*/ 2559383 h 2559383"/>
              <a:gd name="connsiteX5" fmla="*/ 2676489 w 2731198"/>
              <a:gd name="connsiteY5" fmla="*/ 2542753 h 2559383"/>
              <a:gd name="connsiteX6" fmla="*/ 1656583 w 2731198"/>
              <a:gd name="connsiteY6" fmla="*/ 96420 h 2559383"/>
              <a:gd name="connsiteX7" fmla="*/ 574150 w 2731198"/>
              <a:gd name="connsiteY7" fmla="*/ 479491 h 2559383"/>
              <a:gd name="connsiteX8" fmla="*/ 113322 w 2731198"/>
              <a:gd name="connsiteY8" fmla="*/ 1671220 h 2559383"/>
              <a:gd name="connsiteX9" fmla="*/ 0 w 2731198"/>
              <a:gd name="connsiteY9" fmla="*/ 1848182 h 2559383"/>
              <a:gd name="connsiteX0" fmla="*/ 0 w 2731198"/>
              <a:gd name="connsiteY0" fmla="*/ 1882550 h 2593751"/>
              <a:gd name="connsiteX1" fmla="*/ 343596 w 2731198"/>
              <a:gd name="connsiteY1" fmla="*/ 662351 h 2593751"/>
              <a:gd name="connsiteX2" fmla="*/ 1758181 w 2731198"/>
              <a:gd name="connsiteY2" fmla="*/ 60566 h 2593751"/>
              <a:gd name="connsiteX3" fmla="*/ 2469380 w 2731198"/>
              <a:gd name="connsiteY3" fmla="*/ 1037489 h 2593751"/>
              <a:gd name="connsiteX4" fmla="*/ 2731198 w 2731198"/>
              <a:gd name="connsiteY4" fmla="*/ 2593751 h 2593751"/>
              <a:gd name="connsiteX5" fmla="*/ 2676489 w 2731198"/>
              <a:gd name="connsiteY5" fmla="*/ 2577121 h 2593751"/>
              <a:gd name="connsiteX6" fmla="*/ 1656583 w 2731198"/>
              <a:gd name="connsiteY6" fmla="*/ 130788 h 2593751"/>
              <a:gd name="connsiteX7" fmla="*/ 574150 w 2731198"/>
              <a:gd name="connsiteY7" fmla="*/ 513859 h 2593751"/>
              <a:gd name="connsiteX8" fmla="*/ 113322 w 2731198"/>
              <a:gd name="connsiteY8" fmla="*/ 1705588 h 2593751"/>
              <a:gd name="connsiteX9" fmla="*/ 0 w 2731198"/>
              <a:gd name="connsiteY9" fmla="*/ 1882550 h 2593751"/>
              <a:gd name="connsiteX0" fmla="*/ 0 w 2731198"/>
              <a:gd name="connsiteY0" fmla="*/ 1901231 h 2612432"/>
              <a:gd name="connsiteX1" fmla="*/ 343596 w 2731198"/>
              <a:gd name="connsiteY1" fmla="*/ 681032 h 2612432"/>
              <a:gd name="connsiteX2" fmla="*/ 1758181 w 2731198"/>
              <a:gd name="connsiteY2" fmla="*/ 79247 h 2612432"/>
              <a:gd name="connsiteX3" fmla="*/ 2469380 w 2731198"/>
              <a:gd name="connsiteY3" fmla="*/ 1056170 h 2612432"/>
              <a:gd name="connsiteX4" fmla="*/ 2731198 w 2731198"/>
              <a:gd name="connsiteY4" fmla="*/ 2612432 h 2612432"/>
              <a:gd name="connsiteX5" fmla="*/ 2676489 w 2731198"/>
              <a:gd name="connsiteY5" fmla="*/ 2595802 h 2612432"/>
              <a:gd name="connsiteX6" fmla="*/ 1656583 w 2731198"/>
              <a:gd name="connsiteY6" fmla="*/ 149469 h 2612432"/>
              <a:gd name="connsiteX7" fmla="*/ 574150 w 2731198"/>
              <a:gd name="connsiteY7" fmla="*/ 532540 h 2612432"/>
              <a:gd name="connsiteX8" fmla="*/ 113322 w 2731198"/>
              <a:gd name="connsiteY8" fmla="*/ 1724269 h 2612432"/>
              <a:gd name="connsiteX9" fmla="*/ 0 w 2731198"/>
              <a:gd name="connsiteY9" fmla="*/ 1901231 h 2612432"/>
              <a:gd name="connsiteX0" fmla="*/ 0 w 2731198"/>
              <a:gd name="connsiteY0" fmla="*/ 1901231 h 2612432"/>
              <a:gd name="connsiteX1" fmla="*/ 343596 w 2731198"/>
              <a:gd name="connsiteY1" fmla="*/ 681032 h 2612432"/>
              <a:gd name="connsiteX2" fmla="*/ 1758181 w 2731198"/>
              <a:gd name="connsiteY2" fmla="*/ 79247 h 2612432"/>
              <a:gd name="connsiteX3" fmla="*/ 2469380 w 2731198"/>
              <a:gd name="connsiteY3" fmla="*/ 1056170 h 2612432"/>
              <a:gd name="connsiteX4" fmla="*/ 2731198 w 2731198"/>
              <a:gd name="connsiteY4" fmla="*/ 2612432 h 2612432"/>
              <a:gd name="connsiteX5" fmla="*/ 2676489 w 2731198"/>
              <a:gd name="connsiteY5" fmla="*/ 2595802 h 2612432"/>
              <a:gd name="connsiteX6" fmla="*/ 1656583 w 2731198"/>
              <a:gd name="connsiteY6" fmla="*/ 157284 h 2612432"/>
              <a:gd name="connsiteX7" fmla="*/ 574150 w 2731198"/>
              <a:gd name="connsiteY7" fmla="*/ 532540 h 2612432"/>
              <a:gd name="connsiteX8" fmla="*/ 113322 w 2731198"/>
              <a:gd name="connsiteY8" fmla="*/ 1724269 h 2612432"/>
              <a:gd name="connsiteX9" fmla="*/ 0 w 2731198"/>
              <a:gd name="connsiteY9" fmla="*/ 1901231 h 2612432"/>
              <a:gd name="connsiteX0" fmla="*/ 0 w 2731198"/>
              <a:gd name="connsiteY0" fmla="*/ 1901231 h 2612432"/>
              <a:gd name="connsiteX1" fmla="*/ 343596 w 2731198"/>
              <a:gd name="connsiteY1" fmla="*/ 681032 h 2612432"/>
              <a:gd name="connsiteX2" fmla="*/ 1758181 w 2731198"/>
              <a:gd name="connsiteY2" fmla="*/ 79247 h 2612432"/>
              <a:gd name="connsiteX3" fmla="*/ 2469380 w 2731198"/>
              <a:gd name="connsiteY3" fmla="*/ 1056170 h 2612432"/>
              <a:gd name="connsiteX4" fmla="*/ 2731198 w 2731198"/>
              <a:gd name="connsiteY4" fmla="*/ 2612432 h 2612432"/>
              <a:gd name="connsiteX5" fmla="*/ 2676489 w 2731198"/>
              <a:gd name="connsiteY5" fmla="*/ 2595802 h 2612432"/>
              <a:gd name="connsiteX6" fmla="*/ 1656583 w 2731198"/>
              <a:gd name="connsiteY6" fmla="*/ 157284 h 2612432"/>
              <a:gd name="connsiteX7" fmla="*/ 574150 w 2731198"/>
              <a:gd name="connsiteY7" fmla="*/ 532540 h 2612432"/>
              <a:gd name="connsiteX8" fmla="*/ 113322 w 2731198"/>
              <a:gd name="connsiteY8" fmla="*/ 1724269 h 2612432"/>
              <a:gd name="connsiteX9" fmla="*/ 0 w 2731198"/>
              <a:gd name="connsiteY9" fmla="*/ 1901231 h 2612432"/>
              <a:gd name="connsiteX0" fmla="*/ 0 w 2731198"/>
              <a:gd name="connsiteY0" fmla="*/ 1901231 h 2612432"/>
              <a:gd name="connsiteX1" fmla="*/ 343596 w 2731198"/>
              <a:gd name="connsiteY1" fmla="*/ 681032 h 2612432"/>
              <a:gd name="connsiteX2" fmla="*/ 1758181 w 2731198"/>
              <a:gd name="connsiteY2" fmla="*/ 79247 h 2612432"/>
              <a:gd name="connsiteX3" fmla="*/ 2469380 w 2731198"/>
              <a:gd name="connsiteY3" fmla="*/ 1056170 h 2612432"/>
              <a:gd name="connsiteX4" fmla="*/ 2731198 w 2731198"/>
              <a:gd name="connsiteY4" fmla="*/ 2612432 h 2612432"/>
              <a:gd name="connsiteX5" fmla="*/ 2676489 w 2731198"/>
              <a:gd name="connsiteY5" fmla="*/ 2595802 h 2612432"/>
              <a:gd name="connsiteX6" fmla="*/ 1656583 w 2731198"/>
              <a:gd name="connsiteY6" fmla="*/ 157284 h 2612432"/>
              <a:gd name="connsiteX7" fmla="*/ 574150 w 2731198"/>
              <a:gd name="connsiteY7" fmla="*/ 532540 h 2612432"/>
              <a:gd name="connsiteX8" fmla="*/ 113322 w 2731198"/>
              <a:gd name="connsiteY8" fmla="*/ 1724269 h 2612432"/>
              <a:gd name="connsiteX9" fmla="*/ 0 w 2731198"/>
              <a:gd name="connsiteY9" fmla="*/ 1901231 h 2612432"/>
              <a:gd name="connsiteX0" fmla="*/ 0 w 2731198"/>
              <a:gd name="connsiteY0" fmla="*/ 1901231 h 2612432"/>
              <a:gd name="connsiteX1" fmla="*/ 343596 w 2731198"/>
              <a:gd name="connsiteY1" fmla="*/ 681032 h 2612432"/>
              <a:gd name="connsiteX2" fmla="*/ 1758181 w 2731198"/>
              <a:gd name="connsiteY2" fmla="*/ 79247 h 2612432"/>
              <a:gd name="connsiteX3" fmla="*/ 2469380 w 2731198"/>
              <a:gd name="connsiteY3" fmla="*/ 1056170 h 2612432"/>
              <a:gd name="connsiteX4" fmla="*/ 2731198 w 2731198"/>
              <a:gd name="connsiteY4" fmla="*/ 2612432 h 2612432"/>
              <a:gd name="connsiteX5" fmla="*/ 2676489 w 2731198"/>
              <a:gd name="connsiteY5" fmla="*/ 2595802 h 2612432"/>
              <a:gd name="connsiteX6" fmla="*/ 1656583 w 2731198"/>
              <a:gd name="connsiteY6" fmla="*/ 157284 h 2612432"/>
              <a:gd name="connsiteX7" fmla="*/ 574150 w 2731198"/>
              <a:gd name="connsiteY7" fmla="*/ 532540 h 2612432"/>
              <a:gd name="connsiteX8" fmla="*/ 113322 w 2731198"/>
              <a:gd name="connsiteY8" fmla="*/ 1724269 h 2612432"/>
              <a:gd name="connsiteX9" fmla="*/ 0 w 2731198"/>
              <a:gd name="connsiteY9" fmla="*/ 1901231 h 2612432"/>
              <a:gd name="connsiteX0" fmla="*/ 0 w 2699937"/>
              <a:gd name="connsiteY0" fmla="*/ 1901231 h 2620248"/>
              <a:gd name="connsiteX1" fmla="*/ 343596 w 2699937"/>
              <a:gd name="connsiteY1" fmla="*/ 681032 h 2620248"/>
              <a:gd name="connsiteX2" fmla="*/ 1758181 w 2699937"/>
              <a:gd name="connsiteY2" fmla="*/ 79247 h 2620248"/>
              <a:gd name="connsiteX3" fmla="*/ 2469380 w 2699937"/>
              <a:gd name="connsiteY3" fmla="*/ 1056170 h 2620248"/>
              <a:gd name="connsiteX4" fmla="*/ 2699937 w 2699937"/>
              <a:gd name="connsiteY4" fmla="*/ 2620248 h 2620248"/>
              <a:gd name="connsiteX5" fmla="*/ 2676489 w 2699937"/>
              <a:gd name="connsiteY5" fmla="*/ 2595802 h 2620248"/>
              <a:gd name="connsiteX6" fmla="*/ 1656583 w 2699937"/>
              <a:gd name="connsiteY6" fmla="*/ 157284 h 2620248"/>
              <a:gd name="connsiteX7" fmla="*/ 574150 w 2699937"/>
              <a:gd name="connsiteY7" fmla="*/ 532540 h 2620248"/>
              <a:gd name="connsiteX8" fmla="*/ 113322 w 2699937"/>
              <a:gd name="connsiteY8" fmla="*/ 1724269 h 2620248"/>
              <a:gd name="connsiteX9" fmla="*/ 0 w 2699937"/>
              <a:gd name="connsiteY9" fmla="*/ 1901231 h 2620248"/>
              <a:gd name="connsiteX0" fmla="*/ 0 w 2701718"/>
              <a:gd name="connsiteY0" fmla="*/ 1901231 h 2620248"/>
              <a:gd name="connsiteX1" fmla="*/ 343596 w 2701718"/>
              <a:gd name="connsiteY1" fmla="*/ 681032 h 2620248"/>
              <a:gd name="connsiteX2" fmla="*/ 1758181 w 2701718"/>
              <a:gd name="connsiteY2" fmla="*/ 79247 h 2620248"/>
              <a:gd name="connsiteX3" fmla="*/ 2469380 w 2701718"/>
              <a:gd name="connsiteY3" fmla="*/ 1056170 h 2620248"/>
              <a:gd name="connsiteX4" fmla="*/ 2699937 w 2701718"/>
              <a:gd name="connsiteY4" fmla="*/ 2620248 h 2620248"/>
              <a:gd name="connsiteX5" fmla="*/ 2676489 w 2701718"/>
              <a:gd name="connsiteY5" fmla="*/ 2595802 h 2620248"/>
              <a:gd name="connsiteX6" fmla="*/ 1656583 w 2701718"/>
              <a:gd name="connsiteY6" fmla="*/ 157284 h 2620248"/>
              <a:gd name="connsiteX7" fmla="*/ 574150 w 2701718"/>
              <a:gd name="connsiteY7" fmla="*/ 532540 h 2620248"/>
              <a:gd name="connsiteX8" fmla="*/ 113322 w 2701718"/>
              <a:gd name="connsiteY8" fmla="*/ 1724269 h 2620248"/>
              <a:gd name="connsiteX9" fmla="*/ 0 w 2701718"/>
              <a:gd name="connsiteY9" fmla="*/ 1901231 h 2620248"/>
              <a:gd name="connsiteX0" fmla="*/ 0 w 2759915"/>
              <a:gd name="connsiteY0" fmla="*/ 1901231 h 2595802"/>
              <a:gd name="connsiteX1" fmla="*/ 343596 w 2759915"/>
              <a:gd name="connsiteY1" fmla="*/ 681032 h 2595802"/>
              <a:gd name="connsiteX2" fmla="*/ 1758181 w 2759915"/>
              <a:gd name="connsiteY2" fmla="*/ 79247 h 2595802"/>
              <a:gd name="connsiteX3" fmla="*/ 2469380 w 2759915"/>
              <a:gd name="connsiteY3" fmla="*/ 1056170 h 2595802"/>
              <a:gd name="connsiteX4" fmla="*/ 2758840 w 2759915"/>
              <a:gd name="connsiteY4" fmla="*/ 2522076 h 2595802"/>
              <a:gd name="connsiteX5" fmla="*/ 2676489 w 2759915"/>
              <a:gd name="connsiteY5" fmla="*/ 2595802 h 2595802"/>
              <a:gd name="connsiteX6" fmla="*/ 1656583 w 2759915"/>
              <a:gd name="connsiteY6" fmla="*/ 157284 h 2595802"/>
              <a:gd name="connsiteX7" fmla="*/ 574150 w 2759915"/>
              <a:gd name="connsiteY7" fmla="*/ 532540 h 2595802"/>
              <a:gd name="connsiteX8" fmla="*/ 113322 w 2759915"/>
              <a:gd name="connsiteY8" fmla="*/ 1724269 h 2595802"/>
              <a:gd name="connsiteX9" fmla="*/ 0 w 2759915"/>
              <a:gd name="connsiteY9" fmla="*/ 1901231 h 2595802"/>
              <a:gd name="connsiteX0" fmla="*/ 0 w 2676489"/>
              <a:gd name="connsiteY0" fmla="*/ 1901231 h 2595802"/>
              <a:gd name="connsiteX1" fmla="*/ 343596 w 2676489"/>
              <a:gd name="connsiteY1" fmla="*/ 681032 h 2595802"/>
              <a:gd name="connsiteX2" fmla="*/ 1758181 w 2676489"/>
              <a:gd name="connsiteY2" fmla="*/ 79247 h 2595802"/>
              <a:gd name="connsiteX3" fmla="*/ 2469380 w 2676489"/>
              <a:gd name="connsiteY3" fmla="*/ 1056170 h 2595802"/>
              <a:gd name="connsiteX4" fmla="*/ 2643839 w 2676489"/>
              <a:gd name="connsiteY4" fmla="*/ 2510856 h 2595802"/>
              <a:gd name="connsiteX5" fmla="*/ 2676489 w 2676489"/>
              <a:gd name="connsiteY5" fmla="*/ 2595802 h 2595802"/>
              <a:gd name="connsiteX6" fmla="*/ 1656583 w 2676489"/>
              <a:gd name="connsiteY6" fmla="*/ 157284 h 2595802"/>
              <a:gd name="connsiteX7" fmla="*/ 574150 w 2676489"/>
              <a:gd name="connsiteY7" fmla="*/ 532540 h 2595802"/>
              <a:gd name="connsiteX8" fmla="*/ 113322 w 2676489"/>
              <a:gd name="connsiteY8" fmla="*/ 1724269 h 2595802"/>
              <a:gd name="connsiteX9" fmla="*/ 0 w 2676489"/>
              <a:gd name="connsiteY9" fmla="*/ 1901231 h 2595802"/>
              <a:gd name="connsiteX0" fmla="*/ 0 w 2701718"/>
              <a:gd name="connsiteY0" fmla="*/ 1901231 h 2609028"/>
              <a:gd name="connsiteX1" fmla="*/ 343596 w 2701718"/>
              <a:gd name="connsiteY1" fmla="*/ 681032 h 2609028"/>
              <a:gd name="connsiteX2" fmla="*/ 1758181 w 2701718"/>
              <a:gd name="connsiteY2" fmla="*/ 79247 h 2609028"/>
              <a:gd name="connsiteX3" fmla="*/ 2469380 w 2701718"/>
              <a:gd name="connsiteY3" fmla="*/ 1056170 h 2609028"/>
              <a:gd name="connsiteX4" fmla="*/ 2699937 w 2701718"/>
              <a:gd name="connsiteY4" fmla="*/ 2609028 h 2609028"/>
              <a:gd name="connsiteX5" fmla="*/ 2676489 w 2701718"/>
              <a:gd name="connsiteY5" fmla="*/ 2595802 h 2609028"/>
              <a:gd name="connsiteX6" fmla="*/ 1656583 w 2701718"/>
              <a:gd name="connsiteY6" fmla="*/ 157284 h 2609028"/>
              <a:gd name="connsiteX7" fmla="*/ 574150 w 2701718"/>
              <a:gd name="connsiteY7" fmla="*/ 532540 h 2609028"/>
              <a:gd name="connsiteX8" fmla="*/ 113322 w 2701718"/>
              <a:gd name="connsiteY8" fmla="*/ 1724269 h 2609028"/>
              <a:gd name="connsiteX9" fmla="*/ 0 w 2701718"/>
              <a:gd name="connsiteY9" fmla="*/ 1901231 h 2609028"/>
              <a:gd name="connsiteX0" fmla="*/ 0 w 2701718"/>
              <a:gd name="connsiteY0" fmla="*/ 1901231 h 2609028"/>
              <a:gd name="connsiteX1" fmla="*/ 343596 w 2701718"/>
              <a:gd name="connsiteY1" fmla="*/ 681032 h 2609028"/>
              <a:gd name="connsiteX2" fmla="*/ 1758181 w 2701718"/>
              <a:gd name="connsiteY2" fmla="*/ 79247 h 2609028"/>
              <a:gd name="connsiteX3" fmla="*/ 2469380 w 2701718"/>
              <a:gd name="connsiteY3" fmla="*/ 1056170 h 2609028"/>
              <a:gd name="connsiteX4" fmla="*/ 2699937 w 2701718"/>
              <a:gd name="connsiteY4" fmla="*/ 2609028 h 2609028"/>
              <a:gd name="connsiteX5" fmla="*/ 2662582 w 2701718"/>
              <a:gd name="connsiteY5" fmla="*/ 2595802 h 2609028"/>
              <a:gd name="connsiteX6" fmla="*/ 1656583 w 2701718"/>
              <a:gd name="connsiteY6" fmla="*/ 157284 h 2609028"/>
              <a:gd name="connsiteX7" fmla="*/ 574150 w 2701718"/>
              <a:gd name="connsiteY7" fmla="*/ 532540 h 2609028"/>
              <a:gd name="connsiteX8" fmla="*/ 113322 w 2701718"/>
              <a:gd name="connsiteY8" fmla="*/ 1724269 h 2609028"/>
              <a:gd name="connsiteX9" fmla="*/ 0 w 2701718"/>
              <a:gd name="connsiteY9" fmla="*/ 1901231 h 2609028"/>
              <a:gd name="connsiteX0" fmla="*/ 0 w 2701718"/>
              <a:gd name="connsiteY0" fmla="*/ 1901231 h 2630571"/>
              <a:gd name="connsiteX1" fmla="*/ 343596 w 2701718"/>
              <a:gd name="connsiteY1" fmla="*/ 681032 h 2630571"/>
              <a:gd name="connsiteX2" fmla="*/ 1758181 w 2701718"/>
              <a:gd name="connsiteY2" fmla="*/ 79247 h 2630571"/>
              <a:gd name="connsiteX3" fmla="*/ 2469380 w 2701718"/>
              <a:gd name="connsiteY3" fmla="*/ 1056170 h 2630571"/>
              <a:gd name="connsiteX4" fmla="*/ 2699937 w 2701718"/>
              <a:gd name="connsiteY4" fmla="*/ 2609028 h 2630571"/>
              <a:gd name="connsiteX5" fmla="*/ 2662582 w 2701718"/>
              <a:gd name="connsiteY5" fmla="*/ 2630571 h 2630571"/>
              <a:gd name="connsiteX6" fmla="*/ 1656583 w 2701718"/>
              <a:gd name="connsiteY6" fmla="*/ 157284 h 2630571"/>
              <a:gd name="connsiteX7" fmla="*/ 574150 w 2701718"/>
              <a:gd name="connsiteY7" fmla="*/ 532540 h 2630571"/>
              <a:gd name="connsiteX8" fmla="*/ 113322 w 2701718"/>
              <a:gd name="connsiteY8" fmla="*/ 1724269 h 2630571"/>
              <a:gd name="connsiteX9" fmla="*/ 0 w 2701718"/>
              <a:gd name="connsiteY9" fmla="*/ 1901231 h 2630571"/>
              <a:gd name="connsiteX0" fmla="*/ 0 w 2701718"/>
              <a:gd name="connsiteY0" fmla="*/ 1901231 h 2630571"/>
              <a:gd name="connsiteX1" fmla="*/ 343596 w 2701718"/>
              <a:gd name="connsiteY1" fmla="*/ 681032 h 2630571"/>
              <a:gd name="connsiteX2" fmla="*/ 1758181 w 2701718"/>
              <a:gd name="connsiteY2" fmla="*/ 79247 h 2630571"/>
              <a:gd name="connsiteX3" fmla="*/ 2469380 w 2701718"/>
              <a:gd name="connsiteY3" fmla="*/ 1056170 h 2630571"/>
              <a:gd name="connsiteX4" fmla="*/ 2699937 w 2701718"/>
              <a:gd name="connsiteY4" fmla="*/ 2609028 h 2630571"/>
              <a:gd name="connsiteX5" fmla="*/ 2662582 w 2701718"/>
              <a:gd name="connsiteY5" fmla="*/ 2630571 h 2630571"/>
              <a:gd name="connsiteX6" fmla="*/ 1656583 w 2701718"/>
              <a:gd name="connsiteY6" fmla="*/ 157284 h 2630571"/>
              <a:gd name="connsiteX7" fmla="*/ 574150 w 2701718"/>
              <a:gd name="connsiteY7" fmla="*/ 532540 h 2630571"/>
              <a:gd name="connsiteX8" fmla="*/ 113322 w 2701718"/>
              <a:gd name="connsiteY8" fmla="*/ 1724269 h 2630571"/>
              <a:gd name="connsiteX9" fmla="*/ 0 w 2701718"/>
              <a:gd name="connsiteY9" fmla="*/ 1901231 h 2630571"/>
              <a:gd name="connsiteX0" fmla="*/ 0 w 2701718"/>
              <a:gd name="connsiteY0" fmla="*/ 1901231 h 2616351"/>
              <a:gd name="connsiteX1" fmla="*/ 343596 w 2701718"/>
              <a:gd name="connsiteY1" fmla="*/ 681032 h 2616351"/>
              <a:gd name="connsiteX2" fmla="*/ 1758181 w 2701718"/>
              <a:gd name="connsiteY2" fmla="*/ 79247 h 2616351"/>
              <a:gd name="connsiteX3" fmla="*/ 2469380 w 2701718"/>
              <a:gd name="connsiteY3" fmla="*/ 1056170 h 2616351"/>
              <a:gd name="connsiteX4" fmla="*/ 2699937 w 2701718"/>
              <a:gd name="connsiteY4" fmla="*/ 2609028 h 2616351"/>
              <a:gd name="connsiteX5" fmla="*/ 2662582 w 2701718"/>
              <a:gd name="connsiteY5" fmla="*/ 2613187 h 2616351"/>
              <a:gd name="connsiteX6" fmla="*/ 1656583 w 2701718"/>
              <a:gd name="connsiteY6" fmla="*/ 157284 h 2616351"/>
              <a:gd name="connsiteX7" fmla="*/ 574150 w 2701718"/>
              <a:gd name="connsiteY7" fmla="*/ 532540 h 2616351"/>
              <a:gd name="connsiteX8" fmla="*/ 113322 w 2701718"/>
              <a:gd name="connsiteY8" fmla="*/ 1724269 h 2616351"/>
              <a:gd name="connsiteX9" fmla="*/ 0 w 2701718"/>
              <a:gd name="connsiteY9" fmla="*/ 1901231 h 2616351"/>
              <a:gd name="connsiteX0" fmla="*/ 0 w 2701718"/>
              <a:gd name="connsiteY0" fmla="*/ 1901231 h 2627160"/>
              <a:gd name="connsiteX1" fmla="*/ 343596 w 2701718"/>
              <a:gd name="connsiteY1" fmla="*/ 681032 h 2627160"/>
              <a:gd name="connsiteX2" fmla="*/ 1758181 w 2701718"/>
              <a:gd name="connsiteY2" fmla="*/ 79247 h 2627160"/>
              <a:gd name="connsiteX3" fmla="*/ 2469380 w 2701718"/>
              <a:gd name="connsiteY3" fmla="*/ 1056170 h 2627160"/>
              <a:gd name="connsiteX4" fmla="*/ 2699937 w 2701718"/>
              <a:gd name="connsiteY4" fmla="*/ 2609028 h 2627160"/>
              <a:gd name="connsiteX5" fmla="*/ 2662582 w 2701718"/>
              <a:gd name="connsiteY5" fmla="*/ 2613187 h 2627160"/>
              <a:gd name="connsiteX6" fmla="*/ 1656583 w 2701718"/>
              <a:gd name="connsiteY6" fmla="*/ 157284 h 2627160"/>
              <a:gd name="connsiteX7" fmla="*/ 574150 w 2701718"/>
              <a:gd name="connsiteY7" fmla="*/ 532540 h 2627160"/>
              <a:gd name="connsiteX8" fmla="*/ 113322 w 2701718"/>
              <a:gd name="connsiteY8" fmla="*/ 1724269 h 2627160"/>
              <a:gd name="connsiteX9" fmla="*/ 0 w 2701718"/>
              <a:gd name="connsiteY9" fmla="*/ 1901231 h 2627160"/>
              <a:gd name="connsiteX0" fmla="*/ 0 w 2705130"/>
              <a:gd name="connsiteY0" fmla="*/ 1901231 h 2649951"/>
              <a:gd name="connsiteX1" fmla="*/ 343596 w 2705130"/>
              <a:gd name="connsiteY1" fmla="*/ 681032 h 2649951"/>
              <a:gd name="connsiteX2" fmla="*/ 1758181 w 2705130"/>
              <a:gd name="connsiteY2" fmla="*/ 79247 h 2649951"/>
              <a:gd name="connsiteX3" fmla="*/ 2469380 w 2705130"/>
              <a:gd name="connsiteY3" fmla="*/ 1056170 h 2649951"/>
              <a:gd name="connsiteX4" fmla="*/ 2703414 w 2705130"/>
              <a:gd name="connsiteY4" fmla="*/ 2636843 h 2649951"/>
              <a:gd name="connsiteX5" fmla="*/ 2662582 w 2705130"/>
              <a:gd name="connsiteY5" fmla="*/ 2613187 h 2649951"/>
              <a:gd name="connsiteX6" fmla="*/ 1656583 w 2705130"/>
              <a:gd name="connsiteY6" fmla="*/ 157284 h 2649951"/>
              <a:gd name="connsiteX7" fmla="*/ 574150 w 2705130"/>
              <a:gd name="connsiteY7" fmla="*/ 532540 h 2649951"/>
              <a:gd name="connsiteX8" fmla="*/ 113322 w 2705130"/>
              <a:gd name="connsiteY8" fmla="*/ 1724269 h 2649951"/>
              <a:gd name="connsiteX9" fmla="*/ 0 w 2705130"/>
              <a:gd name="connsiteY9" fmla="*/ 1901231 h 2649951"/>
              <a:gd name="connsiteX0" fmla="*/ 0 w 2701718"/>
              <a:gd name="connsiteY0" fmla="*/ 1901231 h 2624599"/>
              <a:gd name="connsiteX1" fmla="*/ 343596 w 2701718"/>
              <a:gd name="connsiteY1" fmla="*/ 681032 h 2624599"/>
              <a:gd name="connsiteX2" fmla="*/ 1758181 w 2701718"/>
              <a:gd name="connsiteY2" fmla="*/ 79247 h 2624599"/>
              <a:gd name="connsiteX3" fmla="*/ 2469380 w 2701718"/>
              <a:gd name="connsiteY3" fmla="*/ 1056170 h 2624599"/>
              <a:gd name="connsiteX4" fmla="*/ 2699937 w 2701718"/>
              <a:gd name="connsiteY4" fmla="*/ 2605552 h 2624599"/>
              <a:gd name="connsiteX5" fmla="*/ 2662582 w 2701718"/>
              <a:gd name="connsiteY5" fmla="*/ 2613187 h 2624599"/>
              <a:gd name="connsiteX6" fmla="*/ 1656583 w 2701718"/>
              <a:gd name="connsiteY6" fmla="*/ 157284 h 2624599"/>
              <a:gd name="connsiteX7" fmla="*/ 574150 w 2701718"/>
              <a:gd name="connsiteY7" fmla="*/ 532540 h 2624599"/>
              <a:gd name="connsiteX8" fmla="*/ 113322 w 2701718"/>
              <a:gd name="connsiteY8" fmla="*/ 1724269 h 2624599"/>
              <a:gd name="connsiteX9" fmla="*/ 0 w 2701718"/>
              <a:gd name="connsiteY9" fmla="*/ 1901231 h 2624599"/>
              <a:gd name="connsiteX0" fmla="*/ 0 w 2701718"/>
              <a:gd name="connsiteY0" fmla="*/ 1901231 h 2624599"/>
              <a:gd name="connsiteX1" fmla="*/ 343596 w 2701718"/>
              <a:gd name="connsiteY1" fmla="*/ 681032 h 2624599"/>
              <a:gd name="connsiteX2" fmla="*/ 1758181 w 2701718"/>
              <a:gd name="connsiteY2" fmla="*/ 79247 h 2624599"/>
              <a:gd name="connsiteX3" fmla="*/ 2469380 w 2701718"/>
              <a:gd name="connsiteY3" fmla="*/ 1056170 h 2624599"/>
              <a:gd name="connsiteX4" fmla="*/ 2699937 w 2701718"/>
              <a:gd name="connsiteY4" fmla="*/ 2605552 h 2624599"/>
              <a:gd name="connsiteX5" fmla="*/ 2641721 w 2701718"/>
              <a:gd name="connsiteY5" fmla="*/ 2613187 h 2624599"/>
              <a:gd name="connsiteX6" fmla="*/ 1656583 w 2701718"/>
              <a:gd name="connsiteY6" fmla="*/ 157284 h 2624599"/>
              <a:gd name="connsiteX7" fmla="*/ 574150 w 2701718"/>
              <a:gd name="connsiteY7" fmla="*/ 532540 h 2624599"/>
              <a:gd name="connsiteX8" fmla="*/ 113322 w 2701718"/>
              <a:gd name="connsiteY8" fmla="*/ 1724269 h 2624599"/>
              <a:gd name="connsiteX9" fmla="*/ 0 w 2701718"/>
              <a:gd name="connsiteY9" fmla="*/ 1901231 h 2624599"/>
              <a:gd name="connsiteX0" fmla="*/ 0 w 2701718"/>
              <a:gd name="connsiteY0" fmla="*/ 1901231 h 2631674"/>
              <a:gd name="connsiteX1" fmla="*/ 343596 w 2701718"/>
              <a:gd name="connsiteY1" fmla="*/ 681032 h 2631674"/>
              <a:gd name="connsiteX2" fmla="*/ 1758181 w 2701718"/>
              <a:gd name="connsiteY2" fmla="*/ 79247 h 2631674"/>
              <a:gd name="connsiteX3" fmla="*/ 2469380 w 2701718"/>
              <a:gd name="connsiteY3" fmla="*/ 1056170 h 2631674"/>
              <a:gd name="connsiteX4" fmla="*/ 2699937 w 2701718"/>
              <a:gd name="connsiteY4" fmla="*/ 2605552 h 2631674"/>
              <a:gd name="connsiteX5" fmla="*/ 2641721 w 2701718"/>
              <a:gd name="connsiteY5" fmla="*/ 2613187 h 2631674"/>
              <a:gd name="connsiteX6" fmla="*/ 1656583 w 2701718"/>
              <a:gd name="connsiteY6" fmla="*/ 157284 h 2631674"/>
              <a:gd name="connsiteX7" fmla="*/ 574150 w 2701718"/>
              <a:gd name="connsiteY7" fmla="*/ 532540 h 2631674"/>
              <a:gd name="connsiteX8" fmla="*/ 113322 w 2701718"/>
              <a:gd name="connsiteY8" fmla="*/ 1724269 h 2631674"/>
              <a:gd name="connsiteX9" fmla="*/ 0 w 2701718"/>
              <a:gd name="connsiteY9" fmla="*/ 1901231 h 2631674"/>
              <a:gd name="connsiteX0" fmla="*/ 0 w 2701718"/>
              <a:gd name="connsiteY0" fmla="*/ 1901231 h 2630206"/>
              <a:gd name="connsiteX1" fmla="*/ 343596 w 2701718"/>
              <a:gd name="connsiteY1" fmla="*/ 681032 h 2630206"/>
              <a:gd name="connsiteX2" fmla="*/ 1758181 w 2701718"/>
              <a:gd name="connsiteY2" fmla="*/ 79247 h 2630206"/>
              <a:gd name="connsiteX3" fmla="*/ 2469380 w 2701718"/>
              <a:gd name="connsiteY3" fmla="*/ 1056170 h 2630206"/>
              <a:gd name="connsiteX4" fmla="*/ 2699937 w 2701718"/>
              <a:gd name="connsiteY4" fmla="*/ 2605552 h 2630206"/>
              <a:gd name="connsiteX5" fmla="*/ 2666058 w 2701718"/>
              <a:gd name="connsiteY5" fmla="*/ 2609710 h 2630206"/>
              <a:gd name="connsiteX6" fmla="*/ 1656583 w 2701718"/>
              <a:gd name="connsiteY6" fmla="*/ 157284 h 2630206"/>
              <a:gd name="connsiteX7" fmla="*/ 574150 w 2701718"/>
              <a:gd name="connsiteY7" fmla="*/ 532540 h 2630206"/>
              <a:gd name="connsiteX8" fmla="*/ 113322 w 2701718"/>
              <a:gd name="connsiteY8" fmla="*/ 1724269 h 2630206"/>
              <a:gd name="connsiteX9" fmla="*/ 0 w 2701718"/>
              <a:gd name="connsiteY9" fmla="*/ 1901231 h 2630206"/>
              <a:gd name="connsiteX0" fmla="*/ 0 w 2701718"/>
              <a:gd name="connsiteY0" fmla="*/ 1901231 h 2630206"/>
              <a:gd name="connsiteX1" fmla="*/ 343596 w 2701718"/>
              <a:gd name="connsiteY1" fmla="*/ 681032 h 2630206"/>
              <a:gd name="connsiteX2" fmla="*/ 1758181 w 2701718"/>
              <a:gd name="connsiteY2" fmla="*/ 79247 h 2630206"/>
              <a:gd name="connsiteX3" fmla="*/ 2469380 w 2701718"/>
              <a:gd name="connsiteY3" fmla="*/ 1056170 h 2630206"/>
              <a:gd name="connsiteX4" fmla="*/ 2699937 w 2701718"/>
              <a:gd name="connsiteY4" fmla="*/ 2605552 h 2630206"/>
              <a:gd name="connsiteX5" fmla="*/ 2666058 w 2701718"/>
              <a:gd name="connsiteY5" fmla="*/ 2609710 h 2630206"/>
              <a:gd name="connsiteX6" fmla="*/ 1656583 w 2701718"/>
              <a:gd name="connsiteY6" fmla="*/ 157284 h 2630206"/>
              <a:gd name="connsiteX7" fmla="*/ 574150 w 2701718"/>
              <a:gd name="connsiteY7" fmla="*/ 532540 h 2630206"/>
              <a:gd name="connsiteX8" fmla="*/ 113322 w 2701718"/>
              <a:gd name="connsiteY8" fmla="*/ 1724269 h 2630206"/>
              <a:gd name="connsiteX9" fmla="*/ 0 w 2701718"/>
              <a:gd name="connsiteY9" fmla="*/ 1901231 h 2630206"/>
              <a:gd name="connsiteX0" fmla="*/ 0 w 2701718"/>
              <a:gd name="connsiteY0" fmla="*/ 1901231 h 2625954"/>
              <a:gd name="connsiteX1" fmla="*/ 343596 w 2701718"/>
              <a:gd name="connsiteY1" fmla="*/ 681032 h 2625954"/>
              <a:gd name="connsiteX2" fmla="*/ 1758181 w 2701718"/>
              <a:gd name="connsiteY2" fmla="*/ 79247 h 2625954"/>
              <a:gd name="connsiteX3" fmla="*/ 2469380 w 2701718"/>
              <a:gd name="connsiteY3" fmla="*/ 1056170 h 2625954"/>
              <a:gd name="connsiteX4" fmla="*/ 2699937 w 2701718"/>
              <a:gd name="connsiteY4" fmla="*/ 2605552 h 2625954"/>
              <a:gd name="connsiteX5" fmla="*/ 2666058 w 2701718"/>
              <a:gd name="connsiteY5" fmla="*/ 2609710 h 2625954"/>
              <a:gd name="connsiteX6" fmla="*/ 1656583 w 2701718"/>
              <a:gd name="connsiteY6" fmla="*/ 157284 h 2625954"/>
              <a:gd name="connsiteX7" fmla="*/ 574150 w 2701718"/>
              <a:gd name="connsiteY7" fmla="*/ 532540 h 2625954"/>
              <a:gd name="connsiteX8" fmla="*/ 113322 w 2701718"/>
              <a:gd name="connsiteY8" fmla="*/ 1724269 h 2625954"/>
              <a:gd name="connsiteX9" fmla="*/ 0 w 2701718"/>
              <a:gd name="connsiteY9" fmla="*/ 1901231 h 2625954"/>
              <a:gd name="connsiteX0" fmla="*/ 0 w 2701718"/>
              <a:gd name="connsiteY0" fmla="*/ 1901231 h 2625954"/>
              <a:gd name="connsiteX1" fmla="*/ 343596 w 2701718"/>
              <a:gd name="connsiteY1" fmla="*/ 681032 h 2625954"/>
              <a:gd name="connsiteX2" fmla="*/ 1758181 w 2701718"/>
              <a:gd name="connsiteY2" fmla="*/ 79247 h 2625954"/>
              <a:gd name="connsiteX3" fmla="*/ 2469380 w 2701718"/>
              <a:gd name="connsiteY3" fmla="*/ 1056170 h 2625954"/>
              <a:gd name="connsiteX4" fmla="*/ 2699937 w 2701718"/>
              <a:gd name="connsiteY4" fmla="*/ 2605552 h 2625954"/>
              <a:gd name="connsiteX5" fmla="*/ 2666058 w 2701718"/>
              <a:gd name="connsiteY5" fmla="*/ 2609710 h 2625954"/>
              <a:gd name="connsiteX6" fmla="*/ 1656583 w 2701718"/>
              <a:gd name="connsiteY6" fmla="*/ 157284 h 2625954"/>
              <a:gd name="connsiteX7" fmla="*/ 574150 w 2701718"/>
              <a:gd name="connsiteY7" fmla="*/ 532540 h 2625954"/>
              <a:gd name="connsiteX8" fmla="*/ 113322 w 2701718"/>
              <a:gd name="connsiteY8" fmla="*/ 1724269 h 2625954"/>
              <a:gd name="connsiteX9" fmla="*/ 0 w 2701718"/>
              <a:gd name="connsiteY9" fmla="*/ 1901231 h 2625954"/>
              <a:gd name="connsiteX0" fmla="*/ 0 w 2701718"/>
              <a:gd name="connsiteY0" fmla="*/ 1901231 h 2625954"/>
              <a:gd name="connsiteX1" fmla="*/ 343596 w 2701718"/>
              <a:gd name="connsiteY1" fmla="*/ 681032 h 2625954"/>
              <a:gd name="connsiteX2" fmla="*/ 1758181 w 2701718"/>
              <a:gd name="connsiteY2" fmla="*/ 79247 h 2625954"/>
              <a:gd name="connsiteX3" fmla="*/ 2469380 w 2701718"/>
              <a:gd name="connsiteY3" fmla="*/ 1056170 h 2625954"/>
              <a:gd name="connsiteX4" fmla="*/ 2699937 w 2701718"/>
              <a:gd name="connsiteY4" fmla="*/ 2605552 h 2625954"/>
              <a:gd name="connsiteX5" fmla="*/ 2666058 w 2701718"/>
              <a:gd name="connsiteY5" fmla="*/ 2609710 h 2625954"/>
              <a:gd name="connsiteX6" fmla="*/ 1656583 w 2701718"/>
              <a:gd name="connsiteY6" fmla="*/ 157284 h 2625954"/>
              <a:gd name="connsiteX7" fmla="*/ 574150 w 2701718"/>
              <a:gd name="connsiteY7" fmla="*/ 532540 h 2625954"/>
              <a:gd name="connsiteX8" fmla="*/ 113322 w 2701718"/>
              <a:gd name="connsiteY8" fmla="*/ 1724269 h 2625954"/>
              <a:gd name="connsiteX9" fmla="*/ 0 w 2701718"/>
              <a:gd name="connsiteY9" fmla="*/ 1901231 h 2625954"/>
              <a:gd name="connsiteX0" fmla="*/ 0 w 2701718"/>
              <a:gd name="connsiteY0" fmla="*/ 1901231 h 2621584"/>
              <a:gd name="connsiteX1" fmla="*/ 343596 w 2701718"/>
              <a:gd name="connsiteY1" fmla="*/ 681032 h 2621584"/>
              <a:gd name="connsiteX2" fmla="*/ 1758181 w 2701718"/>
              <a:gd name="connsiteY2" fmla="*/ 79247 h 2621584"/>
              <a:gd name="connsiteX3" fmla="*/ 2469380 w 2701718"/>
              <a:gd name="connsiteY3" fmla="*/ 1056170 h 2621584"/>
              <a:gd name="connsiteX4" fmla="*/ 2699937 w 2701718"/>
              <a:gd name="connsiteY4" fmla="*/ 2605552 h 2621584"/>
              <a:gd name="connsiteX5" fmla="*/ 2666058 w 2701718"/>
              <a:gd name="connsiteY5" fmla="*/ 2609710 h 2621584"/>
              <a:gd name="connsiteX6" fmla="*/ 1656583 w 2701718"/>
              <a:gd name="connsiteY6" fmla="*/ 157284 h 2621584"/>
              <a:gd name="connsiteX7" fmla="*/ 574150 w 2701718"/>
              <a:gd name="connsiteY7" fmla="*/ 532540 h 2621584"/>
              <a:gd name="connsiteX8" fmla="*/ 113322 w 2701718"/>
              <a:gd name="connsiteY8" fmla="*/ 1724269 h 2621584"/>
              <a:gd name="connsiteX9" fmla="*/ 0 w 2701718"/>
              <a:gd name="connsiteY9" fmla="*/ 1901231 h 2621584"/>
              <a:gd name="connsiteX0" fmla="*/ 0 w 2701718"/>
              <a:gd name="connsiteY0" fmla="*/ 1901231 h 2614185"/>
              <a:gd name="connsiteX1" fmla="*/ 343596 w 2701718"/>
              <a:gd name="connsiteY1" fmla="*/ 681032 h 2614185"/>
              <a:gd name="connsiteX2" fmla="*/ 1758181 w 2701718"/>
              <a:gd name="connsiteY2" fmla="*/ 79247 h 2614185"/>
              <a:gd name="connsiteX3" fmla="*/ 2469380 w 2701718"/>
              <a:gd name="connsiteY3" fmla="*/ 1056170 h 2614185"/>
              <a:gd name="connsiteX4" fmla="*/ 2699937 w 2701718"/>
              <a:gd name="connsiteY4" fmla="*/ 2605552 h 2614185"/>
              <a:gd name="connsiteX5" fmla="*/ 2666058 w 2701718"/>
              <a:gd name="connsiteY5" fmla="*/ 2609710 h 2614185"/>
              <a:gd name="connsiteX6" fmla="*/ 1656583 w 2701718"/>
              <a:gd name="connsiteY6" fmla="*/ 157284 h 2614185"/>
              <a:gd name="connsiteX7" fmla="*/ 574150 w 2701718"/>
              <a:gd name="connsiteY7" fmla="*/ 532540 h 2614185"/>
              <a:gd name="connsiteX8" fmla="*/ 113322 w 2701718"/>
              <a:gd name="connsiteY8" fmla="*/ 1724269 h 2614185"/>
              <a:gd name="connsiteX9" fmla="*/ 0 w 2701718"/>
              <a:gd name="connsiteY9" fmla="*/ 1901231 h 261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1718" h="2614185">
                <a:moveTo>
                  <a:pt x="0" y="1901231"/>
                </a:moveTo>
                <a:cubicBezTo>
                  <a:pt x="19445" y="1383780"/>
                  <a:pt x="156120" y="995283"/>
                  <a:pt x="343596" y="681032"/>
                </a:cubicBezTo>
                <a:cubicBezTo>
                  <a:pt x="606714" y="191267"/>
                  <a:pt x="1237156" y="-165635"/>
                  <a:pt x="1758181" y="79247"/>
                </a:cubicBezTo>
                <a:cubicBezTo>
                  <a:pt x="2121597" y="240764"/>
                  <a:pt x="2367781" y="703174"/>
                  <a:pt x="2469380" y="1056170"/>
                </a:cubicBezTo>
                <a:cubicBezTo>
                  <a:pt x="2642622" y="1551478"/>
                  <a:pt x="2714265" y="2106336"/>
                  <a:pt x="2699937" y="2605552"/>
                </a:cubicBezTo>
                <a:cubicBezTo>
                  <a:pt x="2680532" y="2619688"/>
                  <a:pt x="2688941" y="2612960"/>
                  <a:pt x="2666058" y="2609710"/>
                </a:cubicBezTo>
                <a:cubicBezTo>
                  <a:pt x="2587904" y="1970112"/>
                  <a:pt x="2485015" y="531158"/>
                  <a:pt x="1656583" y="157284"/>
                </a:cubicBezTo>
                <a:cubicBezTo>
                  <a:pt x="1201988" y="7529"/>
                  <a:pt x="763022" y="318881"/>
                  <a:pt x="574150" y="532540"/>
                </a:cubicBezTo>
                <a:cubicBezTo>
                  <a:pt x="330664" y="878983"/>
                  <a:pt x="165331" y="1233241"/>
                  <a:pt x="113322" y="1724269"/>
                </a:cubicBezTo>
                <a:lnTo>
                  <a:pt x="0" y="1901231"/>
                </a:lnTo>
                <a:close/>
              </a:path>
            </a:pathLst>
          </a:custGeom>
          <a:gradFill>
            <a:gsLst>
              <a:gs pos="100000">
                <a:srgbClr val="3887A6"/>
              </a:gs>
              <a:gs pos="60945">
                <a:srgbClr val="2A9FC8"/>
              </a:gs>
              <a:gs pos="27000">
                <a:srgbClr val="237299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/>
          </a:bodyPr>
          <a:lstStyle/>
          <a:p>
            <a:pPr algn="ctr"/>
            <a:endParaRPr lang="en-US" sz="1477" b="1" dirty="0"/>
          </a:p>
        </p:txBody>
      </p:sp>
      <p:sp>
        <p:nvSpPr>
          <p:cNvPr id="215" name="Oval 214"/>
          <p:cNvSpPr/>
          <p:nvPr/>
        </p:nvSpPr>
        <p:spPr>
          <a:xfrm>
            <a:off x="6016488" y="2370787"/>
            <a:ext cx="26523" cy="32613"/>
          </a:xfrm>
          <a:prstGeom prst="ellipse">
            <a:avLst/>
          </a:prstGeom>
          <a:gradFill flip="none" rotWithShape="1">
            <a:gsLst>
              <a:gs pos="0">
                <a:srgbClr val="256A83"/>
              </a:gs>
              <a:gs pos="98000">
                <a:srgbClr val="2564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 fontScale="25000" lnSpcReduction="20000"/>
          </a:bodyPr>
          <a:lstStyle/>
          <a:p>
            <a:pPr algn="ctr"/>
            <a:endParaRPr lang="en-US" sz="1477" b="1" dirty="0"/>
          </a:p>
        </p:txBody>
      </p:sp>
      <p:sp>
        <p:nvSpPr>
          <p:cNvPr id="216" name="Freeform 215"/>
          <p:cNvSpPr/>
          <p:nvPr/>
        </p:nvSpPr>
        <p:spPr>
          <a:xfrm rot="1952521">
            <a:off x="5122818" y="1495105"/>
            <a:ext cx="583730" cy="1354197"/>
          </a:xfrm>
          <a:custGeom>
            <a:avLst/>
            <a:gdLst>
              <a:gd name="connsiteX0" fmla="*/ 189841 w 583730"/>
              <a:gd name="connsiteY0" fmla="*/ 1055626 h 1098401"/>
              <a:gd name="connsiteX1" fmla="*/ 195727 w 583730"/>
              <a:gd name="connsiteY1" fmla="*/ 1061132 h 1098401"/>
              <a:gd name="connsiteX2" fmla="*/ 255883 w 583730"/>
              <a:gd name="connsiteY2" fmla="*/ 1093312 h 1098401"/>
              <a:gd name="connsiteX3" fmla="*/ 285173 w 583730"/>
              <a:gd name="connsiteY3" fmla="*/ 1098401 h 1098401"/>
              <a:gd name="connsiteX4" fmla="*/ 225578 w 583730"/>
              <a:gd name="connsiteY4" fmla="*/ 1076701 h 1098401"/>
              <a:gd name="connsiteX5" fmla="*/ 195727 w 583730"/>
              <a:gd name="connsiteY5" fmla="*/ 43400 h 1098401"/>
              <a:gd name="connsiteX6" fmla="*/ 0 w 583730"/>
              <a:gd name="connsiteY6" fmla="*/ 552266 h 1098401"/>
              <a:gd name="connsiteX7" fmla="*/ 93863 w 583730"/>
              <a:gd name="connsiteY7" fmla="*/ 942777 h 1098401"/>
              <a:gd name="connsiteX8" fmla="*/ 107175 w 583730"/>
              <a:gd name="connsiteY8" fmla="*/ 961705 h 1098401"/>
              <a:gd name="connsiteX9" fmla="*/ 100694 w 583730"/>
              <a:gd name="connsiteY9" fmla="*/ 948689 h 1098401"/>
              <a:gd name="connsiteX10" fmla="*/ 64618 w 583730"/>
              <a:gd name="connsiteY10" fmla="*/ 853549 h 1098401"/>
              <a:gd name="connsiteX11" fmla="*/ 181317 w 583730"/>
              <a:gd name="connsiteY11" fmla="*/ 675430 h 1098401"/>
              <a:gd name="connsiteX12" fmla="*/ 324007 w 583730"/>
              <a:gd name="connsiteY12" fmla="*/ 534519 h 1098401"/>
              <a:gd name="connsiteX13" fmla="*/ 550149 w 583730"/>
              <a:gd name="connsiteY13" fmla="*/ 178384 h 1098401"/>
              <a:gd name="connsiteX14" fmla="*/ 583730 w 583730"/>
              <a:gd name="connsiteY14" fmla="*/ 238320 h 1098401"/>
              <a:gd name="connsiteX15" fmla="*/ 547073 w 583730"/>
              <a:gd name="connsiteY15" fmla="*/ 161755 h 1098401"/>
              <a:gd name="connsiteX16" fmla="*/ 320468 w 583730"/>
              <a:gd name="connsiteY16" fmla="*/ 0 h 1098401"/>
              <a:gd name="connsiteX17" fmla="*/ 195727 w 583730"/>
              <a:gd name="connsiteY17" fmla="*/ 43400 h 109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3730" h="1098401">
                <a:moveTo>
                  <a:pt x="189841" y="1055626"/>
                </a:moveTo>
                <a:lnTo>
                  <a:pt x="195727" y="1061132"/>
                </a:lnTo>
                <a:cubicBezTo>
                  <a:pt x="214897" y="1075105"/>
                  <a:pt x="235021" y="1085955"/>
                  <a:pt x="255883" y="1093312"/>
                </a:cubicBezTo>
                <a:lnTo>
                  <a:pt x="285173" y="1098401"/>
                </a:lnTo>
                <a:lnTo>
                  <a:pt x="225578" y="1076701"/>
                </a:lnTo>
                <a:close/>
                <a:moveTo>
                  <a:pt x="195727" y="43400"/>
                </a:moveTo>
                <a:cubicBezTo>
                  <a:pt x="80706" y="127238"/>
                  <a:pt x="0" y="323510"/>
                  <a:pt x="0" y="552266"/>
                </a:cubicBezTo>
                <a:cubicBezTo>
                  <a:pt x="0" y="704770"/>
                  <a:pt x="35869" y="842837"/>
                  <a:pt x="93863" y="942777"/>
                </a:cubicBezTo>
                <a:lnTo>
                  <a:pt x="107175" y="961705"/>
                </a:lnTo>
                <a:lnTo>
                  <a:pt x="100694" y="948689"/>
                </a:lnTo>
                <a:cubicBezTo>
                  <a:pt x="72315" y="890227"/>
                  <a:pt x="75573" y="900532"/>
                  <a:pt x="64618" y="853549"/>
                </a:cubicBezTo>
                <a:cubicBezTo>
                  <a:pt x="81315" y="773913"/>
                  <a:pt x="138631" y="732022"/>
                  <a:pt x="181317" y="675430"/>
                </a:cubicBezTo>
                <a:lnTo>
                  <a:pt x="324007" y="534519"/>
                </a:lnTo>
                <a:lnTo>
                  <a:pt x="550149" y="178384"/>
                </a:lnTo>
                <a:lnTo>
                  <a:pt x="583730" y="238320"/>
                </a:lnTo>
                <a:lnTo>
                  <a:pt x="547073" y="161755"/>
                </a:lnTo>
                <a:cubicBezTo>
                  <a:pt x="489080" y="61815"/>
                  <a:pt x="408963" y="0"/>
                  <a:pt x="320468" y="0"/>
                </a:cubicBezTo>
                <a:cubicBezTo>
                  <a:pt x="276221" y="0"/>
                  <a:pt x="234067" y="15454"/>
                  <a:pt x="195727" y="43400"/>
                </a:cubicBezTo>
                <a:close/>
              </a:path>
            </a:pathLst>
          </a:custGeom>
          <a:gradFill flip="none" rotWithShape="1">
            <a:gsLst>
              <a:gs pos="0">
                <a:srgbClr val="256581"/>
              </a:gs>
              <a:gs pos="51000">
                <a:srgbClr val="112E3B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8980" tIns="49489" rIns="98980" bIns="49489" rtlCol="0" anchor="ctr">
            <a:noAutofit/>
          </a:bodyPr>
          <a:lstStyle/>
          <a:p>
            <a:pPr algn="ctr"/>
            <a:endParaRPr lang="en-US" sz="1477" b="1" dirty="0"/>
          </a:p>
        </p:txBody>
      </p:sp>
      <p:sp>
        <p:nvSpPr>
          <p:cNvPr id="217" name="Freeform 216"/>
          <p:cNvSpPr/>
          <p:nvPr/>
        </p:nvSpPr>
        <p:spPr>
          <a:xfrm rot="2095743">
            <a:off x="5069662" y="1414561"/>
            <a:ext cx="738972" cy="1497329"/>
          </a:xfrm>
          <a:custGeom>
            <a:avLst/>
            <a:gdLst>
              <a:gd name="connsiteX0" fmla="*/ 236549 w 738972"/>
              <a:gd name="connsiteY0" fmla="*/ 128935 h 1217706"/>
              <a:gd name="connsiteX1" fmla="*/ 359374 w 738972"/>
              <a:gd name="connsiteY1" fmla="*/ 80377 h 1217706"/>
              <a:gd name="connsiteX2" fmla="*/ 702566 w 738972"/>
              <a:gd name="connsiteY2" fmla="*/ 618817 h 1217706"/>
              <a:gd name="connsiteX3" fmla="*/ 405378 w 738972"/>
              <a:gd name="connsiteY3" fmla="*/ 1183951 h 1217706"/>
              <a:gd name="connsiteX4" fmla="*/ 62186 w 738972"/>
              <a:gd name="connsiteY4" fmla="*/ 645512 h 1217706"/>
              <a:gd name="connsiteX5" fmla="*/ 236549 w 738972"/>
              <a:gd name="connsiteY5" fmla="*/ 128935 h 1217706"/>
              <a:gd name="connsiteX6" fmla="*/ 225666 w 738972"/>
              <a:gd name="connsiteY6" fmla="*/ 47847 h 1217706"/>
              <a:gd name="connsiteX7" fmla="*/ 0 w 738972"/>
              <a:gd name="connsiteY7" fmla="*/ 608853 h 1217706"/>
              <a:gd name="connsiteX8" fmla="*/ 369486 w 738972"/>
              <a:gd name="connsiteY8" fmla="*/ 1217706 h 1217706"/>
              <a:gd name="connsiteX9" fmla="*/ 738972 w 738972"/>
              <a:gd name="connsiteY9" fmla="*/ 608853 h 1217706"/>
              <a:gd name="connsiteX10" fmla="*/ 369486 w 738972"/>
              <a:gd name="connsiteY10" fmla="*/ 0 h 1217706"/>
              <a:gd name="connsiteX11" fmla="*/ 225666 w 738972"/>
              <a:gd name="connsiteY11" fmla="*/ 47847 h 12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8972" h="1217706">
                <a:moveTo>
                  <a:pt x="236549" y="128935"/>
                </a:moveTo>
                <a:cubicBezTo>
                  <a:pt x="273692" y="99416"/>
                  <a:pt x="315165" y="82220"/>
                  <a:pt x="359374" y="80377"/>
                </a:cubicBezTo>
                <a:cubicBezTo>
                  <a:pt x="536211" y="73006"/>
                  <a:pt x="689862" y="314074"/>
                  <a:pt x="702566" y="618817"/>
                </a:cubicBezTo>
                <a:cubicBezTo>
                  <a:pt x="715269" y="923560"/>
                  <a:pt x="582214" y="1176579"/>
                  <a:pt x="405378" y="1183951"/>
                </a:cubicBezTo>
                <a:cubicBezTo>
                  <a:pt x="228541" y="1191323"/>
                  <a:pt x="74889" y="950255"/>
                  <a:pt x="62186" y="645512"/>
                </a:cubicBezTo>
                <a:cubicBezTo>
                  <a:pt x="52658" y="416954"/>
                  <a:pt x="125120" y="217491"/>
                  <a:pt x="236549" y="128935"/>
                </a:cubicBezTo>
                <a:close/>
                <a:moveTo>
                  <a:pt x="225666" y="47847"/>
                </a:moveTo>
                <a:cubicBezTo>
                  <a:pt x="93051" y="140276"/>
                  <a:pt x="0" y="356658"/>
                  <a:pt x="0" y="608853"/>
                </a:cubicBezTo>
                <a:cubicBezTo>
                  <a:pt x="0" y="945113"/>
                  <a:pt x="165425" y="1217706"/>
                  <a:pt x="369486" y="1217706"/>
                </a:cubicBezTo>
                <a:cubicBezTo>
                  <a:pt x="573547" y="1217706"/>
                  <a:pt x="738972" y="945113"/>
                  <a:pt x="738972" y="608853"/>
                </a:cubicBezTo>
                <a:cubicBezTo>
                  <a:pt x="738972" y="272593"/>
                  <a:pt x="573547" y="0"/>
                  <a:pt x="369486" y="0"/>
                </a:cubicBezTo>
                <a:cubicBezTo>
                  <a:pt x="318471" y="0"/>
                  <a:pt x="269870" y="17037"/>
                  <a:pt x="225666" y="47847"/>
                </a:cubicBezTo>
                <a:close/>
              </a:path>
            </a:pathLst>
          </a:custGeom>
          <a:gradFill>
            <a:gsLst>
              <a:gs pos="35000">
                <a:schemeClr val="bg1">
                  <a:lumMod val="65000"/>
                </a:schemeClr>
              </a:gs>
              <a:gs pos="8000">
                <a:schemeClr val="bg1">
                  <a:lumMod val="95000"/>
                </a:schemeClr>
              </a:gs>
              <a:gs pos="64535">
                <a:srgbClr val="A6A6A6"/>
              </a:gs>
              <a:gs pos="84000">
                <a:schemeClr val="bg1"/>
              </a:gs>
            </a:gsLst>
            <a:lin ang="7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8980" tIns="49489" rIns="98980" bIns="49489" rtlCol="0" anchor="ctr">
            <a:noAutofit/>
          </a:bodyPr>
          <a:lstStyle/>
          <a:p>
            <a:pPr algn="ctr"/>
            <a:endParaRPr lang="en-US" sz="1477" b="1" dirty="0"/>
          </a:p>
        </p:txBody>
      </p:sp>
      <p:sp>
        <p:nvSpPr>
          <p:cNvPr id="179" name="Freeform 178"/>
          <p:cNvSpPr/>
          <p:nvPr/>
        </p:nvSpPr>
        <p:spPr>
          <a:xfrm flipH="1">
            <a:off x="4564294" y="1954308"/>
            <a:ext cx="1273956" cy="2024360"/>
          </a:xfrm>
          <a:custGeom>
            <a:avLst/>
            <a:gdLst>
              <a:gd name="connsiteX0" fmla="*/ 398 w 1274354"/>
              <a:gd name="connsiteY0" fmla="*/ 0 h 1646316"/>
              <a:gd name="connsiteX1" fmla="*/ 162617 w 1274354"/>
              <a:gd name="connsiteY1" fmla="*/ 411515 h 1646316"/>
              <a:gd name="connsiteX2" fmla="*/ 299269 w 1274354"/>
              <a:gd name="connsiteY2" fmla="*/ 570820 h 1646316"/>
              <a:gd name="connsiteX3" fmla="*/ 609558 w 1274354"/>
              <a:gd name="connsiteY3" fmla="*/ 714149 h 1646316"/>
              <a:gd name="connsiteX4" fmla="*/ 642194 w 1274354"/>
              <a:gd name="connsiteY4" fmla="*/ 711790 h 1646316"/>
              <a:gd name="connsiteX5" fmla="*/ 656438 w 1274354"/>
              <a:gd name="connsiteY5" fmla="*/ 717779 h 1646316"/>
              <a:gd name="connsiteX6" fmla="*/ 976476 w 1274354"/>
              <a:gd name="connsiteY6" fmla="*/ 1098138 h 1646316"/>
              <a:gd name="connsiteX7" fmla="*/ 1189463 w 1274354"/>
              <a:gd name="connsiteY7" fmla="*/ 1646316 h 1646316"/>
              <a:gd name="connsiteX8" fmla="*/ 1274354 w 1274354"/>
              <a:gd name="connsiteY8" fmla="*/ 1633496 h 1646316"/>
              <a:gd name="connsiteX9" fmla="*/ 1171219 w 1274354"/>
              <a:gd name="connsiteY9" fmla="*/ 919995 h 1646316"/>
              <a:gd name="connsiteX10" fmla="*/ 788319 w 1274354"/>
              <a:gd name="connsiteY10" fmla="*/ 318221 h 1646316"/>
              <a:gd name="connsiteX11" fmla="*/ 786994 w 1274354"/>
              <a:gd name="connsiteY11" fmla="*/ 319428 h 1646316"/>
              <a:gd name="connsiteX12" fmla="*/ 783836 w 1274354"/>
              <a:gd name="connsiteY12" fmla="*/ 310368 h 1646316"/>
              <a:gd name="connsiteX13" fmla="*/ 585836 w 1274354"/>
              <a:gd name="connsiteY13" fmla="*/ 222989 h 1646316"/>
              <a:gd name="connsiteX14" fmla="*/ 389750 w 1274354"/>
              <a:gd name="connsiteY14" fmla="*/ 180956 h 1646316"/>
              <a:gd name="connsiteX0" fmla="*/ 398 w 1274354"/>
              <a:gd name="connsiteY0" fmla="*/ 0 h 1646316"/>
              <a:gd name="connsiteX1" fmla="*/ 162617 w 1274354"/>
              <a:gd name="connsiteY1" fmla="*/ 411515 h 1646316"/>
              <a:gd name="connsiteX2" fmla="*/ 299269 w 1274354"/>
              <a:gd name="connsiteY2" fmla="*/ 570820 h 1646316"/>
              <a:gd name="connsiteX3" fmla="*/ 609558 w 1274354"/>
              <a:gd name="connsiteY3" fmla="*/ 714149 h 1646316"/>
              <a:gd name="connsiteX4" fmla="*/ 642194 w 1274354"/>
              <a:gd name="connsiteY4" fmla="*/ 711790 h 1646316"/>
              <a:gd name="connsiteX5" fmla="*/ 656438 w 1274354"/>
              <a:gd name="connsiteY5" fmla="*/ 717779 h 1646316"/>
              <a:gd name="connsiteX6" fmla="*/ 976476 w 1274354"/>
              <a:gd name="connsiteY6" fmla="*/ 1098138 h 1646316"/>
              <a:gd name="connsiteX7" fmla="*/ 1214584 w 1274354"/>
              <a:gd name="connsiteY7" fmla="*/ 1646316 h 1646316"/>
              <a:gd name="connsiteX8" fmla="*/ 1274354 w 1274354"/>
              <a:gd name="connsiteY8" fmla="*/ 1633496 h 1646316"/>
              <a:gd name="connsiteX9" fmla="*/ 1171219 w 1274354"/>
              <a:gd name="connsiteY9" fmla="*/ 919995 h 1646316"/>
              <a:gd name="connsiteX10" fmla="*/ 788319 w 1274354"/>
              <a:gd name="connsiteY10" fmla="*/ 318221 h 1646316"/>
              <a:gd name="connsiteX11" fmla="*/ 786994 w 1274354"/>
              <a:gd name="connsiteY11" fmla="*/ 319428 h 1646316"/>
              <a:gd name="connsiteX12" fmla="*/ 783836 w 1274354"/>
              <a:gd name="connsiteY12" fmla="*/ 310368 h 1646316"/>
              <a:gd name="connsiteX13" fmla="*/ 585836 w 1274354"/>
              <a:gd name="connsiteY13" fmla="*/ 222989 h 1646316"/>
              <a:gd name="connsiteX14" fmla="*/ 389750 w 1274354"/>
              <a:gd name="connsiteY14" fmla="*/ 180956 h 1646316"/>
              <a:gd name="connsiteX15" fmla="*/ 398 w 1274354"/>
              <a:gd name="connsiteY15" fmla="*/ 0 h 1646316"/>
              <a:gd name="connsiteX0" fmla="*/ 398 w 1274354"/>
              <a:gd name="connsiteY0" fmla="*/ 0 h 1646316"/>
              <a:gd name="connsiteX1" fmla="*/ 162617 w 1274354"/>
              <a:gd name="connsiteY1" fmla="*/ 411515 h 1646316"/>
              <a:gd name="connsiteX2" fmla="*/ 299269 w 1274354"/>
              <a:gd name="connsiteY2" fmla="*/ 570820 h 1646316"/>
              <a:gd name="connsiteX3" fmla="*/ 609558 w 1274354"/>
              <a:gd name="connsiteY3" fmla="*/ 714149 h 1646316"/>
              <a:gd name="connsiteX4" fmla="*/ 642194 w 1274354"/>
              <a:gd name="connsiteY4" fmla="*/ 711790 h 1646316"/>
              <a:gd name="connsiteX5" fmla="*/ 656438 w 1274354"/>
              <a:gd name="connsiteY5" fmla="*/ 717779 h 1646316"/>
              <a:gd name="connsiteX6" fmla="*/ 976476 w 1274354"/>
              <a:gd name="connsiteY6" fmla="*/ 1098138 h 1646316"/>
              <a:gd name="connsiteX7" fmla="*/ 1214584 w 1274354"/>
              <a:gd name="connsiteY7" fmla="*/ 1646316 h 1646316"/>
              <a:gd name="connsiteX8" fmla="*/ 1274354 w 1274354"/>
              <a:gd name="connsiteY8" fmla="*/ 1633496 h 1646316"/>
              <a:gd name="connsiteX9" fmla="*/ 1151122 w 1274354"/>
              <a:gd name="connsiteY9" fmla="*/ 919995 h 1646316"/>
              <a:gd name="connsiteX10" fmla="*/ 788319 w 1274354"/>
              <a:gd name="connsiteY10" fmla="*/ 318221 h 1646316"/>
              <a:gd name="connsiteX11" fmla="*/ 786994 w 1274354"/>
              <a:gd name="connsiteY11" fmla="*/ 319428 h 1646316"/>
              <a:gd name="connsiteX12" fmla="*/ 783836 w 1274354"/>
              <a:gd name="connsiteY12" fmla="*/ 310368 h 1646316"/>
              <a:gd name="connsiteX13" fmla="*/ 585836 w 1274354"/>
              <a:gd name="connsiteY13" fmla="*/ 222989 h 1646316"/>
              <a:gd name="connsiteX14" fmla="*/ 389750 w 1274354"/>
              <a:gd name="connsiteY14" fmla="*/ 180956 h 1646316"/>
              <a:gd name="connsiteX15" fmla="*/ 398 w 1274354"/>
              <a:gd name="connsiteY15" fmla="*/ 0 h 1646316"/>
              <a:gd name="connsiteX0" fmla="*/ 398 w 1274354"/>
              <a:gd name="connsiteY0" fmla="*/ 0 h 1646316"/>
              <a:gd name="connsiteX1" fmla="*/ 162617 w 1274354"/>
              <a:gd name="connsiteY1" fmla="*/ 411515 h 1646316"/>
              <a:gd name="connsiteX2" fmla="*/ 299269 w 1274354"/>
              <a:gd name="connsiteY2" fmla="*/ 570820 h 1646316"/>
              <a:gd name="connsiteX3" fmla="*/ 609558 w 1274354"/>
              <a:gd name="connsiteY3" fmla="*/ 714149 h 1646316"/>
              <a:gd name="connsiteX4" fmla="*/ 642194 w 1274354"/>
              <a:gd name="connsiteY4" fmla="*/ 711790 h 1646316"/>
              <a:gd name="connsiteX5" fmla="*/ 656438 w 1274354"/>
              <a:gd name="connsiteY5" fmla="*/ 717779 h 1646316"/>
              <a:gd name="connsiteX6" fmla="*/ 976476 w 1274354"/>
              <a:gd name="connsiteY6" fmla="*/ 1098138 h 1646316"/>
              <a:gd name="connsiteX7" fmla="*/ 1229657 w 1274354"/>
              <a:gd name="connsiteY7" fmla="*/ 1646316 h 1646316"/>
              <a:gd name="connsiteX8" fmla="*/ 1274354 w 1274354"/>
              <a:gd name="connsiteY8" fmla="*/ 1633496 h 1646316"/>
              <a:gd name="connsiteX9" fmla="*/ 1151122 w 1274354"/>
              <a:gd name="connsiteY9" fmla="*/ 919995 h 1646316"/>
              <a:gd name="connsiteX10" fmla="*/ 788319 w 1274354"/>
              <a:gd name="connsiteY10" fmla="*/ 318221 h 1646316"/>
              <a:gd name="connsiteX11" fmla="*/ 786994 w 1274354"/>
              <a:gd name="connsiteY11" fmla="*/ 319428 h 1646316"/>
              <a:gd name="connsiteX12" fmla="*/ 783836 w 1274354"/>
              <a:gd name="connsiteY12" fmla="*/ 310368 h 1646316"/>
              <a:gd name="connsiteX13" fmla="*/ 585836 w 1274354"/>
              <a:gd name="connsiteY13" fmla="*/ 222989 h 1646316"/>
              <a:gd name="connsiteX14" fmla="*/ 389750 w 1274354"/>
              <a:gd name="connsiteY14" fmla="*/ 180956 h 1646316"/>
              <a:gd name="connsiteX15" fmla="*/ 398 w 1274354"/>
              <a:gd name="connsiteY15" fmla="*/ 0 h 1646316"/>
              <a:gd name="connsiteX0" fmla="*/ 398 w 1274354"/>
              <a:gd name="connsiteY0" fmla="*/ 0 h 1646316"/>
              <a:gd name="connsiteX1" fmla="*/ 162617 w 1274354"/>
              <a:gd name="connsiteY1" fmla="*/ 411515 h 1646316"/>
              <a:gd name="connsiteX2" fmla="*/ 299269 w 1274354"/>
              <a:gd name="connsiteY2" fmla="*/ 570820 h 1646316"/>
              <a:gd name="connsiteX3" fmla="*/ 609558 w 1274354"/>
              <a:gd name="connsiteY3" fmla="*/ 714149 h 1646316"/>
              <a:gd name="connsiteX4" fmla="*/ 642194 w 1274354"/>
              <a:gd name="connsiteY4" fmla="*/ 711790 h 1646316"/>
              <a:gd name="connsiteX5" fmla="*/ 656438 w 1274354"/>
              <a:gd name="connsiteY5" fmla="*/ 717779 h 1646316"/>
              <a:gd name="connsiteX6" fmla="*/ 991548 w 1274354"/>
              <a:gd name="connsiteY6" fmla="*/ 1083066 h 1646316"/>
              <a:gd name="connsiteX7" fmla="*/ 1229657 w 1274354"/>
              <a:gd name="connsiteY7" fmla="*/ 1646316 h 1646316"/>
              <a:gd name="connsiteX8" fmla="*/ 1274354 w 1274354"/>
              <a:gd name="connsiteY8" fmla="*/ 1633496 h 1646316"/>
              <a:gd name="connsiteX9" fmla="*/ 1151122 w 1274354"/>
              <a:gd name="connsiteY9" fmla="*/ 919995 h 1646316"/>
              <a:gd name="connsiteX10" fmla="*/ 788319 w 1274354"/>
              <a:gd name="connsiteY10" fmla="*/ 318221 h 1646316"/>
              <a:gd name="connsiteX11" fmla="*/ 786994 w 1274354"/>
              <a:gd name="connsiteY11" fmla="*/ 319428 h 1646316"/>
              <a:gd name="connsiteX12" fmla="*/ 783836 w 1274354"/>
              <a:gd name="connsiteY12" fmla="*/ 310368 h 1646316"/>
              <a:gd name="connsiteX13" fmla="*/ 585836 w 1274354"/>
              <a:gd name="connsiteY13" fmla="*/ 222989 h 1646316"/>
              <a:gd name="connsiteX14" fmla="*/ 389750 w 1274354"/>
              <a:gd name="connsiteY14" fmla="*/ 180956 h 1646316"/>
              <a:gd name="connsiteX15" fmla="*/ 398 w 1274354"/>
              <a:gd name="connsiteY15" fmla="*/ 0 h 1646316"/>
              <a:gd name="connsiteX0" fmla="*/ 398 w 1274354"/>
              <a:gd name="connsiteY0" fmla="*/ 0 h 1646316"/>
              <a:gd name="connsiteX1" fmla="*/ 162617 w 1274354"/>
              <a:gd name="connsiteY1" fmla="*/ 411515 h 1646316"/>
              <a:gd name="connsiteX2" fmla="*/ 299269 w 1274354"/>
              <a:gd name="connsiteY2" fmla="*/ 570820 h 1646316"/>
              <a:gd name="connsiteX3" fmla="*/ 609558 w 1274354"/>
              <a:gd name="connsiteY3" fmla="*/ 714149 h 1646316"/>
              <a:gd name="connsiteX4" fmla="*/ 642194 w 1274354"/>
              <a:gd name="connsiteY4" fmla="*/ 711790 h 1646316"/>
              <a:gd name="connsiteX5" fmla="*/ 656438 w 1274354"/>
              <a:gd name="connsiteY5" fmla="*/ 717779 h 1646316"/>
              <a:gd name="connsiteX6" fmla="*/ 991548 w 1274354"/>
              <a:gd name="connsiteY6" fmla="*/ 1083066 h 1646316"/>
              <a:gd name="connsiteX7" fmla="*/ 1229657 w 1274354"/>
              <a:gd name="connsiteY7" fmla="*/ 1646316 h 1646316"/>
              <a:gd name="connsiteX8" fmla="*/ 1274354 w 1274354"/>
              <a:gd name="connsiteY8" fmla="*/ 1633496 h 1646316"/>
              <a:gd name="connsiteX9" fmla="*/ 1151122 w 1274354"/>
              <a:gd name="connsiteY9" fmla="*/ 919995 h 1646316"/>
              <a:gd name="connsiteX10" fmla="*/ 788319 w 1274354"/>
              <a:gd name="connsiteY10" fmla="*/ 318221 h 1646316"/>
              <a:gd name="connsiteX11" fmla="*/ 786994 w 1274354"/>
              <a:gd name="connsiteY11" fmla="*/ 319428 h 1646316"/>
              <a:gd name="connsiteX12" fmla="*/ 783836 w 1274354"/>
              <a:gd name="connsiteY12" fmla="*/ 310368 h 1646316"/>
              <a:gd name="connsiteX13" fmla="*/ 585836 w 1274354"/>
              <a:gd name="connsiteY13" fmla="*/ 222989 h 1646316"/>
              <a:gd name="connsiteX14" fmla="*/ 389750 w 1274354"/>
              <a:gd name="connsiteY14" fmla="*/ 180956 h 1646316"/>
              <a:gd name="connsiteX15" fmla="*/ 398 w 1274354"/>
              <a:gd name="connsiteY15" fmla="*/ 0 h 1646316"/>
              <a:gd name="connsiteX0" fmla="*/ 398 w 1274354"/>
              <a:gd name="connsiteY0" fmla="*/ 0 h 1646316"/>
              <a:gd name="connsiteX1" fmla="*/ 162617 w 1274354"/>
              <a:gd name="connsiteY1" fmla="*/ 411515 h 1646316"/>
              <a:gd name="connsiteX2" fmla="*/ 299269 w 1274354"/>
              <a:gd name="connsiteY2" fmla="*/ 570820 h 1646316"/>
              <a:gd name="connsiteX3" fmla="*/ 609558 w 1274354"/>
              <a:gd name="connsiteY3" fmla="*/ 714149 h 1646316"/>
              <a:gd name="connsiteX4" fmla="*/ 642194 w 1274354"/>
              <a:gd name="connsiteY4" fmla="*/ 711790 h 1646316"/>
              <a:gd name="connsiteX5" fmla="*/ 656438 w 1274354"/>
              <a:gd name="connsiteY5" fmla="*/ 717779 h 1646316"/>
              <a:gd name="connsiteX6" fmla="*/ 991548 w 1274354"/>
              <a:gd name="connsiteY6" fmla="*/ 1083066 h 1646316"/>
              <a:gd name="connsiteX7" fmla="*/ 1239705 w 1274354"/>
              <a:gd name="connsiteY7" fmla="*/ 1646316 h 1646316"/>
              <a:gd name="connsiteX8" fmla="*/ 1274354 w 1274354"/>
              <a:gd name="connsiteY8" fmla="*/ 1633496 h 1646316"/>
              <a:gd name="connsiteX9" fmla="*/ 1151122 w 1274354"/>
              <a:gd name="connsiteY9" fmla="*/ 919995 h 1646316"/>
              <a:gd name="connsiteX10" fmla="*/ 788319 w 1274354"/>
              <a:gd name="connsiteY10" fmla="*/ 318221 h 1646316"/>
              <a:gd name="connsiteX11" fmla="*/ 786994 w 1274354"/>
              <a:gd name="connsiteY11" fmla="*/ 319428 h 1646316"/>
              <a:gd name="connsiteX12" fmla="*/ 783836 w 1274354"/>
              <a:gd name="connsiteY12" fmla="*/ 310368 h 1646316"/>
              <a:gd name="connsiteX13" fmla="*/ 585836 w 1274354"/>
              <a:gd name="connsiteY13" fmla="*/ 222989 h 1646316"/>
              <a:gd name="connsiteX14" fmla="*/ 389750 w 1274354"/>
              <a:gd name="connsiteY14" fmla="*/ 180956 h 1646316"/>
              <a:gd name="connsiteX15" fmla="*/ 398 w 1274354"/>
              <a:gd name="connsiteY15" fmla="*/ 0 h 1646316"/>
              <a:gd name="connsiteX0" fmla="*/ 398 w 1274354"/>
              <a:gd name="connsiteY0" fmla="*/ 0 h 1646316"/>
              <a:gd name="connsiteX1" fmla="*/ 162617 w 1274354"/>
              <a:gd name="connsiteY1" fmla="*/ 411515 h 1646316"/>
              <a:gd name="connsiteX2" fmla="*/ 299269 w 1274354"/>
              <a:gd name="connsiteY2" fmla="*/ 570820 h 1646316"/>
              <a:gd name="connsiteX3" fmla="*/ 611940 w 1274354"/>
              <a:gd name="connsiteY3" fmla="*/ 707005 h 1646316"/>
              <a:gd name="connsiteX4" fmla="*/ 642194 w 1274354"/>
              <a:gd name="connsiteY4" fmla="*/ 711790 h 1646316"/>
              <a:gd name="connsiteX5" fmla="*/ 656438 w 1274354"/>
              <a:gd name="connsiteY5" fmla="*/ 717779 h 1646316"/>
              <a:gd name="connsiteX6" fmla="*/ 991548 w 1274354"/>
              <a:gd name="connsiteY6" fmla="*/ 1083066 h 1646316"/>
              <a:gd name="connsiteX7" fmla="*/ 1239705 w 1274354"/>
              <a:gd name="connsiteY7" fmla="*/ 1646316 h 1646316"/>
              <a:gd name="connsiteX8" fmla="*/ 1274354 w 1274354"/>
              <a:gd name="connsiteY8" fmla="*/ 1633496 h 1646316"/>
              <a:gd name="connsiteX9" fmla="*/ 1151122 w 1274354"/>
              <a:gd name="connsiteY9" fmla="*/ 919995 h 1646316"/>
              <a:gd name="connsiteX10" fmla="*/ 788319 w 1274354"/>
              <a:gd name="connsiteY10" fmla="*/ 318221 h 1646316"/>
              <a:gd name="connsiteX11" fmla="*/ 786994 w 1274354"/>
              <a:gd name="connsiteY11" fmla="*/ 319428 h 1646316"/>
              <a:gd name="connsiteX12" fmla="*/ 783836 w 1274354"/>
              <a:gd name="connsiteY12" fmla="*/ 310368 h 1646316"/>
              <a:gd name="connsiteX13" fmla="*/ 585836 w 1274354"/>
              <a:gd name="connsiteY13" fmla="*/ 222989 h 1646316"/>
              <a:gd name="connsiteX14" fmla="*/ 389750 w 1274354"/>
              <a:gd name="connsiteY14" fmla="*/ 180956 h 1646316"/>
              <a:gd name="connsiteX15" fmla="*/ 398 w 1274354"/>
              <a:gd name="connsiteY15" fmla="*/ 0 h 1646316"/>
              <a:gd name="connsiteX0" fmla="*/ 398 w 1274354"/>
              <a:gd name="connsiteY0" fmla="*/ 0 h 1646316"/>
              <a:gd name="connsiteX1" fmla="*/ 162617 w 1274354"/>
              <a:gd name="connsiteY1" fmla="*/ 411515 h 1646316"/>
              <a:gd name="connsiteX2" fmla="*/ 304032 w 1274354"/>
              <a:gd name="connsiteY2" fmla="*/ 570820 h 1646316"/>
              <a:gd name="connsiteX3" fmla="*/ 611940 w 1274354"/>
              <a:gd name="connsiteY3" fmla="*/ 707005 h 1646316"/>
              <a:gd name="connsiteX4" fmla="*/ 642194 w 1274354"/>
              <a:gd name="connsiteY4" fmla="*/ 711790 h 1646316"/>
              <a:gd name="connsiteX5" fmla="*/ 656438 w 1274354"/>
              <a:gd name="connsiteY5" fmla="*/ 717779 h 1646316"/>
              <a:gd name="connsiteX6" fmla="*/ 991548 w 1274354"/>
              <a:gd name="connsiteY6" fmla="*/ 1083066 h 1646316"/>
              <a:gd name="connsiteX7" fmla="*/ 1239705 w 1274354"/>
              <a:gd name="connsiteY7" fmla="*/ 1646316 h 1646316"/>
              <a:gd name="connsiteX8" fmla="*/ 1274354 w 1274354"/>
              <a:gd name="connsiteY8" fmla="*/ 1633496 h 1646316"/>
              <a:gd name="connsiteX9" fmla="*/ 1151122 w 1274354"/>
              <a:gd name="connsiteY9" fmla="*/ 919995 h 1646316"/>
              <a:gd name="connsiteX10" fmla="*/ 788319 w 1274354"/>
              <a:gd name="connsiteY10" fmla="*/ 318221 h 1646316"/>
              <a:gd name="connsiteX11" fmla="*/ 786994 w 1274354"/>
              <a:gd name="connsiteY11" fmla="*/ 319428 h 1646316"/>
              <a:gd name="connsiteX12" fmla="*/ 783836 w 1274354"/>
              <a:gd name="connsiteY12" fmla="*/ 310368 h 1646316"/>
              <a:gd name="connsiteX13" fmla="*/ 585836 w 1274354"/>
              <a:gd name="connsiteY13" fmla="*/ 222989 h 1646316"/>
              <a:gd name="connsiteX14" fmla="*/ 389750 w 1274354"/>
              <a:gd name="connsiteY14" fmla="*/ 180956 h 1646316"/>
              <a:gd name="connsiteX15" fmla="*/ 398 w 1274354"/>
              <a:gd name="connsiteY15" fmla="*/ 0 h 1646316"/>
              <a:gd name="connsiteX0" fmla="*/ 0 w 1273956"/>
              <a:gd name="connsiteY0" fmla="*/ 0 h 1646316"/>
              <a:gd name="connsiteX1" fmla="*/ 162219 w 1273956"/>
              <a:gd name="connsiteY1" fmla="*/ 411515 h 1646316"/>
              <a:gd name="connsiteX2" fmla="*/ 303634 w 1273956"/>
              <a:gd name="connsiteY2" fmla="*/ 570820 h 1646316"/>
              <a:gd name="connsiteX3" fmla="*/ 611542 w 1273956"/>
              <a:gd name="connsiteY3" fmla="*/ 707005 h 1646316"/>
              <a:gd name="connsiteX4" fmla="*/ 641796 w 1273956"/>
              <a:gd name="connsiteY4" fmla="*/ 711790 h 1646316"/>
              <a:gd name="connsiteX5" fmla="*/ 656040 w 1273956"/>
              <a:gd name="connsiteY5" fmla="*/ 717779 h 1646316"/>
              <a:gd name="connsiteX6" fmla="*/ 991150 w 1273956"/>
              <a:gd name="connsiteY6" fmla="*/ 1083066 h 1646316"/>
              <a:gd name="connsiteX7" fmla="*/ 1239307 w 1273956"/>
              <a:gd name="connsiteY7" fmla="*/ 1646316 h 1646316"/>
              <a:gd name="connsiteX8" fmla="*/ 1273956 w 1273956"/>
              <a:gd name="connsiteY8" fmla="*/ 1633496 h 1646316"/>
              <a:gd name="connsiteX9" fmla="*/ 1150724 w 1273956"/>
              <a:gd name="connsiteY9" fmla="*/ 919995 h 1646316"/>
              <a:gd name="connsiteX10" fmla="*/ 787921 w 1273956"/>
              <a:gd name="connsiteY10" fmla="*/ 318221 h 1646316"/>
              <a:gd name="connsiteX11" fmla="*/ 786596 w 1273956"/>
              <a:gd name="connsiteY11" fmla="*/ 319428 h 1646316"/>
              <a:gd name="connsiteX12" fmla="*/ 783438 w 1273956"/>
              <a:gd name="connsiteY12" fmla="*/ 310368 h 1646316"/>
              <a:gd name="connsiteX13" fmla="*/ 585438 w 1273956"/>
              <a:gd name="connsiteY13" fmla="*/ 222989 h 1646316"/>
              <a:gd name="connsiteX14" fmla="*/ 389352 w 1273956"/>
              <a:gd name="connsiteY14" fmla="*/ 180956 h 1646316"/>
              <a:gd name="connsiteX15" fmla="*/ 0 w 1273956"/>
              <a:gd name="connsiteY15" fmla="*/ 0 h 1646316"/>
              <a:gd name="connsiteX0" fmla="*/ 0 w 1273956"/>
              <a:gd name="connsiteY0" fmla="*/ 0 h 1646316"/>
              <a:gd name="connsiteX1" fmla="*/ 162219 w 1273956"/>
              <a:gd name="connsiteY1" fmla="*/ 411515 h 1646316"/>
              <a:gd name="connsiteX2" fmla="*/ 310777 w 1273956"/>
              <a:gd name="connsiteY2" fmla="*/ 570820 h 1646316"/>
              <a:gd name="connsiteX3" fmla="*/ 611542 w 1273956"/>
              <a:gd name="connsiteY3" fmla="*/ 707005 h 1646316"/>
              <a:gd name="connsiteX4" fmla="*/ 641796 w 1273956"/>
              <a:gd name="connsiteY4" fmla="*/ 711790 h 1646316"/>
              <a:gd name="connsiteX5" fmla="*/ 656040 w 1273956"/>
              <a:gd name="connsiteY5" fmla="*/ 717779 h 1646316"/>
              <a:gd name="connsiteX6" fmla="*/ 991150 w 1273956"/>
              <a:gd name="connsiteY6" fmla="*/ 1083066 h 1646316"/>
              <a:gd name="connsiteX7" fmla="*/ 1239307 w 1273956"/>
              <a:gd name="connsiteY7" fmla="*/ 1646316 h 1646316"/>
              <a:gd name="connsiteX8" fmla="*/ 1273956 w 1273956"/>
              <a:gd name="connsiteY8" fmla="*/ 1633496 h 1646316"/>
              <a:gd name="connsiteX9" fmla="*/ 1150724 w 1273956"/>
              <a:gd name="connsiteY9" fmla="*/ 919995 h 1646316"/>
              <a:gd name="connsiteX10" fmla="*/ 787921 w 1273956"/>
              <a:gd name="connsiteY10" fmla="*/ 318221 h 1646316"/>
              <a:gd name="connsiteX11" fmla="*/ 786596 w 1273956"/>
              <a:gd name="connsiteY11" fmla="*/ 319428 h 1646316"/>
              <a:gd name="connsiteX12" fmla="*/ 783438 w 1273956"/>
              <a:gd name="connsiteY12" fmla="*/ 310368 h 1646316"/>
              <a:gd name="connsiteX13" fmla="*/ 585438 w 1273956"/>
              <a:gd name="connsiteY13" fmla="*/ 222989 h 1646316"/>
              <a:gd name="connsiteX14" fmla="*/ 389352 w 1273956"/>
              <a:gd name="connsiteY14" fmla="*/ 180956 h 1646316"/>
              <a:gd name="connsiteX15" fmla="*/ 0 w 1273956"/>
              <a:gd name="connsiteY15" fmla="*/ 0 h 1646316"/>
              <a:gd name="connsiteX0" fmla="*/ 0 w 1273956"/>
              <a:gd name="connsiteY0" fmla="*/ 0 h 1646316"/>
              <a:gd name="connsiteX1" fmla="*/ 162219 w 1273956"/>
              <a:gd name="connsiteY1" fmla="*/ 411515 h 1646316"/>
              <a:gd name="connsiteX2" fmla="*/ 298871 w 1273956"/>
              <a:gd name="connsiteY2" fmla="*/ 568438 h 1646316"/>
              <a:gd name="connsiteX3" fmla="*/ 611542 w 1273956"/>
              <a:gd name="connsiteY3" fmla="*/ 707005 h 1646316"/>
              <a:gd name="connsiteX4" fmla="*/ 641796 w 1273956"/>
              <a:gd name="connsiteY4" fmla="*/ 711790 h 1646316"/>
              <a:gd name="connsiteX5" fmla="*/ 656040 w 1273956"/>
              <a:gd name="connsiteY5" fmla="*/ 717779 h 1646316"/>
              <a:gd name="connsiteX6" fmla="*/ 991150 w 1273956"/>
              <a:gd name="connsiteY6" fmla="*/ 1083066 h 1646316"/>
              <a:gd name="connsiteX7" fmla="*/ 1239307 w 1273956"/>
              <a:gd name="connsiteY7" fmla="*/ 1646316 h 1646316"/>
              <a:gd name="connsiteX8" fmla="*/ 1273956 w 1273956"/>
              <a:gd name="connsiteY8" fmla="*/ 1633496 h 1646316"/>
              <a:gd name="connsiteX9" fmla="*/ 1150724 w 1273956"/>
              <a:gd name="connsiteY9" fmla="*/ 919995 h 1646316"/>
              <a:gd name="connsiteX10" fmla="*/ 787921 w 1273956"/>
              <a:gd name="connsiteY10" fmla="*/ 318221 h 1646316"/>
              <a:gd name="connsiteX11" fmla="*/ 786596 w 1273956"/>
              <a:gd name="connsiteY11" fmla="*/ 319428 h 1646316"/>
              <a:gd name="connsiteX12" fmla="*/ 783438 w 1273956"/>
              <a:gd name="connsiteY12" fmla="*/ 310368 h 1646316"/>
              <a:gd name="connsiteX13" fmla="*/ 585438 w 1273956"/>
              <a:gd name="connsiteY13" fmla="*/ 222989 h 1646316"/>
              <a:gd name="connsiteX14" fmla="*/ 389352 w 1273956"/>
              <a:gd name="connsiteY14" fmla="*/ 180956 h 1646316"/>
              <a:gd name="connsiteX15" fmla="*/ 0 w 1273956"/>
              <a:gd name="connsiteY15" fmla="*/ 0 h 1646316"/>
              <a:gd name="connsiteX0" fmla="*/ 0 w 1273956"/>
              <a:gd name="connsiteY0" fmla="*/ 0 h 1646316"/>
              <a:gd name="connsiteX1" fmla="*/ 162219 w 1273956"/>
              <a:gd name="connsiteY1" fmla="*/ 411515 h 1646316"/>
              <a:gd name="connsiteX2" fmla="*/ 298871 w 1273956"/>
              <a:gd name="connsiteY2" fmla="*/ 568438 h 1646316"/>
              <a:gd name="connsiteX3" fmla="*/ 611542 w 1273956"/>
              <a:gd name="connsiteY3" fmla="*/ 707005 h 1646316"/>
              <a:gd name="connsiteX4" fmla="*/ 641796 w 1273956"/>
              <a:gd name="connsiteY4" fmla="*/ 711790 h 1646316"/>
              <a:gd name="connsiteX5" fmla="*/ 656040 w 1273956"/>
              <a:gd name="connsiteY5" fmla="*/ 717779 h 1646316"/>
              <a:gd name="connsiteX6" fmla="*/ 991150 w 1273956"/>
              <a:gd name="connsiteY6" fmla="*/ 1083066 h 1646316"/>
              <a:gd name="connsiteX7" fmla="*/ 1239307 w 1273956"/>
              <a:gd name="connsiteY7" fmla="*/ 1646316 h 1646316"/>
              <a:gd name="connsiteX8" fmla="*/ 1273956 w 1273956"/>
              <a:gd name="connsiteY8" fmla="*/ 1633496 h 1646316"/>
              <a:gd name="connsiteX9" fmla="*/ 1150724 w 1273956"/>
              <a:gd name="connsiteY9" fmla="*/ 919995 h 1646316"/>
              <a:gd name="connsiteX10" fmla="*/ 787921 w 1273956"/>
              <a:gd name="connsiteY10" fmla="*/ 318221 h 1646316"/>
              <a:gd name="connsiteX11" fmla="*/ 786596 w 1273956"/>
              <a:gd name="connsiteY11" fmla="*/ 319428 h 1646316"/>
              <a:gd name="connsiteX12" fmla="*/ 783438 w 1273956"/>
              <a:gd name="connsiteY12" fmla="*/ 310368 h 1646316"/>
              <a:gd name="connsiteX13" fmla="*/ 585438 w 1273956"/>
              <a:gd name="connsiteY13" fmla="*/ 222989 h 1646316"/>
              <a:gd name="connsiteX14" fmla="*/ 389352 w 1273956"/>
              <a:gd name="connsiteY14" fmla="*/ 180956 h 1646316"/>
              <a:gd name="connsiteX15" fmla="*/ 0 w 1273956"/>
              <a:gd name="connsiteY15" fmla="*/ 0 h 1646316"/>
              <a:gd name="connsiteX0" fmla="*/ 0 w 1273956"/>
              <a:gd name="connsiteY0" fmla="*/ 0 h 1646316"/>
              <a:gd name="connsiteX1" fmla="*/ 162219 w 1273956"/>
              <a:gd name="connsiteY1" fmla="*/ 411515 h 1646316"/>
              <a:gd name="connsiteX2" fmla="*/ 298871 w 1273956"/>
              <a:gd name="connsiteY2" fmla="*/ 568438 h 1646316"/>
              <a:gd name="connsiteX3" fmla="*/ 611542 w 1273956"/>
              <a:gd name="connsiteY3" fmla="*/ 707005 h 1646316"/>
              <a:gd name="connsiteX4" fmla="*/ 641796 w 1273956"/>
              <a:gd name="connsiteY4" fmla="*/ 711790 h 1646316"/>
              <a:gd name="connsiteX5" fmla="*/ 656040 w 1273956"/>
              <a:gd name="connsiteY5" fmla="*/ 717779 h 1646316"/>
              <a:gd name="connsiteX6" fmla="*/ 991150 w 1273956"/>
              <a:gd name="connsiteY6" fmla="*/ 1083066 h 1646316"/>
              <a:gd name="connsiteX7" fmla="*/ 1239307 w 1273956"/>
              <a:gd name="connsiteY7" fmla="*/ 1646316 h 1646316"/>
              <a:gd name="connsiteX8" fmla="*/ 1273956 w 1273956"/>
              <a:gd name="connsiteY8" fmla="*/ 1633496 h 1646316"/>
              <a:gd name="connsiteX9" fmla="*/ 1150724 w 1273956"/>
              <a:gd name="connsiteY9" fmla="*/ 919995 h 1646316"/>
              <a:gd name="connsiteX10" fmla="*/ 787921 w 1273956"/>
              <a:gd name="connsiteY10" fmla="*/ 318221 h 1646316"/>
              <a:gd name="connsiteX11" fmla="*/ 786596 w 1273956"/>
              <a:gd name="connsiteY11" fmla="*/ 319428 h 1646316"/>
              <a:gd name="connsiteX12" fmla="*/ 783438 w 1273956"/>
              <a:gd name="connsiteY12" fmla="*/ 310368 h 1646316"/>
              <a:gd name="connsiteX13" fmla="*/ 585438 w 1273956"/>
              <a:gd name="connsiteY13" fmla="*/ 222989 h 1646316"/>
              <a:gd name="connsiteX14" fmla="*/ 389352 w 1273956"/>
              <a:gd name="connsiteY14" fmla="*/ 180956 h 1646316"/>
              <a:gd name="connsiteX15" fmla="*/ 0 w 1273956"/>
              <a:gd name="connsiteY15" fmla="*/ 0 h 1646316"/>
              <a:gd name="connsiteX0" fmla="*/ 0 w 1273956"/>
              <a:gd name="connsiteY0" fmla="*/ 0 h 1646316"/>
              <a:gd name="connsiteX1" fmla="*/ 162219 w 1273956"/>
              <a:gd name="connsiteY1" fmla="*/ 411515 h 1646316"/>
              <a:gd name="connsiteX2" fmla="*/ 298871 w 1273956"/>
              <a:gd name="connsiteY2" fmla="*/ 568438 h 1646316"/>
              <a:gd name="connsiteX3" fmla="*/ 611542 w 1273956"/>
              <a:gd name="connsiteY3" fmla="*/ 707005 h 1646316"/>
              <a:gd name="connsiteX4" fmla="*/ 641796 w 1273956"/>
              <a:gd name="connsiteY4" fmla="*/ 711790 h 1646316"/>
              <a:gd name="connsiteX5" fmla="*/ 656040 w 1273956"/>
              <a:gd name="connsiteY5" fmla="*/ 717779 h 1646316"/>
              <a:gd name="connsiteX6" fmla="*/ 991150 w 1273956"/>
              <a:gd name="connsiteY6" fmla="*/ 1083066 h 1646316"/>
              <a:gd name="connsiteX7" fmla="*/ 1239307 w 1273956"/>
              <a:gd name="connsiteY7" fmla="*/ 1646316 h 1646316"/>
              <a:gd name="connsiteX8" fmla="*/ 1273956 w 1273956"/>
              <a:gd name="connsiteY8" fmla="*/ 1633496 h 1646316"/>
              <a:gd name="connsiteX9" fmla="*/ 1150724 w 1273956"/>
              <a:gd name="connsiteY9" fmla="*/ 919995 h 1646316"/>
              <a:gd name="connsiteX10" fmla="*/ 787921 w 1273956"/>
              <a:gd name="connsiteY10" fmla="*/ 318221 h 1646316"/>
              <a:gd name="connsiteX11" fmla="*/ 786596 w 1273956"/>
              <a:gd name="connsiteY11" fmla="*/ 319428 h 1646316"/>
              <a:gd name="connsiteX12" fmla="*/ 783438 w 1273956"/>
              <a:gd name="connsiteY12" fmla="*/ 310368 h 1646316"/>
              <a:gd name="connsiteX13" fmla="*/ 585438 w 1273956"/>
              <a:gd name="connsiteY13" fmla="*/ 222989 h 1646316"/>
              <a:gd name="connsiteX14" fmla="*/ 389352 w 1273956"/>
              <a:gd name="connsiteY14" fmla="*/ 180956 h 1646316"/>
              <a:gd name="connsiteX15" fmla="*/ 0 w 1273956"/>
              <a:gd name="connsiteY15" fmla="*/ 0 h 164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3956" h="1646316">
                <a:moveTo>
                  <a:pt x="0" y="0"/>
                </a:moveTo>
                <a:cubicBezTo>
                  <a:pt x="4121" y="108992"/>
                  <a:pt x="48710" y="265966"/>
                  <a:pt x="162219" y="411515"/>
                </a:cubicBezTo>
                <a:cubicBezTo>
                  <a:pt x="216129" y="491319"/>
                  <a:pt x="264985" y="529555"/>
                  <a:pt x="298871" y="568438"/>
                </a:cubicBezTo>
                <a:cubicBezTo>
                  <a:pt x="374840" y="638853"/>
                  <a:pt x="518309" y="701737"/>
                  <a:pt x="611542" y="707005"/>
                </a:cubicBezTo>
                <a:lnTo>
                  <a:pt x="641796" y="711790"/>
                </a:lnTo>
                <a:lnTo>
                  <a:pt x="656040" y="717779"/>
                </a:lnTo>
                <a:cubicBezTo>
                  <a:pt x="825930" y="798617"/>
                  <a:pt x="896404" y="882923"/>
                  <a:pt x="991150" y="1083066"/>
                </a:cubicBezTo>
                <a:cubicBezTo>
                  <a:pt x="1092682" y="1259602"/>
                  <a:pt x="1159663" y="1441581"/>
                  <a:pt x="1239307" y="1646316"/>
                </a:cubicBezTo>
                <a:cubicBezTo>
                  <a:pt x="1267604" y="1642043"/>
                  <a:pt x="1245659" y="1637769"/>
                  <a:pt x="1273956" y="1633496"/>
                </a:cubicBezTo>
                <a:cubicBezTo>
                  <a:pt x="1255522" y="1404388"/>
                  <a:pt x="1239805" y="1188909"/>
                  <a:pt x="1150724" y="919995"/>
                </a:cubicBezTo>
                <a:cubicBezTo>
                  <a:pt x="1093482" y="758628"/>
                  <a:pt x="943973" y="495108"/>
                  <a:pt x="787921" y="318221"/>
                </a:cubicBezTo>
                <a:lnTo>
                  <a:pt x="786596" y="319428"/>
                </a:lnTo>
                <a:lnTo>
                  <a:pt x="783438" y="310368"/>
                </a:lnTo>
                <a:cubicBezTo>
                  <a:pt x="726526" y="252217"/>
                  <a:pt x="651864" y="247734"/>
                  <a:pt x="585438" y="222989"/>
                </a:cubicBezTo>
                <a:lnTo>
                  <a:pt x="389352" y="18095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256C84"/>
              </a:gs>
              <a:gs pos="21000">
                <a:srgbClr val="256480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8980" tIns="49489" rIns="98980" bIns="49489" rtlCol="0" anchor="ctr">
            <a:noAutofit/>
          </a:bodyPr>
          <a:lstStyle/>
          <a:p>
            <a:pPr algn="ctr"/>
            <a:endParaRPr lang="en-US" sz="1477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3177002" y="4174909"/>
            <a:ext cx="2382116" cy="2041910"/>
            <a:chOff x="2915736" y="1652316"/>
            <a:chExt cx="2068675" cy="1442090"/>
          </a:xfrm>
          <a:effectLst/>
        </p:grpSpPr>
        <p:sp>
          <p:nvSpPr>
            <p:cNvPr id="19" name="Rectangle 137"/>
            <p:cNvSpPr/>
            <p:nvPr/>
          </p:nvSpPr>
          <p:spPr>
            <a:xfrm>
              <a:off x="2915736" y="2422244"/>
              <a:ext cx="2068675" cy="672162"/>
            </a:xfrm>
            <a:custGeom>
              <a:avLst/>
              <a:gdLst>
                <a:gd name="connsiteX0" fmla="*/ 0 w 1742475"/>
                <a:gd name="connsiteY0" fmla="*/ 0 h 492369"/>
                <a:gd name="connsiteX1" fmla="*/ 1742475 w 1742475"/>
                <a:gd name="connsiteY1" fmla="*/ 0 h 492369"/>
                <a:gd name="connsiteX2" fmla="*/ 1742475 w 1742475"/>
                <a:gd name="connsiteY2" fmla="*/ 492369 h 492369"/>
                <a:gd name="connsiteX3" fmla="*/ 0 w 1742475"/>
                <a:gd name="connsiteY3" fmla="*/ 492369 h 492369"/>
                <a:gd name="connsiteX4" fmla="*/ 0 w 1742475"/>
                <a:gd name="connsiteY4" fmla="*/ 0 h 492369"/>
                <a:gd name="connsiteX0" fmla="*/ 99113 w 1742475"/>
                <a:gd name="connsiteY0" fmla="*/ 0 h 492369"/>
                <a:gd name="connsiteX1" fmla="*/ 1742475 w 1742475"/>
                <a:gd name="connsiteY1" fmla="*/ 0 h 492369"/>
                <a:gd name="connsiteX2" fmla="*/ 1742475 w 1742475"/>
                <a:gd name="connsiteY2" fmla="*/ 492369 h 492369"/>
                <a:gd name="connsiteX3" fmla="*/ 0 w 1742475"/>
                <a:gd name="connsiteY3" fmla="*/ 492369 h 492369"/>
                <a:gd name="connsiteX4" fmla="*/ 99113 w 1742475"/>
                <a:gd name="connsiteY4" fmla="*/ 0 h 492369"/>
                <a:gd name="connsiteX0" fmla="*/ 99113 w 1742475"/>
                <a:gd name="connsiteY0" fmla="*/ 0 h 492369"/>
                <a:gd name="connsiteX1" fmla="*/ 1547446 w 1742475"/>
                <a:gd name="connsiteY1" fmla="*/ 0 h 492369"/>
                <a:gd name="connsiteX2" fmla="*/ 1742475 w 1742475"/>
                <a:gd name="connsiteY2" fmla="*/ 492369 h 492369"/>
                <a:gd name="connsiteX3" fmla="*/ 0 w 1742475"/>
                <a:gd name="connsiteY3" fmla="*/ 492369 h 492369"/>
                <a:gd name="connsiteX4" fmla="*/ 99113 w 1742475"/>
                <a:gd name="connsiteY4" fmla="*/ 0 h 492369"/>
                <a:gd name="connsiteX0" fmla="*/ 99113 w 1742475"/>
                <a:gd name="connsiteY0" fmla="*/ 0 h 492369"/>
                <a:gd name="connsiteX1" fmla="*/ 1624179 w 1742475"/>
                <a:gd name="connsiteY1" fmla="*/ 0 h 492369"/>
                <a:gd name="connsiteX2" fmla="*/ 1742475 w 1742475"/>
                <a:gd name="connsiteY2" fmla="*/ 492369 h 492369"/>
                <a:gd name="connsiteX3" fmla="*/ 0 w 1742475"/>
                <a:gd name="connsiteY3" fmla="*/ 492369 h 492369"/>
                <a:gd name="connsiteX4" fmla="*/ 99113 w 1742475"/>
                <a:gd name="connsiteY4" fmla="*/ 0 h 492369"/>
                <a:gd name="connsiteX0" fmla="*/ 99113 w 1742475"/>
                <a:gd name="connsiteY0" fmla="*/ 0 h 492369"/>
                <a:gd name="connsiteX1" fmla="*/ 1652954 w 1742475"/>
                <a:gd name="connsiteY1" fmla="*/ 0 h 492369"/>
                <a:gd name="connsiteX2" fmla="*/ 1742475 w 1742475"/>
                <a:gd name="connsiteY2" fmla="*/ 492369 h 492369"/>
                <a:gd name="connsiteX3" fmla="*/ 0 w 1742475"/>
                <a:gd name="connsiteY3" fmla="*/ 492369 h 492369"/>
                <a:gd name="connsiteX4" fmla="*/ 99113 w 1742475"/>
                <a:gd name="connsiteY4" fmla="*/ 0 h 492369"/>
                <a:gd name="connsiteX0" fmla="*/ 83895 w 1742475"/>
                <a:gd name="connsiteY0" fmla="*/ 0 h 492369"/>
                <a:gd name="connsiteX1" fmla="*/ 1652954 w 1742475"/>
                <a:gd name="connsiteY1" fmla="*/ 0 h 492369"/>
                <a:gd name="connsiteX2" fmla="*/ 1742475 w 1742475"/>
                <a:gd name="connsiteY2" fmla="*/ 492369 h 492369"/>
                <a:gd name="connsiteX3" fmla="*/ 0 w 1742475"/>
                <a:gd name="connsiteY3" fmla="*/ 492369 h 492369"/>
                <a:gd name="connsiteX4" fmla="*/ 83895 w 1742475"/>
                <a:gd name="connsiteY4" fmla="*/ 0 h 492369"/>
                <a:gd name="connsiteX0" fmla="*/ 26065 w 1742475"/>
                <a:gd name="connsiteY0" fmla="*/ 0 h 494725"/>
                <a:gd name="connsiteX1" fmla="*/ 1652954 w 1742475"/>
                <a:gd name="connsiteY1" fmla="*/ 2356 h 494725"/>
                <a:gd name="connsiteX2" fmla="*/ 1742475 w 1742475"/>
                <a:gd name="connsiteY2" fmla="*/ 494725 h 494725"/>
                <a:gd name="connsiteX3" fmla="*/ 0 w 1742475"/>
                <a:gd name="connsiteY3" fmla="*/ 494725 h 494725"/>
                <a:gd name="connsiteX4" fmla="*/ 26065 w 1742475"/>
                <a:gd name="connsiteY4" fmla="*/ 0 h 494725"/>
                <a:gd name="connsiteX0" fmla="*/ 56502 w 1742475"/>
                <a:gd name="connsiteY0" fmla="*/ 0 h 494725"/>
                <a:gd name="connsiteX1" fmla="*/ 1652954 w 1742475"/>
                <a:gd name="connsiteY1" fmla="*/ 2356 h 494725"/>
                <a:gd name="connsiteX2" fmla="*/ 1742475 w 1742475"/>
                <a:gd name="connsiteY2" fmla="*/ 494725 h 494725"/>
                <a:gd name="connsiteX3" fmla="*/ 0 w 1742475"/>
                <a:gd name="connsiteY3" fmla="*/ 494725 h 494725"/>
                <a:gd name="connsiteX4" fmla="*/ 56502 w 1742475"/>
                <a:gd name="connsiteY4" fmla="*/ 0 h 494725"/>
                <a:gd name="connsiteX0" fmla="*/ 56502 w 1742475"/>
                <a:gd name="connsiteY0" fmla="*/ 9423 h 504148"/>
                <a:gd name="connsiteX1" fmla="*/ 1695565 w 1742475"/>
                <a:gd name="connsiteY1" fmla="*/ 0 h 504148"/>
                <a:gd name="connsiteX2" fmla="*/ 1742475 w 1742475"/>
                <a:gd name="connsiteY2" fmla="*/ 504148 h 504148"/>
                <a:gd name="connsiteX3" fmla="*/ 0 w 1742475"/>
                <a:gd name="connsiteY3" fmla="*/ 504148 h 504148"/>
                <a:gd name="connsiteX4" fmla="*/ 56502 w 1742475"/>
                <a:gd name="connsiteY4" fmla="*/ 9423 h 504148"/>
                <a:gd name="connsiteX0" fmla="*/ 56502 w 1742475"/>
                <a:gd name="connsiteY0" fmla="*/ 0 h 494725"/>
                <a:gd name="connsiteX1" fmla="*/ 1683391 w 1742475"/>
                <a:gd name="connsiteY1" fmla="*/ 7068 h 494725"/>
                <a:gd name="connsiteX2" fmla="*/ 1742475 w 1742475"/>
                <a:gd name="connsiteY2" fmla="*/ 494725 h 494725"/>
                <a:gd name="connsiteX3" fmla="*/ 0 w 1742475"/>
                <a:gd name="connsiteY3" fmla="*/ 494725 h 494725"/>
                <a:gd name="connsiteX4" fmla="*/ 56502 w 1742475"/>
                <a:gd name="connsiteY4" fmla="*/ 0 h 494725"/>
                <a:gd name="connsiteX0" fmla="*/ 56502 w 1742475"/>
                <a:gd name="connsiteY0" fmla="*/ 0 h 494725"/>
                <a:gd name="connsiteX1" fmla="*/ 1698610 w 1742475"/>
                <a:gd name="connsiteY1" fmla="*/ 4712 h 494725"/>
                <a:gd name="connsiteX2" fmla="*/ 1742475 w 1742475"/>
                <a:gd name="connsiteY2" fmla="*/ 494725 h 494725"/>
                <a:gd name="connsiteX3" fmla="*/ 0 w 1742475"/>
                <a:gd name="connsiteY3" fmla="*/ 494725 h 494725"/>
                <a:gd name="connsiteX4" fmla="*/ 56502 w 1742475"/>
                <a:gd name="connsiteY4" fmla="*/ 0 h 494725"/>
                <a:gd name="connsiteX0" fmla="*/ 56502 w 1742475"/>
                <a:gd name="connsiteY0" fmla="*/ 0 h 494725"/>
                <a:gd name="connsiteX1" fmla="*/ 1696343 w 1742475"/>
                <a:gd name="connsiteY1" fmla="*/ 2958 h 494725"/>
                <a:gd name="connsiteX2" fmla="*/ 1742475 w 1742475"/>
                <a:gd name="connsiteY2" fmla="*/ 494725 h 494725"/>
                <a:gd name="connsiteX3" fmla="*/ 0 w 1742475"/>
                <a:gd name="connsiteY3" fmla="*/ 494725 h 494725"/>
                <a:gd name="connsiteX4" fmla="*/ 56502 w 1742475"/>
                <a:gd name="connsiteY4" fmla="*/ 0 h 494725"/>
                <a:gd name="connsiteX0" fmla="*/ 56502 w 1742475"/>
                <a:gd name="connsiteY0" fmla="*/ 0 h 494725"/>
                <a:gd name="connsiteX1" fmla="*/ 1696343 w 1742475"/>
                <a:gd name="connsiteY1" fmla="*/ 1203 h 494725"/>
                <a:gd name="connsiteX2" fmla="*/ 1742475 w 1742475"/>
                <a:gd name="connsiteY2" fmla="*/ 494725 h 494725"/>
                <a:gd name="connsiteX3" fmla="*/ 0 w 1742475"/>
                <a:gd name="connsiteY3" fmla="*/ 494725 h 494725"/>
                <a:gd name="connsiteX4" fmla="*/ 56502 w 1742475"/>
                <a:gd name="connsiteY4" fmla="*/ 0 h 494725"/>
                <a:gd name="connsiteX0" fmla="*/ 56502 w 1742475"/>
                <a:gd name="connsiteY0" fmla="*/ 2306 h 497031"/>
                <a:gd name="connsiteX1" fmla="*/ 1696343 w 1742475"/>
                <a:gd name="connsiteY1" fmla="*/ 0 h 497031"/>
                <a:gd name="connsiteX2" fmla="*/ 1742475 w 1742475"/>
                <a:gd name="connsiteY2" fmla="*/ 497031 h 497031"/>
                <a:gd name="connsiteX3" fmla="*/ 0 w 1742475"/>
                <a:gd name="connsiteY3" fmla="*/ 497031 h 497031"/>
                <a:gd name="connsiteX4" fmla="*/ 56502 w 1742475"/>
                <a:gd name="connsiteY4" fmla="*/ 2306 h 497031"/>
                <a:gd name="connsiteX0" fmla="*/ 56502 w 1742475"/>
                <a:gd name="connsiteY0" fmla="*/ 2306 h 497031"/>
                <a:gd name="connsiteX1" fmla="*/ 1696343 w 1742475"/>
                <a:gd name="connsiteY1" fmla="*/ 0 h 497031"/>
                <a:gd name="connsiteX2" fmla="*/ 1742475 w 1742475"/>
                <a:gd name="connsiteY2" fmla="*/ 497031 h 497031"/>
                <a:gd name="connsiteX3" fmla="*/ 0 w 1742475"/>
                <a:gd name="connsiteY3" fmla="*/ 497031 h 497031"/>
                <a:gd name="connsiteX4" fmla="*/ 56502 w 1742475"/>
                <a:gd name="connsiteY4" fmla="*/ 2306 h 497031"/>
                <a:gd name="connsiteX0" fmla="*/ 56502 w 1742475"/>
                <a:gd name="connsiteY0" fmla="*/ 2306 h 497031"/>
                <a:gd name="connsiteX1" fmla="*/ 1700877 w 1742475"/>
                <a:gd name="connsiteY1" fmla="*/ 0 h 497031"/>
                <a:gd name="connsiteX2" fmla="*/ 1742475 w 1742475"/>
                <a:gd name="connsiteY2" fmla="*/ 497031 h 497031"/>
                <a:gd name="connsiteX3" fmla="*/ 0 w 1742475"/>
                <a:gd name="connsiteY3" fmla="*/ 497031 h 497031"/>
                <a:gd name="connsiteX4" fmla="*/ 56502 w 1742475"/>
                <a:gd name="connsiteY4" fmla="*/ 2306 h 497031"/>
                <a:gd name="connsiteX0" fmla="*/ 56502 w 1742475"/>
                <a:gd name="connsiteY0" fmla="*/ 552 h 495277"/>
                <a:gd name="connsiteX1" fmla="*/ 1705411 w 1742475"/>
                <a:gd name="connsiteY1" fmla="*/ 0 h 495277"/>
                <a:gd name="connsiteX2" fmla="*/ 1742475 w 1742475"/>
                <a:gd name="connsiteY2" fmla="*/ 495277 h 495277"/>
                <a:gd name="connsiteX3" fmla="*/ 0 w 1742475"/>
                <a:gd name="connsiteY3" fmla="*/ 495277 h 495277"/>
                <a:gd name="connsiteX4" fmla="*/ 56502 w 1742475"/>
                <a:gd name="connsiteY4" fmla="*/ 552 h 495277"/>
                <a:gd name="connsiteX0" fmla="*/ 130124 w 1742475"/>
                <a:gd name="connsiteY0" fmla="*/ 552 h 495277"/>
                <a:gd name="connsiteX1" fmla="*/ 1705411 w 1742475"/>
                <a:gd name="connsiteY1" fmla="*/ 0 h 495277"/>
                <a:gd name="connsiteX2" fmla="*/ 1742475 w 1742475"/>
                <a:gd name="connsiteY2" fmla="*/ 495277 h 495277"/>
                <a:gd name="connsiteX3" fmla="*/ 0 w 1742475"/>
                <a:gd name="connsiteY3" fmla="*/ 495277 h 495277"/>
                <a:gd name="connsiteX4" fmla="*/ 130124 w 1742475"/>
                <a:gd name="connsiteY4" fmla="*/ 552 h 495277"/>
                <a:gd name="connsiteX0" fmla="*/ 130124 w 1742475"/>
                <a:gd name="connsiteY0" fmla="*/ 552 h 495277"/>
                <a:gd name="connsiteX1" fmla="*/ 1648777 w 1742475"/>
                <a:gd name="connsiteY1" fmla="*/ 0 h 495277"/>
                <a:gd name="connsiteX2" fmla="*/ 1742475 w 1742475"/>
                <a:gd name="connsiteY2" fmla="*/ 495277 h 495277"/>
                <a:gd name="connsiteX3" fmla="*/ 0 w 1742475"/>
                <a:gd name="connsiteY3" fmla="*/ 495277 h 495277"/>
                <a:gd name="connsiteX4" fmla="*/ 130124 w 1742475"/>
                <a:gd name="connsiteY4" fmla="*/ 552 h 49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2475" h="495277">
                  <a:moveTo>
                    <a:pt x="130124" y="552"/>
                  </a:moveTo>
                  <a:lnTo>
                    <a:pt x="1648777" y="0"/>
                  </a:lnTo>
                  <a:lnTo>
                    <a:pt x="1742475" y="495277"/>
                  </a:lnTo>
                  <a:lnTo>
                    <a:pt x="0" y="495277"/>
                  </a:lnTo>
                  <a:lnTo>
                    <a:pt x="130124" y="552"/>
                  </a:ln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12700" cap="flat" cmpd="sng" algn="ctr">
              <a:solidFill>
                <a:srgbClr val="000000">
                  <a:lumMod val="85000"/>
                  <a:lumOff val="15000"/>
                </a:srgbClr>
              </a:solidFill>
              <a:prstDash val="solid"/>
              <a:miter lim="800000"/>
            </a:ln>
            <a:effectLst>
              <a:reflection stA="75000" endPos="15000" dir="5400000" sy="-100000" algn="bl" rotWithShape="0"/>
            </a:effectLst>
            <a:scene3d>
              <a:camera prst="perspectiveRelaxed"/>
              <a:lightRig rig="balanced" dir="t"/>
            </a:scene3d>
            <a:sp3d extrusionH="63500"/>
          </p:spPr>
          <p:txBody>
            <a:bodyPr rtlCol="0" anchor="ctr"/>
            <a:lstStyle/>
            <a:p>
              <a:pPr algn="ctr" defTabSz="989821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37"/>
            <p:cNvSpPr/>
            <p:nvPr/>
          </p:nvSpPr>
          <p:spPr>
            <a:xfrm>
              <a:off x="3041835" y="2302302"/>
              <a:ext cx="1834457" cy="672162"/>
            </a:xfrm>
            <a:custGeom>
              <a:avLst/>
              <a:gdLst>
                <a:gd name="connsiteX0" fmla="*/ 0 w 1742475"/>
                <a:gd name="connsiteY0" fmla="*/ 0 h 492369"/>
                <a:gd name="connsiteX1" fmla="*/ 1742475 w 1742475"/>
                <a:gd name="connsiteY1" fmla="*/ 0 h 492369"/>
                <a:gd name="connsiteX2" fmla="*/ 1742475 w 1742475"/>
                <a:gd name="connsiteY2" fmla="*/ 492369 h 492369"/>
                <a:gd name="connsiteX3" fmla="*/ 0 w 1742475"/>
                <a:gd name="connsiteY3" fmla="*/ 492369 h 492369"/>
                <a:gd name="connsiteX4" fmla="*/ 0 w 1742475"/>
                <a:gd name="connsiteY4" fmla="*/ 0 h 492369"/>
                <a:gd name="connsiteX0" fmla="*/ 99113 w 1742475"/>
                <a:gd name="connsiteY0" fmla="*/ 0 h 492369"/>
                <a:gd name="connsiteX1" fmla="*/ 1742475 w 1742475"/>
                <a:gd name="connsiteY1" fmla="*/ 0 h 492369"/>
                <a:gd name="connsiteX2" fmla="*/ 1742475 w 1742475"/>
                <a:gd name="connsiteY2" fmla="*/ 492369 h 492369"/>
                <a:gd name="connsiteX3" fmla="*/ 0 w 1742475"/>
                <a:gd name="connsiteY3" fmla="*/ 492369 h 492369"/>
                <a:gd name="connsiteX4" fmla="*/ 99113 w 1742475"/>
                <a:gd name="connsiteY4" fmla="*/ 0 h 492369"/>
                <a:gd name="connsiteX0" fmla="*/ 99113 w 1742475"/>
                <a:gd name="connsiteY0" fmla="*/ 0 h 492369"/>
                <a:gd name="connsiteX1" fmla="*/ 1547446 w 1742475"/>
                <a:gd name="connsiteY1" fmla="*/ 0 h 492369"/>
                <a:gd name="connsiteX2" fmla="*/ 1742475 w 1742475"/>
                <a:gd name="connsiteY2" fmla="*/ 492369 h 492369"/>
                <a:gd name="connsiteX3" fmla="*/ 0 w 1742475"/>
                <a:gd name="connsiteY3" fmla="*/ 492369 h 492369"/>
                <a:gd name="connsiteX4" fmla="*/ 99113 w 1742475"/>
                <a:gd name="connsiteY4" fmla="*/ 0 h 492369"/>
                <a:gd name="connsiteX0" fmla="*/ 99113 w 1742475"/>
                <a:gd name="connsiteY0" fmla="*/ 0 h 492369"/>
                <a:gd name="connsiteX1" fmla="*/ 1624179 w 1742475"/>
                <a:gd name="connsiteY1" fmla="*/ 0 h 492369"/>
                <a:gd name="connsiteX2" fmla="*/ 1742475 w 1742475"/>
                <a:gd name="connsiteY2" fmla="*/ 492369 h 492369"/>
                <a:gd name="connsiteX3" fmla="*/ 0 w 1742475"/>
                <a:gd name="connsiteY3" fmla="*/ 492369 h 492369"/>
                <a:gd name="connsiteX4" fmla="*/ 99113 w 1742475"/>
                <a:gd name="connsiteY4" fmla="*/ 0 h 492369"/>
                <a:gd name="connsiteX0" fmla="*/ 99113 w 1742475"/>
                <a:gd name="connsiteY0" fmla="*/ 0 h 492369"/>
                <a:gd name="connsiteX1" fmla="*/ 1652954 w 1742475"/>
                <a:gd name="connsiteY1" fmla="*/ 0 h 492369"/>
                <a:gd name="connsiteX2" fmla="*/ 1742475 w 1742475"/>
                <a:gd name="connsiteY2" fmla="*/ 492369 h 492369"/>
                <a:gd name="connsiteX3" fmla="*/ 0 w 1742475"/>
                <a:gd name="connsiteY3" fmla="*/ 492369 h 492369"/>
                <a:gd name="connsiteX4" fmla="*/ 99113 w 1742475"/>
                <a:gd name="connsiteY4" fmla="*/ 0 h 492369"/>
                <a:gd name="connsiteX0" fmla="*/ 83895 w 1742475"/>
                <a:gd name="connsiteY0" fmla="*/ 0 h 492369"/>
                <a:gd name="connsiteX1" fmla="*/ 1652954 w 1742475"/>
                <a:gd name="connsiteY1" fmla="*/ 0 h 492369"/>
                <a:gd name="connsiteX2" fmla="*/ 1742475 w 1742475"/>
                <a:gd name="connsiteY2" fmla="*/ 492369 h 492369"/>
                <a:gd name="connsiteX3" fmla="*/ 0 w 1742475"/>
                <a:gd name="connsiteY3" fmla="*/ 492369 h 492369"/>
                <a:gd name="connsiteX4" fmla="*/ 83895 w 1742475"/>
                <a:gd name="connsiteY4" fmla="*/ 0 h 492369"/>
                <a:gd name="connsiteX0" fmla="*/ 26065 w 1742475"/>
                <a:gd name="connsiteY0" fmla="*/ 0 h 494725"/>
                <a:gd name="connsiteX1" fmla="*/ 1652954 w 1742475"/>
                <a:gd name="connsiteY1" fmla="*/ 2356 h 494725"/>
                <a:gd name="connsiteX2" fmla="*/ 1742475 w 1742475"/>
                <a:gd name="connsiteY2" fmla="*/ 494725 h 494725"/>
                <a:gd name="connsiteX3" fmla="*/ 0 w 1742475"/>
                <a:gd name="connsiteY3" fmla="*/ 494725 h 494725"/>
                <a:gd name="connsiteX4" fmla="*/ 26065 w 1742475"/>
                <a:gd name="connsiteY4" fmla="*/ 0 h 494725"/>
                <a:gd name="connsiteX0" fmla="*/ 56502 w 1742475"/>
                <a:gd name="connsiteY0" fmla="*/ 0 h 494725"/>
                <a:gd name="connsiteX1" fmla="*/ 1652954 w 1742475"/>
                <a:gd name="connsiteY1" fmla="*/ 2356 h 494725"/>
                <a:gd name="connsiteX2" fmla="*/ 1742475 w 1742475"/>
                <a:gd name="connsiteY2" fmla="*/ 494725 h 494725"/>
                <a:gd name="connsiteX3" fmla="*/ 0 w 1742475"/>
                <a:gd name="connsiteY3" fmla="*/ 494725 h 494725"/>
                <a:gd name="connsiteX4" fmla="*/ 56502 w 1742475"/>
                <a:gd name="connsiteY4" fmla="*/ 0 h 494725"/>
                <a:gd name="connsiteX0" fmla="*/ 56502 w 1742475"/>
                <a:gd name="connsiteY0" fmla="*/ 9423 h 504148"/>
                <a:gd name="connsiteX1" fmla="*/ 1695565 w 1742475"/>
                <a:gd name="connsiteY1" fmla="*/ 0 h 504148"/>
                <a:gd name="connsiteX2" fmla="*/ 1742475 w 1742475"/>
                <a:gd name="connsiteY2" fmla="*/ 504148 h 504148"/>
                <a:gd name="connsiteX3" fmla="*/ 0 w 1742475"/>
                <a:gd name="connsiteY3" fmla="*/ 504148 h 504148"/>
                <a:gd name="connsiteX4" fmla="*/ 56502 w 1742475"/>
                <a:gd name="connsiteY4" fmla="*/ 9423 h 504148"/>
                <a:gd name="connsiteX0" fmla="*/ 56502 w 1742475"/>
                <a:gd name="connsiteY0" fmla="*/ 0 h 494725"/>
                <a:gd name="connsiteX1" fmla="*/ 1683391 w 1742475"/>
                <a:gd name="connsiteY1" fmla="*/ 7068 h 494725"/>
                <a:gd name="connsiteX2" fmla="*/ 1742475 w 1742475"/>
                <a:gd name="connsiteY2" fmla="*/ 494725 h 494725"/>
                <a:gd name="connsiteX3" fmla="*/ 0 w 1742475"/>
                <a:gd name="connsiteY3" fmla="*/ 494725 h 494725"/>
                <a:gd name="connsiteX4" fmla="*/ 56502 w 1742475"/>
                <a:gd name="connsiteY4" fmla="*/ 0 h 494725"/>
                <a:gd name="connsiteX0" fmla="*/ 56502 w 1742475"/>
                <a:gd name="connsiteY0" fmla="*/ 0 h 494725"/>
                <a:gd name="connsiteX1" fmla="*/ 1698610 w 1742475"/>
                <a:gd name="connsiteY1" fmla="*/ 4712 h 494725"/>
                <a:gd name="connsiteX2" fmla="*/ 1742475 w 1742475"/>
                <a:gd name="connsiteY2" fmla="*/ 494725 h 494725"/>
                <a:gd name="connsiteX3" fmla="*/ 0 w 1742475"/>
                <a:gd name="connsiteY3" fmla="*/ 494725 h 494725"/>
                <a:gd name="connsiteX4" fmla="*/ 56502 w 1742475"/>
                <a:gd name="connsiteY4" fmla="*/ 0 h 494725"/>
                <a:gd name="connsiteX0" fmla="*/ 56502 w 1742475"/>
                <a:gd name="connsiteY0" fmla="*/ 0 h 494725"/>
                <a:gd name="connsiteX1" fmla="*/ 1696343 w 1742475"/>
                <a:gd name="connsiteY1" fmla="*/ 2958 h 494725"/>
                <a:gd name="connsiteX2" fmla="*/ 1742475 w 1742475"/>
                <a:gd name="connsiteY2" fmla="*/ 494725 h 494725"/>
                <a:gd name="connsiteX3" fmla="*/ 0 w 1742475"/>
                <a:gd name="connsiteY3" fmla="*/ 494725 h 494725"/>
                <a:gd name="connsiteX4" fmla="*/ 56502 w 1742475"/>
                <a:gd name="connsiteY4" fmla="*/ 0 h 494725"/>
                <a:gd name="connsiteX0" fmla="*/ 56502 w 1742475"/>
                <a:gd name="connsiteY0" fmla="*/ 0 h 494725"/>
                <a:gd name="connsiteX1" fmla="*/ 1696343 w 1742475"/>
                <a:gd name="connsiteY1" fmla="*/ 1203 h 494725"/>
                <a:gd name="connsiteX2" fmla="*/ 1742475 w 1742475"/>
                <a:gd name="connsiteY2" fmla="*/ 494725 h 494725"/>
                <a:gd name="connsiteX3" fmla="*/ 0 w 1742475"/>
                <a:gd name="connsiteY3" fmla="*/ 494725 h 494725"/>
                <a:gd name="connsiteX4" fmla="*/ 56502 w 1742475"/>
                <a:gd name="connsiteY4" fmla="*/ 0 h 494725"/>
                <a:gd name="connsiteX0" fmla="*/ 56502 w 1742475"/>
                <a:gd name="connsiteY0" fmla="*/ 2306 h 497031"/>
                <a:gd name="connsiteX1" fmla="*/ 1696343 w 1742475"/>
                <a:gd name="connsiteY1" fmla="*/ 0 h 497031"/>
                <a:gd name="connsiteX2" fmla="*/ 1742475 w 1742475"/>
                <a:gd name="connsiteY2" fmla="*/ 497031 h 497031"/>
                <a:gd name="connsiteX3" fmla="*/ 0 w 1742475"/>
                <a:gd name="connsiteY3" fmla="*/ 497031 h 497031"/>
                <a:gd name="connsiteX4" fmla="*/ 56502 w 1742475"/>
                <a:gd name="connsiteY4" fmla="*/ 2306 h 497031"/>
                <a:gd name="connsiteX0" fmla="*/ 56502 w 1742475"/>
                <a:gd name="connsiteY0" fmla="*/ 2306 h 497031"/>
                <a:gd name="connsiteX1" fmla="*/ 1696343 w 1742475"/>
                <a:gd name="connsiteY1" fmla="*/ 0 h 497031"/>
                <a:gd name="connsiteX2" fmla="*/ 1742475 w 1742475"/>
                <a:gd name="connsiteY2" fmla="*/ 497031 h 497031"/>
                <a:gd name="connsiteX3" fmla="*/ 0 w 1742475"/>
                <a:gd name="connsiteY3" fmla="*/ 497031 h 497031"/>
                <a:gd name="connsiteX4" fmla="*/ 56502 w 1742475"/>
                <a:gd name="connsiteY4" fmla="*/ 2306 h 497031"/>
                <a:gd name="connsiteX0" fmla="*/ 56502 w 1742475"/>
                <a:gd name="connsiteY0" fmla="*/ 2306 h 497031"/>
                <a:gd name="connsiteX1" fmla="*/ 1700877 w 1742475"/>
                <a:gd name="connsiteY1" fmla="*/ 0 h 497031"/>
                <a:gd name="connsiteX2" fmla="*/ 1742475 w 1742475"/>
                <a:gd name="connsiteY2" fmla="*/ 497031 h 497031"/>
                <a:gd name="connsiteX3" fmla="*/ 0 w 1742475"/>
                <a:gd name="connsiteY3" fmla="*/ 497031 h 497031"/>
                <a:gd name="connsiteX4" fmla="*/ 56502 w 1742475"/>
                <a:gd name="connsiteY4" fmla="*/ 2306 h 497031"/>
                <a:gd name="connsiteX0" fmla="*/ 56502 w 1742475"/>
                <a:gd name="connsiteY0" fmla="*/ 552 h 495277"/>
                <a:gd name="connsiteX1" fmla="*/ 1705411 w 1742475"/>
                <a:gd name="connsiteY1" fmla="*/ 0 h 495277"/>
                <a:gd name="connsiteX2" fmla="*/ 1742475 w 1742475"/>
                <a:gd name="connsiteY2" fmla="*/ 495277 h 495277"/>
                <a:gd name="connsiteX3" fmla="*/ 0 w 1742475"/>
                <a:gd name="connsiteY3" fmla="*/ 495277 h 495277"/>
                <a:gd name="connsiteX4" fmla="*/ 56502 w 1742475"/>
                <a:gd name="connsiteY4" fmla="*/ 552 h 49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2475" h="495277">
                  <a:moveTo>
                    <a:pt x="56502" y="552"/>
                  </a:moveTo>
                  <a:lnTo>
                    <a:pt x="1705411" y="0"/>
                  </a:lnTo>
                  <a:lnTo>
                    <a:pt x="1742475" y="495277"/>
                  </a:lnTo>
                  <a:lnTo>
                    <a:pt x="0" y="495277"/>
                  </a:lnTo>
                  <a:lnTo>
                    <a:pt x="56502" y="552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miter lim="800000"/>
            </a:ln>
            <a:effectLst/>
            <a:scene3d>
              <a:camera prst="perspectiveRelaxed"/>
              <a:lightRig rig="balanced" dir="t"/>
            </a:scene3d>
            <a:sp3d extrusionH="101600"/>
          </p:spPr>
          <p:txBody>
            <a:bodyPr rtlCol="0" anchor="ctr"/>
            <a:lstStyle/>
            <a:p>
              <a:pPr algn="ctr" defTabSz="989821">
                <a:defRPr/>
              </a:pPr>
              <a:endParaRPr lang="en-US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040541" y="1652316"/>
              <a:ext cx="1841586" cy="1234121"/>
              <a:chOff x="3040541" y="1652316"/>
              <a:chExt cx="1841586" cy="1234121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040541" y="1652316"/>
                <a:ext cx="1841586" cy="1234121"/>
                <a:chOff x="3062921" y="370875"/>
                <a:chExt cx="1841586" cy="1234121"/>
              </a:xfrm>
              <a:solidFill>
                <a:srgbClr val="FFFFFF">
                  <a:lumMod val="85000"/>
                </a:srgbClr>
              </a:solidFill>
              <a:scene3d>
                <a:camera prst="perspectiveBelow"/>
                <a:lightRig rig="threePt" dir="t"/>
              </a:scene3d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3683177" y="370875"/>
                  <a:ext cx="601074" cy="1234121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  <a:sp3d extrusionH="939800">
                  <a:bevelB/>
                </a:sp3d>
              </p:spPr>
              <p:txBody>
                <a:bodyPr rtlCol="0" anchor="ctr"/>
                <a:lstStyle/>
                <a:p>
                  <a:pPr algn="ctr" defTabSz="989821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4303433" y="370875"/>
                  <a:ext cx="601074" cy="1234121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  <a:sp3d extrusionH="939800">
                  <a:bevelB/>
                </a:sp3d>
              </p:spPr>
              <p:txBody>
                <a:bodyPr rtlCol="0" anchor="ctr"/>
                <a:lstStyle/>
                <a:p>
                  <a:pPr algn="ctr" defTabSz="989821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3062921" y="370875"/>
                  <a:ext cx="601074" cy="1234121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  <a:sp3d extrusionH="939800">
                  <a:bevelB/>
                </a:sp3d>
              </p:spPr>
              <p:txBody>
                <a:bodyPr rtlCol="0" anchor="ctr"/>
                <a:lstStyle/>
                <a:p>
                  <a:pPr algn="ctr" defTabSz="989821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3073210" y="1736372"/>
                <a:ext cx="558859" cy="1097737"/>
                <a:chOff x="3063162" y="1741397"/>
                <a:chExt cx="558859" cy="1097737"/>
              </a:xfrm>
            </p:grpSpPr>
            <p:sp>
              <p:nvSpPr>
                <p:cNvPr id="106" name="Freeform 105"/>
                <p:cNvSpPr/>
                <p:nvPr/>
              </p:nvSpPr>
              <p:spPr>
                <a:xfrm>
                  <a:off x="3089627" y="1762814"/>
                  <a:ext cx="505929" cy="1054903"/>
                </a:xfrm>
                <a:custGeom>
                  <a:avLst/>
                  <a:gdLst>
                    <a:gd name="connsiteX0" fmla="*/ 214909 w 505929"/>
                    <a:gd name="connsiteY0" fmla="*/ 0 h 1054903"/>
                    <a:gd name="connsiteX1" fmla="*/ 505929 w 505929"/>
                    <a:gd name="connsiteY1" fmla="*/ 0 h 1054903"/>
                    <a:gd name="connsiteX2" fmla="*/ 505929 w 505929"/>
                    <a:gd name="connsiteY2" fmla="*/ 839994 h 1054903"/>
                    <a:gd name="connsiteX3" fmla="*/ 291020 w 505929"/>
                    <a:gd name="connsiteY3" fmla="*/ 1054903 h 1054903"/>
                    <a:gd name="connsiteX4" fmla="*/ 0 w 505929"/>
                    <a:gd name="connsiteY4" fmla="*/ 1054903 h 1054903"/>
                    <a:gd name="connsiteX5" fmla="*/ 0 w 505929"/>
                    <a:gd name="connsiteY5" fmla="*/ 214909 h 1054903"/>
                    <a:gd name="connsiteX6" fmla="*/ 214909 w 505929"/>
                    <a:gd name="connsiteY6" fmla="*/ 0 h 105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5929" h="1054903">
                      <a:moveTo>
                        <a:pt x="214909" y="0"/>
                      </a:moveTo>
                      <a:lnTo>
                        <a:pt x="505929" y="0"/>
                      </a:lnTo>
                      <a:lnTo>
                        <a:pt x="505929" y="839994"/>
                      </a:lnTo>
                      <a:cubicBezTo>
                        <a:pt x="505929" y="958685"/>
                        <a:pt x="409711" y="1054903"/>
                        <a:pt x="291020" y="1054903"/>
                      </a:cubicBezTo>
                      <a:lnTo>
                        <a:pt x="0" y="1054903"/>
                      </a:lnTo>
                      <a:lnTo>
                        <a:pt x="0" y="214909"/>
                      </a:lnTo>
                      <a:cubicBezTo>
                        <a:pt x="0" y="96218"/>
                        <a:pt x="96218" y="0"/>
                        <a:pt x="214909" y="0"/>
                      </a:cubicBezTo>
                      <a:close/>
                    </a:path>
                  </a:pathLst>
                </a:custGeom>
                <a:solidFill>
                  <a:srgbClr val="FFFFFF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perspectiveRight"/>
                  <a:lightRig rig="threePt" dir="t"/>
                </a:scene3d>
              </p:spPr>
              <p:txBody>
                <a:bodyPr rtlCol="0" anchor="ctr"/>
                <a:lstStyle/>
                <a:p>
                  <a:pPr algn="ctr" defTabSz="989821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107" name="Group 106"/>
                <p:cNvGrpSpPr/>
                <p:nvPr/>
              </p:nvGrpSpPr>
              <p:grpSpPr>
                <a:xfrm>
                  <a:off x="3097986" y="1828800"/>
                  <a:ext cx="499015" cy="931886"/>
                  <a:chOff x="3097986" y="1828800"/>
                  <a:chExt cx="499015" cy="931886"/>
                </a:xfrm>
              </p:grpSpPr>
              <p:grpSp>
                <p:nvGrpSpPr>
                  <p:cNvPr id="109" name="Group 108"/>
                  <p:cNvGrpSpPr/>
                  <p:nvPr/>
                </p:nvGrpSpPr>
                <p:grpSpPr>
                  <a:xfrm>
                    <a:off x="3102537" y="1828800"/>
                    <a:ext cx="489913" cy="59528"/>
                    <a:chOff x="3102755" y="1828800"/>
                    <a:chExt cx="489913" cy="59528"/>
                  </a:xfrm>
                </p:grpSpPr>
                <p:cxnSp>
                  <p:nvCxnSpPr>
                    <p:cNvPr id="141" name="Straight Connector 140"/>
                    <p:cNvCxnSpPr/>
                    <p:nvPr/>
                  </p:nvCxnSpPr>
                  <p:spPr>
                    <a:xfrm>
                      <a:off x="3143115" y="1828800"/>
                      <a:ext cx="447947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142" name="Straight Connector 141"/>
                    <p:cNvCxnSpPr/>
                    <p:nvPr/>
                  </p:nvCxnSpPr>
                  <p:spPr>
                    <a:xfrm>
                      <a:off x="3130061" y="1854992"/>
                      <a:ext cx="461520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43" name="Straight Connector 142"/>
                    <p:cNvCxnSpPr/>
                    <p:nvPr/>
                  </p:nvCxnSpPr>
                  <p:spPr>
                    <a:xfrm>
                      <a:off x="3116611" y="1871660"/>
                      <a:ext cx="475504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  <p:cxnSp>
                  <p:nvCxnSpPr>
                    <p:cNvPr id="144" name="Straight Connector 143"/>
                    <p:cNvCxnSpPr/>
                    <p:nvPr/>
                  </p:nvCxnSpPr>
                  <p:spPr>
                    <a:xfrm>
                      <a:off x="3138785" y="1838325"/>
                      <a:ext cx="452448" cy="2382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145" name="Straight Connector 144"/>
                    <p:cNvCxnSpPr/>
                    <p:nvPr/>
                  </p:nvCxnSpPr>
                  <p:spPr>
                    <a:xfrm>
                      <a:off x="3102755" y="1888328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</p:grpSp>
              <p:grpSp>
                <p:nvGrpSpPr>
                  <p:cNvPr id="110" name="Group 109"/>
                  <p:cNvGrpSpPr/>
                  <p:nvPr/>
                </p:nvGrpSpPr>
                <p:grpSpPr>
                  <a:xfrm>
                    <a:off x="3097986" y="2179269"/>
                    <a:ext cx="499015" cy="59528"/>
                    <a:chOff x="3107037" y="2237635"/>
                    <a:chExt cx="499015" cy="59528"/>
                  </a:xfrm>
                </p:grpSpPr>
                <p:cxnSp>
                  <p:nvCxnSpPr>
                    <p:cNvPr id="136" name="Straight Connector 135"/>
                    <p:cNvCxnSpPr/>
                    <p:nvPr/>
                  </p:nvCxnSpPr>
                  <p:spPr>
                    <a:xfrm>
                      <a:off x="3119384" y="2237635"/>
                      <a:ext cx="48506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137" name="Straight Connector 136"/>
                    <p:cNvCxnSpPr/>
                    <p:nvPr/>
                  </p:nvCxnSpPr>
                  <p:spPr>
                    <a:xfrm>
                      <a:off x="3115454" y="2263827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38" name="Straight Connector 137"/>
                    <p:cNvCxnSpPr/>
                    <p:nvPr/>
                  </p:nvCxnSpPr>
                  <p:spPr>
                    <a:xfrm>
                      <a:off x="3116139" y="2280495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  <p:cxnSp>
                  <p:nvCxnSpPr>
                    <p:cNvPr id="139" name="Straight Connector 138"/>
                    <p:cNvCxnSpPr/>
                    <p:nvPr/>
                  </p:nvCxnSpPr>
                  <p:spPr>
                    <a:xfrm>
                      <a:off x="3114868" y="2247160"/>
                      <a:ext cx="489936" cy="2382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140" name="Straight Connector 139"/>
                    <p:cNvCxnSpPr/>
                    <p:nvPr/>
                  </p:nvCxnSpPr>
                  <p:spPr>
                    <a:xfrm>
                      <a:off x="3107037" y="2297163"/>
                      <a:ext cx="49481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</p:grpSp>
              <p:grpSp>
                <p:nvGrpSpPr>
                  <p:cNvPr id="111" name="Group 110"/>
                  <p:cNvGrpSpPr/>
                  <p:nvPr/>
                </p:nvGrpSpPr>
                <p:grpSpPr>
                  <a:xfrm>
                    <a:off x="3097986" y="2353232"/>
                    <a:ext cx="499015" cy="59528"/>
                    <a:chOff x="3096527" y="2416311"/>
                    <a:chExt cx="499015" cy="59528"/>
                  </a:xfrm>
                </p:grpSpPr>
                <p:cxnSp>
                  <p:nvCxnSpPr>
                    <p:cNvPr id="131" name="Straight Connector 130"/>
                    <p:cNvCxnSpPr/>
                    <p:nvPr/>
                  </p:nvCxnSpPr>
                  <p:spPr>
                    <a:xfrm>
                      <a:off x="3108874" y="2416311"/>
                      <a:ext cx="48506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132" name="Straight Connector 131"/>
                    <p:cNvCxnSpPr/>
                    <p:nvPr/>
                  </p:nvCxnSpPr>
                  <p:spPr>
                    <a:xfrm>
                      <a:off x="3104944" y="2442503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>
                      <a:off x="3105629" y="2459171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  <p:cxnSp>
                  <p:nvCxnSpPr>
                    <p:cNvPr id="134" name="Straight Connector 133"/>
                    <p:cNvCxnSpPr/>
                    <p:nvPr/>
                  </p:nvCxnSpPr>
                  <p:spPr>
                    <a:xfrm>
                      <a:off x="3104358" y="2425836"/>
                      <a:ext cx="489936" cy="2382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135" name="Straight Connector 134"/>
                    <p:cNvCxnSpPr/>
                    <p:nvPr/>
                  </p:nvCxnSpPr>
                  <p:spPr>
                    <a:xfrm>
                      <a:off x="3096527" y="2475839"/>
                      <a:ext cx="49481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</p:grpSp>
              <p:grpSp>
                <p:nvGrpSpPr>
                  <p:cNvPr id="112" name="Group 111"/>
                  <p:cNvGrpSpPr/>
                  <p:nvPr/>
                </p:nvGrpSpPr>
                <p:grpSpPr>
                  <a:xfrm>
                    <a:off x="3097986" y="2527195"/>
                    <a:ext cx="499015" cy="59528"/>
                    <a:chOff x="3075506" y="2573966"/>
                    <a:chExt cx="499015" cy="59528"/>
                  </a:xfrm>
                </p:grpSpPr>
                <p:cxnSp>
                  <p:nvCxnSpPr>
                    <p:cNvPr id="126" name="Straight Connector 125"/>
                    <p:cNvCxnSpPr/>
                    <p:nvPr/>
                  </p:nvCxnSpPr>
                  <p:spPr>
                    <a:xfrm>
                      <a:off x="3087853" y="2573966"/>
                      <a:ext cx="48506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127" name="Straight Connector 126"/>
                    <p:cNvCxnSpPr/>
                    <p:nvPr/>
                  </p:nvCxnSpPr>
                  <p:spPr>
                    <a:xfrm>
                      <a:off x="3083923" y="2600158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28" name="Straight Connector 127"/>
                    <p:cNvCxnSpPr/>
                    <p:nvPr/>
                  </p:nvCxnSpPr>
                  <p:spPr>
                    <a:xfrm>
                      <a:off x="3084608" y="2616826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  <p:cxnSp>
                  <p:nvCxnSpPr>
                    <p:cNvPr id="129" name="Straight Connector 128"/>
                    <p:cNvCxnSpPr/>
                    <p:nvPr/>
                  </p:nvCxnSpPr>
                  <p:spPr>
                    <a:xfrm>
                      <a:off x="3083337" y="2583491"/>
                      <a:ext cx="489936" cy="2382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130" name="Straight Connector 129"/>
                    <p:cNvCxnSpPr/>
                    <p:nvPr/>
                  </p:nvCxnSpPr>
                  <p:spPr>
                    <a:xfrm>
                      <a:off x="3075506" y="2633494"/>
                      <a:ext cx="49481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</p:grpSp>
              <p:grpSp>
                <p:nvGrpSpPr>
                  <p:cNvPr id="113" name="Group 112"/>
                  <p:cNvGrpSpPr/>
                  <p:nvPr/>
                </p:nvGrpSpPr>
                <p:grpSpPr>
                  <a:xfrm flipH="1">
                    <a:off x="3106179" y="2701158"/>
                    <a:ext cx="454056" cy="59528"/>
                    <a:chOff x="3109040" y="2701158"/>
                    <a:chExt cx="467815" cy="59528"/>
                  </a:xfrm>
                </p:grpSpPr>
                <p:cxnSp>
                  <p:nvCxnSpPr>
                    <p:cNvPr id="121" name="Straight Connector 120"/>
                    <p:cNvCxnSpPr/>
                    <p:nvPr/>
                  </p:nvCxnSpPr>
                  <p:spPr>
                    <a:xfrm>
                      <a:off x="3122094" y="2701158"/>
                      <a:ext cx="447947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122" name="Straight Connector 121"/>
                    <p:cNvCxnSpPr/>
                    <p:nvPr/>
                  </p:nvCxnSpPr>
                  <p:spPr>
                    <a:xfrm>
                      <a:off x="3109040" y="2727350"/>
                      <a:ext cx="461520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23" name="Straight Connector 122"/>
                    <p:cNvCxnSpPr/>
                    <p:nvPr/>
                  </p:nvCxnSpPr>
                  <p:spPr>
                    <a:xfrm>
                      <a:off x="3114272" y="2744018"/>
                      <a:ext cx="452426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  <p:cxnSp>
                  <p:nvCxnSpPr>
                    <p:cNvPr id="124" name="Straight Connector 123"/>
                    <p:cNvCxnSpPr/>
                    <p:nvPr/>
                  </p:nvCxnSpPr>
                  <p:spPr>
                    <a:xfrm>
                      <a:off x="3117764" y="2710683"/>
                      <a:ext cx="452448" cy="2382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125" name="Straight Connector 124"/>
                    <p:cNvCxnSpPr/>
                    <p:nvPr/>
                  </p:nvCxnSpPr>
                  <p:spPr>
                    <a:xfrm>
                      <a:off x="3128908" y="2760686"/>
                      <a:ext cx="447947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</p:grpSp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3097986" y="2002763"/>
                    <a:ext cx="499015" cy="62071"/>
                    <a:chOff x="3095540" y="1983584"/>
                    <a:chExt cx="499015" cy="62071"/>
                  </a:xfrm>
                </p:grpSpPr>
                <p:grpSp>
                  <p:nvGrpSpPr>
                    <p:cNvPr id="115" name="Group 114"/>
                    <p:cNvGrpSpPr/>
                    <p:nvPr/>
                  </p:nvGrpSpPr>
                  <p:grpSpPr>
                    <a:xfrm>
                      <a:off x="3095540" y="1995652"/>
                      <a:ext cx="499015" cy="50003"/>
                      <a:chOff x="3086017" y="2026443"/>
                      <a:chExt cx="499015" cy="50003"/>
                    </a:xfrm>
                  </p:grpSpPr>
                  <p:cxnSp>
                    <p:nvCxnSpPr>
                      <p:cNvPr id="117" name="Straight Connector 116"/>
                      <p:cNvCxnSpPr/>
                      <p:nvPr/>
                    </p:nvCxnSpPr>
                    <p:spPr>
                      <a:xfrm>
                        <a:off x="3094434" y="2043110"/>
                        <a:ext cx="489913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18" name="Straight Connector 117"/>
                      <p:cNvCxnSpPr/>
                      <p:nvPr/>
                    </p:nvCxnSpPr>
                    <p:spPr>
                      <a:xfrm>
                        <a:off x="3095119" y="2059778"/>
                        <a:ext cx="489913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ysDash"/>
                        <a:miter lim="800000"/>
                      </a:ln>
                      <a:effectLst/>
                    </p:spPr>
                  </p:cxnSp>
                  <p:cxnSp>
                    <p:nvCxnSpPr>
                      <p:cNvPr id="119" name="Straight Connector 118"/>
                      <p:cNvCxnSpPr/>
                      <p:nvPr/>
                    </p:nvCxnSpPr>
                    <p:spPr>
                      <a:xfrm>
                        <a:off x="3093848" y="2026443"/>
                        <a:ext cx="489936" cy="2382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ysDot"/>
                        <a:miter lim="800000"/>
                      </a:ln>
                      <a:effectLst/>
                    </p:spPr>
                  </p:cxnSp>
                  <p:cxnSp>
                    <p:nvCxnSpPr>
                      <p:cNvPr id="120" name="Straight Connector 119"/>
                      <p:cNvCxnSpPr/>
                      <p:nvPr/>
                    </p:nvCxnSpPr>
                    <p:spPr>
                      <a:xfrm>
                        <a:off x="3086017" y="2076446"/>
                        <a:ext cx="494812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ysDash"/>
                        <a:miter lim="800000"/>
                      </a:ln>
                      <a:effectLst/>
                    </p:spPr>
                  </p:cxnSp>
                </p:grpSp>
                <p:cxnSp>
                  <p:nvCxnSpPr>
                    <p:cNvPr id="116" name="Straight Connector 115"/>
                    <p:cNvCxnSpPr/>
                    <p:nvPr/>
                  </p:nvCxnSpPr>
                  <p:spPr>
                    <a:xfrm>
                      <a:off x="3098364" y="1983584"/>
                      <a:ext cx="48506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</p:grpSp>
            </p:grpSp>
            <p:sp>
              <p:nvSpPr>
                <p:cNvPr id="108" name="Freeform 107"/>
                <p:cNvSpPr/>
                <p:nvPr/>
              </p:nvSpPr>
              <p:spPr>
                <a:xfrm>
                  <a:off x="3063162" y="1741397"/>
                  <a:ext cx="558859" cy="1097737"/>
                </a:xfrm>
                <a:custGeom>
                  <a:avLst/>
                  <a:gdLst>
                    <a:gd name="connsiteX0" fmla="*/ 237392 w 558859"/>
                    <a:gd name="connsiteY0" fmla="*/ 0 h 1097737"/>
                    <a:gd name="connsiteX1" fmla="*/ 558859 w 558859"/>
                    <a:gd name="connsiteY1" fmla="*/ 0 h 1097737"/>
                    <a:gd name="connsiteX2" fmla="*/ 558859 w 558859"/>
                    <a:gd name="connsiteY2" fmla="*/ 860345 h 1097737"/>
                    <a:gd name="connsiteX3" fmla="*/ 321467 w 558859"/>
                    <a:gd name="connsiteY3" fmla="*/ 1097737 h 1097737"/>
                    <a:gd name="connsiteX4" fmla="*/ 0 w 558859"/>
                    <a:gd name="connsiteY4" fmla="*/ 1097737 h 1097737"/>
                    <a:gd name="connsiteX5" fmla="*/ 0 w 558859"/>
                    <a:gd name="connsiteY5" fmla="*/ 237392 h 1097737"/>
                    <a:gd name="connsiteX6" fmla="*/ 237392 w 558859"/>
                    <a:gd name="connsiteY6" fmla="*/ 0 h 1097737"/>
                    <a:gd name="connsiteX7" fmla="*/ 241374 w 558859"/>
                    <a:gd name="connsiteY7" fmla="*/ 21417 h 1097737"/>
                    <a:gd name="connsiteX8" fmla="*/ 26465 w 558859"/>
                    <a:gd name="connsiteY8" fmla="*/ 236326 h 1097737"/>
                    <a:gd name="connsiteX9" fmla="*/ 26465 w 558859"/>
                    <a:gd name="connsiteY9" fmla="*/ 1076320 h 1097737"/>
                    <a:gd name="connsiteX10" fmla="*/ 317485 w 558859"/>
                    <a:gd name="connsiteY10" fmla="*/ 1076320 h 1097737"/>
                    <a:gd name="connsiteX11" fmla="*/ 532394 w 558859"/>
                    <a:gd name="connsiteY11" fmla="*/ 861411 h 1097737"/>
                    <a:gd name="connsiteX12" fmla="*/ 532394 w 558859"/>
                    <a:gd name="connsiteY12" fmla="*/ 21417 h 1097737"/>
                    <a:gd name="connsiteX13" fmla="*/ 241374 w 558859"/>
                    <a:gd name="connsiteY13" fmla="*/ 21417 h 1097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8859" h="1097737">
                      <a:moveTo>
                        <a:pt x="237392" y="0"/>
                      </a:moveTo>
                      <a:lnTo>
                        <a:pt x="558859" y="0"/>
                      </a:lnTo>
                      <a:lnTo>
                        <a:pt x="558859" y="860345"/>
                      </a:lnTo>
                      <a:cubicBezTo>
                        <a:pt x="558859" y="991453"/>
                        <a:pt x="452575" y="1097737"/>
                        <a:pt x="321467" y="1097737"/>
                      </a:cubicBezTo>
                      <a:lnTo>
                        <a:pt x="0" y="1097737"/>
                      </a:lnTo>
                      <a:lnTo>
                        <a:pt x="0" y="237392"/>
                      </a:lnTo>
                      <a:cubicBezTo>
                        <a:pt x="0" y="106284"/>
                        <a:pt x="106284" y="0"/>
                        <a:pt x="237392" y="0"/>
                      </a:cubicBezTo>
                      <a:close/>
                      <a:moveTo>
                        <a:pt x="241374" y="21417"/>
                      </a:moveTo>
                      <a:cubicBezTo>
                        <a:pt x="122683" y="21417"/>
                        <a:pt x="26465" y="117635"/>
                        <a:pt x="26465" y="236326"/>
                      </a:cubicBezTo>
                      <a:lnTo>
                        <a:pt x="26465" y="1076320"/>
                      </a:lnTo>
                      <a:lnTo>
                        <a:pt x="317485" y="1076320"/>
                      </a:lnTo>
                      <a:cubicBezTo>
                        <a:pt x="436176" y="1076320"/>
                        <a:pt x="532394" y="980102"/>
                        <a:pt x="532394" y="861411"/>
                      </a:cubicBezTo>
                      <a:lnTo>
                        <a:pt x="532394" y="21417"/>
                      </a:lnTo>
                      <a:lnTo>
                        <a:pt x="241374" y="21417"/>
                      </a:ln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perspectiveRight"/>
                  <a:lightRig rig="threePt" dir="t"/>
                </a:scene3d>
              </p:spPr>
              <p:txBody>
                <a:bodyPr rtlCol="0" anchor="ctr"/>
                <a:lstStyle/>
                <a:p>
                  <a:pPr algn="ctr" defTabSz="989821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3691183" y="1736372"/>
                <a:ext cx="558859" cy="1097737"/>
                <a:chOff x="3063162" y="1741397"/>
                <a:chExt cx="558859" cy="1097737"/>
              </a:xfrm>
            </p:grpSpPr>
            <p:sp>
              <p:nvSpPr>
                <p:cNvPr id="66" name="Freeform 65"/>
                <p:cNvSpPr/>
                <p:nvPr/>
              </p:nvSpPr>
              <p:spPr>
                <a:xfrm>
                  <a:off x="3089627" y="1762814"/>
                  <a:ext cx="505929" cy="1054903"/>
                </a:xfrm>
                <a:custGeom>
                  <a:avLst/>
                  <a:gdLst>
                    <a:gd name="connsiteX0" fmla="*/ 214909 w 505929"/>
                    <a:gd name="connsiteY0" fmla="*/ 0 h 1054903"/>
                    <a:gd name="connsiteX1" fmla="*/ 505929 w 505929"/>
                    <a:gd name="connsiteY1" fmla="*/ 0 h 1054903"/>
                    <a:gd name="connsiteX2" fmla="*/ 505929 w 505929"/>
                    <a:gd name="connsiteY2" fmla="*/ 839994 h 1054903"/>
                    <a:gd name="connsiteX3" fmla="*/ 291020 w 505929"/>
                    <a:gd name="connsiteY3" fmla="*/ 1054903 h 1054903"/>
                    <a:gd name="connsiteX4" fmla="*/ 0 w 505929"/>
                    <a:gd name="connsiteY4" fmla="*/ 1054903 h 1054903"/>
                    <a:gd name="connsiteX5" fmla="*/ 0 w 505929"/>
                    <a:gd name="connsiteY5" fmla="*/ 214909 h 1054903"/>
                    <a:gd name="connsiteX6" fmla="*/ 214909 w 505929"/>
                    <a:gd name="connsiteY6" fmla="*/ 0 h 105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5929" h="1054903">
                      <a:moveTo>
                        <a:pt x="214909" y="0"/>
                      </a:moveTo>
                      <a:lnTo>
                        <a:pt x="505929" y="0"/>
                      </a:lnTo>
                      <a:lnTo>
                        <a:pt x="505929" y="839994"/>
                      </a:lnTo>
                      <a:cubicBezTo>
                        <a:pt x="505929" y="958685"/>
                        <a:pt x="409711" y="1054903"/>
                        <a:pt x="291020" y="1054903"/>
                      </a:cubicBezTo>
                      <a:lnTo>
                        <a:pt x="0" y="1054903"/>
                      </a:lnTo>
                      <a:lnTo>
                        <a:pt x="0" y="214909"/>
                      </a:lnTo>
                      <a:cubicBezTo>
                        <a:pt x="0" y="96218"/>
                        <a:pt x="96218" y="0"/>
                        <a:pt x="214909" y="0"/>
                      </a:cubicBezTo>
                      <a:close/>
                    </a:path>
                  </a:pathLst>
                </a:custGeom>
                <a:solidFill>
                  <a:srgbClr val="FFFFFF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perspectiveRight"/>
                  <a:lightRig rig="threePt" dir="t"/>
                </a:scene3d>
              </p:spPr>
              <p:txBody>
                <a:bodyPr rtlCol="0" anchor="ctr"/>
                <a:lstStyle/>
                <a:p>
                  <a:pPr algn="ctr" defTabSz="989821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67" name="Group 66"/>
                <p:cNvGrpSpPr/>
                <p:nvPr/>
              </p:nvGrpSpPr>
              <p:grpSpPr>
                <a:xfrm>
                  <a:off x="3097986" y="1828800"/>
                  <a:ext cx="499015" cy="931886"/>
                  <a:chOff x="3097986" y="1828800"/>
                  <a:chExt cx="499015" cy="931886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3102537" y="1828800"/>
                    <a:ext cx="489913" cy="59528"/>
                    <a:chOff x="3102755" y="1828800"/>
                    <a:chExt cx="489913" cy="59528"/>
                  </a:xfrm>
                </p:grpSpPr>
                <p:cxnSp>
                  <p:nvCxnSpPr>
                    <p:cNvPr id="101" name="Straight Connector 100"/>
                    <p:cNvCxnSpPr/>
                    <p:nvPr/>
                  </p:nvCxnSpPr>
                  <p:spPr>
                    <a:xfrm>
                      <a:off x="3143115" y="1828800"/>
                      <a:ext cx="447947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102" name="Straight Connector 101"/>
                    <p:cNvCxnSpPr/>
                    <p:nvPr/>
                  </p:nvCxnSpPr>
                  <p:spPr>
                    <a:xfrm>
                      <a:off x="3130061" y="1854992"/>
                      <a:ext cx="461520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3" name="Straight Connector 102"/>
                    <p:cNvCxnSpPr/>
                    <p:nvPr/>
                  </p:nvCxnSpPr>
                  <p:spPr>
                    <a:xfrm>
                      <a:off x="3116611" y="1871660"/>
                      <a:ext cx="475504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  <p:cxnSp>
                  <p:nvCxnSpPr>
                    <p:cNvPr id="104" name="Straight Connector 103"/>
                    <p:cNvCxnSpPr/>
                    <p:nvPr/>
                  </p:nvCxnSpPr>
                  <p:spPr>
                    <a:xfrm>
                      <a:off x="3138785" y="1838325"/>
                      <a:ext cx="452448" cy="2382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105" name="Straight Connector 104"/>
                    <p:cNvCxnSpPr/>
                    <p:nvPr/>
                  </p:nvCxnSpPr>
                  <p:spPr>
                    <a:xfrm>
                      <a:off x="3102755" y="1888328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</p:grpSp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3097986" y="2179269"/>
                    <a:ext cx="499015" cy="59528"/>
                    <a:chOff x="3107037" y="2237635"/>
                    <a:chExt cx="499015" cy="59528"/>
                  </a:xfrm>
                </p:grpSpPr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>
                      <a:off x="3119384" y="2237635"/>
                      <a:ext cx="48506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>
                      <a:off x="3115454" y="2263827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98" name="Straight Connector 97"/>
                    <p:cNvCxnSpPr/>
                    <p:nvPr/>
                  </p:nvCxnSpPr>
                  <p:spPr>
                    <a:xfrm>
                      <a:off x="3116139" y="2280495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  <p:cxnSp>
                  <p:nvCxnSpPr>
                    <p:cNvPr id="99" name="Straight Connector 98"/>
                    <p:cNvCxnSpPr/>
                    <p:nvPr/>
                  </p:nvCxnSpPr>
                  <p:spPr>
                    <a:xfrm>
                      <a:off x="3114868" y="2247160"/>
                      <a:ext cx="489936" cy="2382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100" name="Straight Connector 99"/>
                    <p:cNvCxnSpPr/>
                    <p:nvPr/>
                  </p:nvCxnSpPr>
                  <p:spPr>
                    <a:xfrm>
                      <a:off x="3107037" y="2297163"/>
                      <a:ext cx="49481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</p:grpSp>
              <p:grpSp>
                <p:nvGrpSpPr>
                  <p:cNvPr id="71" name="Group 70"/>
                  <p:cNvGrpSpPr/>
                  <p:nvPr/>
                </p:nvGrpSpPr>
                <p:grpSpPr>
                  <a:xfrm>
                    <a:off x="3097986" y="2353232"/>
                    <a:ext cx="499015" cy="59528"/>
                    <a:chOff x="3096527" y="2416311"/>
                    <a:chExt cx="499015" cy="59528"/>
                  </a:xfrm>
                </p:grpSpPr>
                <p:cxnSp>
                  <p:nvCxnSpPr>
                    <p:cNvPr id="91" name="Straight Connector 90"/>
                    <p:cNvCxnSpPr/>
                    <p:nvPr/>
                  </p:nvCxnSpPr>
                  <p:spPr>
                    <a:xfrm>
                      <a:off x="3108874" y="2416311"/>
                      <a:ext cx="48506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92" name="Straight Connector 91"/>
                    <p:cNvCxnSpPr/>
                    <p:nvPr/>
                  </p:nvCxnSpPr>
                  <p:spPr>
                    <a:xfrm>
                      <a:off x="3104944" y="2442503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93" name="Straight Connector 92"/>
                    <p:cNvCxnSpPr/>
                    <p:nvPr/>
                  </p:nvCxnSpPr>
                  <p:spPr>
                    <a:xfrm>
                      <a:off x="3105629" y="2459171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  <p:cxnSp>
                  <p:nvCxnSpPr>
                    <p:cNvPr id="94" name="Straight Connector 93"/>
                    <p:cNvCxnSpPr/>
                    <p:nvPr/>
                  </p:nvCxnSpPr>
                  <p:spPr>
                    <a:xfrm>
                      <a:off x="3104358" y="2425836"/>
                      <a:ext cx="489936" cy="2382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>
                      <a:off x="3096527" y="2475839"/>
                      <a:ext cx="49481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</p:grpSp>
              <p:grpSp>
                <p:nvGrpSpPr>
                  <p:cNvPr id="72" name="Group 71"/>
                  <p:cNvGrpSpPr/>
                  <p:nvPr/>
                </p:nvGrpSpPr>
                <p:grpSpPr>
                  <a:xfrm>
                    <a:off x="3097986" y="2527195"/>
                    <a:ext cx="499015" cy="59528"/>
                    <a:chOff x="3075506" y="2573966"/>
                    <a:chExt cx="499015" cy="59528"/>
                  </a:xfrm>
                </p:grpSpPr>
                <p:cxnSp>
                  <p:nvCxnSpPr>
                    <p:cNvPr id="86" name="Straight Connector 85"/>
                    <p:cNvCxnSpPr/>
                    <p:nvPr/>
                  </p:nvCxnSpPr>
                  <p:spPr>
                    <a:xfrm>
                      <a:off x="3087853" y="2573966"/>
                      <a:ext cx="48506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87" name="Straight Connector 86"/>
                    <p:cNvCxnSpPr/>
                    <p:nvPr/>
                  </p:nvCxnSpPr>
                  <p:spPr>
                    <a:xfrm>
                      <a:off x="3083923" y="2600158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88" name="Straight Connector 87"/>
                    <p:cNvCxnSpPr/>
                    <p:nvPr/>
                  </p:nvCxnSpPr>
                  <p:spPr>
                    <a:xfrm>
                      <a:off x="3084608" y="2616826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  <p:cxnSp>
                  <p:nvCxnSpPr>
                    <p:cNvPr id="89" name="Straight Connector 88"/>
                    <p:cNvCxnSpPr/>
                    <p:nvPr/>
                  </p:nvCxnSpPr>
                  <p:spPr>
                    <a:xfrm>
                      <a:off x="3083337" y="2583491"/>
                      <a:ext cx="489936" cy="2382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>
                      <a:off x="3075506" y="2633494"/>
                      <a:ext cx="49481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</p:grpSp>
              <p:grpSp>
                <p:nvGrpSpPr>
                  <p:cNvPr id="73" name="Group 72"/>
                  <p:cNvGrpSpPr/>
                  <p:nvPr/>
                </p:nvGrpSpPr>
                <p:grpSpPr>
                  <a:xfrm flipH="1">
                    <a:off x="3106179" y="2701158"/>
                    <a:ext cx="454056" cy="59528"/>
                    <a:chOff x="3109040" y="2701158"/>
                    <a:chExt cx="467815" cy="59528"/>
                  </a:xfrm>
                </p:grpSpPr>
                <p:cxnSp>
                  <p:nvCxnSpPr>
                    <p:cNvPr id="81" name="Straight Connector 80"/>
                    <p:cNvCxnSpPr/>
                    <p:nvPr/>
                  </p:nvCxnSpPr>
                  <p:spPr>
                    <a:xfrm>
                      <a:off x="3122094" y="2701158"/>
                      <a:ext cx="447947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>
                      <a:off x="3109040" y="2727350"/>
                      <a:ext cx="461520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>
                      <a:off x="3114272" y="2744018"/>
                      <a:ext cx="452426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  <p:cxnSp>
                  <p:nvCxnSpPr>
                    <p:cNvPr id="84" name="Straight Connector 83"/>
                    <p:cNvCxnSpPr/>
                    <p:nvPr/>
                  </p:nvCxnSpPr>
                  <p:spPr>
                    <a:xfrm>
                      <a:off x="3117764" y="2710683"/>
                      <a:ext cx="452448" cy="2382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85" name="Straight Connector 84"/>
                    <p:cNvCxnSpPr/>
                    <p:nvPr/>
                  </p:nvCxnSpPr>
                  <p:spPr>
                    <a:xfrm>
                      <a:off x="3128908" y="2760686"/>
                      <a:ext cx="447947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</p:grpSp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3097986" y="2002763"/>
                    <a:ext cx="499015" cy="62071"/>
                    <a:chOff x="3095540" y="1983584"/>
                    <a:chExt cx="499015" cy="62071"/>
                  </a:xfrm>
                </p:grpSpPr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3095540" y="1995652"/>
                      <a:ext cx="499015" cy="50003"/>
                      <a:chOff x="3086017" y="2026443"/>
                      <a:chExt cx="499015" cy="50003"/>
                    </a:xfrm>
                  </p:grpSpPr>
                  <p:cxnSp>
                    <p:nvCxnSpPr>
                      <p:cNvPr id="77" name="Straight Connector 76"/>
                      <p:cNvCxnSpPr/>
                      <p:nvPr/>
                    </p:nvCxnSpPr>
                    <p:spPr>
                      <a:xfrm>
                        <a:off x="3094434" y="2043110"/>
                        <a:ext cx="489913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78" name="Straight Connector 77"/>
                      <p:cNvCxnSpPr/>
                      <p:nvPr/>
                    </p:nvCxnSpPr>
                    <p:spPr>
                      <a:xfrm>
                        <a:off x="3095119" y="2059778"/>
                        <a:ext cx="489913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ysDash"/>
                        <a:miter lim="800000"/>
                      </a:ln>
                      <a:effectLst/>
                    </p:spPr>
                  </p:cxnSp>
                  <p:cxnSp>
                    <p:nvCxnSpPr>
                      <p:cNvPr id="79" name="Straight Connector 78"/>
                      <p:cNvCxnSpPr/>
                      <p:nvPr/>
                    </p:nvCxnSpPr>
                    <p:spPr>
                      <a:xfrm>
                        <a:off x="3093848" y="2026443"/>
                        <a:ext cx="489936" cy="2382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ysDot"/>
                        <a:miter lim="800000"/>
                      </a:ln>
                      <a:effectLst/>
                    </p:spPr>
                  </p:cxnSp>
                  <p:cxnSp>
                    <p:nvCxnSpPr>
                      <p:cNvPr id="80" name="Straight Connector 79"/>
                      <p:cNvCxnSpPr/>
                      <p:nvPr/>
                    </p:nvCxnSpPr>
                    <p:spPr>
                      <a:xfrm>
                        <a:off x="3086017" y="2076446"/>
                        <a:ext cx="494812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ysDash"/>
                        <a:miter lim="800000"/>
                      </a:ln>
                      <a:effectLst/>
                    </p:spPr>
                  </p:cxnSp>
                </p:grp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>
                      <a:off x="3098364" y="1983584"/>
                      <a:ext cx="48506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</p:grpSp>
            </p:grpSp>
            <p:sp>
              <p:nvSpPr>
                <p:cNvPr id="68" name="Freeform 67"/>
                <p:cNvSpPr/>
                <p:nvPr/>
              </p:nvSpPr>
              <p:spPr>
                <a:xfrm>
                  <a:off x="3063162" y="1741397"/>
                  <a:ext cx="558859" cy="1097737"/>
                </a:xfrm>
                <a:custGeom>
                  <a:avLst/>
                  <a:gdLst>
                    <a:gd name="connsiteX0" fmla="*/ 237392 w 558859"/>
                    <a:gd name="connsiteY0" fmla="*/ 0 h 1097737"/>
                    <a:gd name="connsiteX1" fmla="*/ 558859 w 558859"/>
                    <a:gd name="connsiteY1" fmla="*/ 0 h 1097737"/>
                    <a:gd name="connsiteX2" fmla="*/ 558859 w 558859"/>
                    <a:gd name="connsiteY2" fmla="*/ 860345 h 1097737"/>
                    <a:gd name="connsiteX3" fmla="*/ 321467 w 558859"/>
                    <a:gd name="connsiteY3" fmla="*/ 1097737 h 1097737"/>
                    <a:gd name="connsiteX4" fmla="*/ 0 w 558859"/>
                    <a:gd name="connsiteY4" fmla="*/ 1097737 h 1097737"/>
                    <a:gd name="connsiteX5" fmla="*/ 0 w 558859"/>
                    <a:gd name="connsiteY5" fmla="*/ 237392 h 1097737"/>
                    <a:gd name="connsiteX6" fmla="*/ 237392 w 558859"/>
                    <a:gd name="connsiteY6" fmla="*/ 0 h 1097737"/>
                    <a:gd name="connsiteX7" fmla="*/ 241374 w 558859"/>
                    <a:gd name="connsiteY7" fmla="*/ 21417 h 1097737"/>
                    <a:gd name="connsiteX8" fmla="*/ 26465 w 558859"/>
                    <a:gd name="connsiteY8" fmla="*/ 236326 h 1097737"/>
                    <a:gd name="connsiteX9" fmla="*/ 26465 w 558859"/>
                    <a:gd name="connsiteY9" fmla="*/ 1076320 h 1097737"/>
                    <a:gd name="connsiteX10" fmla="*/ 317485 w 558859"/>
                    <a:gd name="connsiteY10" fmla="*/ 1076320 h 1097737"/>
                    <a:gd name="connsiteX11" fmla="*/ 532394 w 558859"/>
                    <a:gd name="connsiteY11" fmla="*/ 861411 h 1097737"/>
                    <a:gd name="connsiteX12" fmla="*/ 532394 w 558859"/>
                    <a:gd name="connsiteY12" fmla="*/ 21417 h 1097737"/>
                    <a:gd name="connsiteX13" fmla="*/ 241374 w 558859"/>
                    <a:gd name="connsiteY13" fmla="*/ 21417 h 1097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8859" h="1097737">
                      <a:moveTo>
                        <a:pt x="237392" y="0"/>
                      </a:moveTo>
                      <a:lnTo>
                        <a:pt x="558859" y="0"/>
                      </a:lnTo>
                      <a:lnTo>
                        <a:pt x="558859" y="860345"/>
                      </a:lnTo>
                      <a:cubicBezTo>
                        <a:pt x="558859" y="991453"/>
                        <a:pt x="452575" y="1097737"/>
                        <a:pt x="321467" y="1097737"/>
                      </a:cubicBezTo>
                      <a:lnTo>
                        <a:pt x="0" y="1097737"/>
                      </a:lnTo>
                      <a:lnTo>
                        <a:pt x="0" y="237392"/>
                      </a:lnTo>
                      <a:cubicBezTo>
                        <a:pt x="0" y="106284"/>
                        <a:pt x="106284" y="0"/>
                        <a:pt x="237392" y="0"/>
                      </a:cubicBezTo>
                      <a:close/>
                      <a:moveTo>
                        <a:pt x="241374" y="21417"/>
                      </a:moveTo>
                      <a:cubicBezTo>
                        <a:pt x="122683" y="21417"/>
                        <a:pt x="26465" y="117635"/>
                        <a:pt x="26465" y="236326"/>
                      </a:cubicBezTo>
                      <a:lnTo>
                        <a:pt x="26465" y="1076320"/>
                      </a:lnTo>
                      <a:lnTo>
                        <a:pt x="317485" y="1076320"/>
                      </a:lnTo>
                      <a:cubicBezTo>
                        <a:pt x="436176" y="1076320"/>
                        <a:pt x="532394" y="980102"/>
                        <a:pt x="532394" y="861411"/>
                      </a:cubicBezTo>
                      <a:lnTo>
                        <a:pt x="532394" y="21417"/>
                      </a:lnTo>
                      <a:lnTo>
                        <a:pt x="241374" y="21417"/>
                      </a:ln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perspectiveRight"/>
                  <a:lightRig rig="threePt" dir="t"/>
                </a:scene3d>
              </p:spPr>
              <p:txBody>
                <a:bodyPr rtlCol="0" anchor="ctr"/>
                <a:lstStyle/>
                <a:p>
                  <a:pPr algn="ctr" defTabSz="989821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4309157" y="1736372"/>
                <a:ext cx="558859" cy="1097737"/>
                <a:chOff x="3063162" y="1741397"/>
                <a:chExt cx="558859" cy="1097737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3089627" y="1762814"/>
                  <a:ext cx="505929" cy="1054903"/>
                </a:xfrm>
                <a:custGeom>
                  <a:avLst/>
                  <a:gdLst>
                    <a:gd name="connsiteX0" fmla="*/ 214909 w 505929"/>
                    <a:gd name="connsiteY0" fmla="*/ 0 h 1054903"/>
                    <a:gd name="connsiteX1" fmla="*/ 505929 w 505929"/>
                    <a:gd name="connsiteY1" fmla="*/ 0 h 1054903"/>
                    <a:gd name="connsiteX2" fmla="*/ 505929 w 505929"/>
                    <a:gd name="connsiteY2" fmla="*/ 839994 h 1054903"/>
                    <a:gd name="connsiteX3" fmla="*/ 291020 w 505929"/>
                    <a:gd name="connsiteY3" fmla="*/ 1054903 h 1054903"/>
                    <a:gd name="connsiteX4" fmla="*/ 0 w 505929"/>
                    <a:gd name="connsiteY4" fmla="*/ 1054903 h 1054903"/>
                    <a:gd name="connsiteX5" fmla="*/ 0 w 505929"/>
                    <a:gd name="connsiteY5" fmla="*/ 214909 h 1054903"/>
                    <a:gd name="connsiteX6" fmla="*/ 214909 w 505929"/>
                    <a:gd name="connsiteY6" fmla="*/ 0 h 105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5929" h="1054903">
                      <a:moveTo>
                        <a:pt x="214909" y="0"/>
                      </a:moveTo>
                      <a:lnTo>
                        <a:pt x="505929" y="0"/>
                      </a:lnTo>
                      <a:lnTo>
                        <a:pt x="505929" y="839994"/>
                      </a:lnTo>
                      <a:cubicBezTo>
                        <a:pt x="505929" y="958685"/>
                        <a:pt x="409711" y="1054903"/>
                        <a:pt x="291020" y="1054903"/>
                      </a:cubicBezTo>
                      <a:lnTo>
                        <a:pt x="0" y="1054903"/>
                      </a:lnTo>
                      <a:lnTo>
                        <a:pt x="0" y="214909"/>
                      </a:lnTo>
                      <a:cubicBezTo>
                        <a:pt x="0" y="96218"/>
                        <a:pt x="96218" y="0"/>
                        <a:pt x="214909" y="0"/>
                      </a:cubicBezTo>
                      <a:close/>
                    </a:path>
                  </a:pathLst>
                </a:custGeom>
                <a:solidFill>
                  <a:srgbClr val="FFFFFF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perspectiveRight"/>
                  <a:lightRig rig="threePt" dir="t"/>
                </a:scene3d>
              </p:spPr>
              <p:txBody>
                <a:bodyPr rtlCol="0" anchor="ctr"/>
                <a:lstStyle/>
                <a:p>
                  <a:pPr algn="ctr" defTabSz="989821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3097986" y="1828800"/>
                  <a:ext cx="499015" cy="931886"/>
                  <a:chOff x="3097986" y="1828800"/>
                  <a:chExt cx="499015" cy="931886"/>
                </a:xfrm>
              </p:grpSpPr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3102537" y="1828800"/>
                    <a:ext cx="489913" cy="59528"/>
                    <a:chOff x="3102755" y="1828800"/>
                    <a:chExt cx="489913" cy="59528"/>
                  </a:xfrm>
                </p:grpSpPr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3143115" y="1828800"/>
                      <a:ext cx="447947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>
                      <a:off x="3130061" y="1854992"/>
                      <a:ext cx="461520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>
                      <a:off x="3116611" y="1871660"/>
                      <a:ext cx="475504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>
                      <a:off x="3138785" y="1838325"/>
                      <a:ext cx="452448" cy="2382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>
                      <a:off x="3102755" y="1888328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3097986" y="2179269"/>
                    <a:ext cx="499015" cy="59528"/>
                    <a:chOff x="3107037" y="2237635"/>
                    <a:chExt cx="499015" cy="59528"/>
                  </a:xfrm>
                </p:grpSpPr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>
                      <a:off x="3119384" y="2237635"/>
                      <a:ext cx="48506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>
                      <a:off x="3115454" y="2263827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>
                      <a:off x="3116139" y="2280495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>
                      <a:off x="3114868" y="2247160"/>
                      <a:ext cx="489936" cy="2382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>
                      <a:off x="3107037" y="2297163"/>
                      <a:ext cx="49481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</p:grpSp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3097986" y="2353232"/>
                    <a:ext cx="499015" cy="59528"/>
                    <a:chOff x="3096527" y="2416311"/>
                    <a:chExt cx="499015" cy="59528"/>
                  </a:xfrm>
                </p:grpSpPr>
                <p:cxnSp>
                  <p:nvCxnSpPr>
                    <p:cNvPr id="51" name="Straight Connector 50"/>
                    <p:cNvCxnSpPr/>
                    <p:nvPr/>
                  </p:nvCxnSpPr>
                  <p:spPr>
                    <a:xfrm>
                      <a:off x="3108874" y="2416311"/>
                      <a:ext cx="48506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>
                      <a:off x="3104944" y="2442503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>
                      <a:off x="3105629" y="2459171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>
                      <a:off x="3104358" y="2425836"/>
                      <a:ext cx="489936" cy="2382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>
                      <a:off x="3096527" y="2475839"/>
                      <a:ext cx="49481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</p:grpSp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3097986" y="2527195"/>
                    <a:ext cx="499015" cy="59528"/>
                    <a:chOff x="3075506" y="2573966"/>
                    <a:chExt cx="499015" cy="59528"/>
                  </a:xfrm>
                </p:grpSpPr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>
                      <a:off x="3087853" y="2573966"/>
                      <a:ext cx="48506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47" name="Straight Connector 46"/>
                    <p:cNvCxnSpPr/>
                    <p:nvPr/>
                  </p:nvCxnSpPr>
                  <p:spPr>
                    <a:xfrm>
                      <a:off x="3083923" y="2600158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>
                      <a:off x="3084608" y="2616826"/>
                      <a:ext cx="489913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>
                      <a:off x="3083337" y="2583491"/>
                      <a:ext cx="489936" cy="2382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>
                      <a:off x="3075506" y="2633494"/>
                      <a:ext cx="49481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</p:grpSp>
              <p:grpSp>
                <p:nvGrpSpPr>
                  <p:cNvPr id="33" name="Group 32"/>
                  <p:cNvGrpSpPr/>
                  <p:nvPr/>
                </p:nvGrpSpPr>
                <p:grpSpPr>
                  <a:xfrm flipH="1">
                    <a:off x="3106179" y="2701158"/>
                    <a:ext cx="454056" cy="59528"/>
                    <a:chOff x="3109040" y="2701158"/>
                    <a:chExt cx="467815" cy="59528"/>
                  </a:xfrm>
                </p:grpSpPr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3122094" y="2701158"/>
                      <a:ext cx="447947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>
                      <a:off x="3109040" y="2727350"/>
                      <a:ext cx="461520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>
                      <a:off x="3114272" y="2744018"/>
                      <a:ext cx="452426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>
                      <a:off x="3117764" y="2710683"/>
                      <a:ext cx="452448" cy="2382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>
                      <a:off x="3128908" y="2760686"/>
                      <a:ext cx="447947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ash"/>
                      <a:miter lim="800000"/>
                    </a:ln>
                    <a:effectLst/>
                  </p:spPr>
                </p:cxn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3097986" y="2002763"/>
                    <a:ext cx="499015" cy="62071"/>
                    <a:chOff x="3095540" y="1983584"/>
                    <a:chExt cx="499015" cy="62071"/>
                  </a:xfrm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3095540" y="1995652"/>
                      <a:ext cx="499015" cy="50003"/>
                      <a:chOff x="3086017" y="2026443"/>
                      <a:chExt cx="499015" cy="50003"/>
                    </a:xfrm>
                  </p:grpSpPr>
                  <p:cxnSp>
                    <p:nvCxnSpPr>
                      <p:cNvPr id="37" name="Straight Connector 36"/>
                      <p:cNvCxnSpPr/>
                      <p:nvPr/>
                    </p:nvCxnSpPr>
                    <p:spPr>
                      <a:xfrm>
                        <a:off x="3094434" y="2043110"/>
                        <a:ext cx="489913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>
                        <a:off x="3095119" y="2059778"/>
                        <a:ext cx="489913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ysDash"/>
                        <a:miter lim="800000"/>
                      </a:ln>
                      <a:effectLst/>
                    </p:spPr>
                  </p:cxnSp>
                  <p:cxnSp>
                    <p:nvCxnSpPr>
                      <p:cNvPr id="39" name="Straight Connector 38"/>
                      <p:cNvCxnSpPr/>
                      <p:nvPr/>
                    </p:nvCxnSpPr>
                    <p:spPr>
                      <a:xfrm>
                        <a:off x="3093848" y="2026443"/>
                        <a:ext cx="489936" cy="2382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ysDot"/>
                        <a:miter lim="800000"/>
                      </a:ln>
                      <a:effectLst/>
                    </p:spPr>
                  </p:cxnSp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>
                        <a:off x="3086017" y="2076446"/>
                        <a:ext cx="494812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ysDash"/>
                        <a:miter lim="800000"/>
                      </a:ln>
                      <a:effectLst/>
                    </p:spPr>
                  </p:cxnSp>
                </p:grp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3098364" y="1983584"/>
                      <a:ext cx="485062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miter lim="800000"/>
                    </a:ln>
                    <a:effectLst/>
                  </p:spPr>
                </p:cxnSp>
              </p:grpSp>
            </p:grpSp>
            <p:sp>
              <p:nvSpPr>
                <p:cNvPr id="28" name="Freeform 27"/>
                <p:cNvSpPr/>
                <p:nvPr/>
              </p:nvSpPr>
              <p:spPr>
                <a:xfrm>
                  <a:off x="3063162" y="1741397"/>
                  <a:ext cx="558859" cy="1097737"/>
                </a:xfrm>
                <a:custGeom>
                  <a:avLst/>
                  <a:gdLst>
                    <a:gd name="connsiteX0" fmla="*/ 237392 w 558859"/>
                    <a:gd name="connsiteY0" fmla="*/ 0 h 1097737"/>
                    <a:gd name="connsiteX1" fmla="*/ 558859 w 558859"/>
                    <a:gd name="connsiteY1" fmla="*/ 0 h 1097737"/>
                    <a:gd name="connsiteX2" fmla="*/ 558859 w 558859"/>
                    <a:gd name="connsiteY2" fmla="*/ 860345 h 1097737"/>
                    <a:gd name="connsiteX3" fmla="*/ 321467 w 558859"/>
                    <a:gd name="connsiteY3" fmla="*/ 1097737 h 1097737"/>
                    <a:gd name="connsiteX4" fmla="*/ 0 w 558859"/>
                    <a:gd name="connsiteY4" fmla="*/ 1097737 h 1097737"/>
                    <a:gd name="connsiteX5" fmla="*/ 0 w 558859"/>
                    <a:gd name="connsiteY5" fmla="*/ 237392 h 1097737"/>
                    <a:gd name="connsiteX6" fmla="*/ 237392 w 558859"/>
                    <a:gd name="connsiteY6" fmla="*/ 0 h 1097737"/>
                    <a:gd name="connsiteX7" fmla="*/ 241374 w 558859"/>
                    <a:gd name="connsiteY7" fmla="*/ 21417 h 1097737"/>
                    <a:gd name="connsiteX8" fmla="*/ 26465 w 558859"/>
                    <a:gd name="connsiteY8" fmla="*/ 236326 h 1097737"/>
                    <a:gd name="connsiteX9" fmla="*/ 26465 w 558859"/>
                    <a:gd name="connsiteY9" fmla="*/ 1076320 h 1097737"/>
                    <a:gd name="connsiteX10" fmla="*/ 317485 w 558859"/>
                    <a:gd name="connsiteY10" fmla="*/ 1076320 h 1097737"/>
                    <a:gd name="connsiteX11" fmla="*/ 532394 w 558859"/>
                    <a:gd name="connsiteY11" fmla="*/ 861411 h 1097737"/>
                    <a:gd name="connsiteX12" fmla="*/ 532394 w 558859"/>
                    <a:gd name="connsiteY12" fmla="*/ 21417 h 1097737"/>
                    <a:gd name="connsiteX13" fmla="*/ 241374 w 558859"/>
                    <a:gd name="connsiteY13" fmla="*/ 21417 h 1097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8859" h="1097737">
                      <a:moveTo>
                        <a:pt x="237392" y="0"/>
                      </a:moveTo>
                      <a:lnTo>
                        <a:pt x="558859" y="0"/>
                      </a:lnTo>
                      <a:lnTo>
                        <a:pt x="558859" y="860345"/>
                      </a:lnTo>
                      <a:cubicBezTo>
                        <a:pt x="558859" y="991453"/>
                        <a:pt x="452575" y="1097737"/>
                        <a:pt x="321467" y="1097737"/>
                      </a:cubicBezTo>
                      <a:lnTo>
                        <a:pt x="0" y="1097737"/>
                      </a:lnTo>
                      <a:lnTo>
                        <a:pt x="0" y="237392"/>
                      </a:lnTo>
                      <a:cubicBezTo>
                        <a:pt x="0" y="106284"/>
                        <a:pt x="106284" y="0"/>
                        <a:pt x="237392" y="0"/>
                      </a:cubicBezTo>
                      <a:close/>
                      <a:moveTo>
                        <a:pt x="241374" y="21417"/>
                      </a:moveTo>
                      <a:cubicBezTo>
                        <a:pt x="122683" y="21417"/>
                        <a:pt x="26465" y="117635"/>
                        <a:pt x="26465" y="236326"/>
                      </a:cubicBezTo>
                      <a:lnTo>
                        <a:pt x="26465" y="1076320"/>
                      </a:lnTo>
                      <a:lnTo>
                        <a:pt x="317485" y="1076320"/>
                      </a:lnTo>
                      <a:cubicBezTo>
                        <a:pt x="436176" y="1076320"/>
                        <a:pt x="532394" y="980102"/>
                        <a:pt x="532394" y="861411"/>
                      </a:cubicBezTo>
                      <a:lnTo>
                        <a:pt x="532394" y="21417"/>
                      </a:lnTo>
                      <a:lnTo>
                        <a:pt x="241374" y="21417"/>
                      </a:ln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scene3d>
                  <a:camera prst="perspectiveRight"/>
                  <a:lightRig rig="threePt" dir="t"/>
                </a:scene3d>
              </p:spPr>
              <p:txBody>
                <a:bodyPr rtlCol="0" anchor="ctr"/>
                <a:lstStyle/>
                <a:p>
                  <a:pPr algn="ctr" defTabSz="989821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3052076" y="2208964"/>
            <a:ext cx="674382" cy="369890"/>
          </a:xfrm>
          <a:prstGeom prst="rect">
            <a:avLst/>
          </a:prstGeom>
          <a:noFill/>
        </p:spPr>
        <p:txBody>
          <a:bodyPr wrap="none" lIns="98980" tIns="49489" rIns="98980" bIns="49489" rtlCol="0">
            <a:spAutoFit/>
          </a:bodyPr>
          <a:lstStyle/>
          <a:p>
            <a:r>
              <a:rPr lang="en-US" sz="175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HPC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4952975" y="2208964"/>
            <a:ext cx="837888" cy="369890"/>
          </a:xfrm>
          <a:prstGeom prst="rect">
            <a:avLst/>
          </a:prstGeom>
          <a:noFill/>
        </p:spPr>
        <p:txBody>
          <a:bodyPr wrap="none" lIns="98980" tIns="49489" rIns="98980" bIns="49489" rtlCol="0">
            <a:spAutoFit/>
          </a:bodyPr>
          <a:lstStyle/>
          <a:p>
            <a:r>
              <a:rPr lang="en-US" sz="175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58005" y="4535113"/>
            <a:ext cx="1687352" cy="55455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lIns="98980" tIns="49489" rIns="98980" bIns="49489" rtlCol="0">
            <a:spAutoFit/>
          </a:bodyPr>
          <a:lstStyle/>
          <a:p>
            <a:pPr algn="ctr"/>
            <a:r>
              <a:rPr lang="en-US" sz="1477" b="1" dirty="0">
                <a:solidFill>
                  <a:schemeClr val="accent1"/>
                </a:solidFill>
              </a:rPr>
              <a:t>Enterprise</a:t>
            </a:r>
          </a:p>
          <a:p>
            <a:pPr algn="ctr"/>
            <a:r>
              <a:rPr lang="en-US" sz="1477" b="1" dirty="0">
                <a:solidFill>
                  <a:schemeClr val="accent1"/>
                </a:solidFill>
              </a:rPr>
              <a:t>Data Center Future</a:t>
            </a:r>
          </a:p>
        </p:txBody>
      </p:sp>
    </p:spTree>
    <p:extLst>
      <p:ext uri="{BB962C8B-B14F-4D97-AF65-F5344CB8AC3E}">
        <p14:creationId xmlns:p14="http://schemas.microsoft.com/office/powerpoint/2010/main" val="35331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142875"/>
            <a:ext cx="7977188" cy="690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Digital Explosion: Data Centric</a:t>
            </a:r>
          </a:p>
        </p:txBody>
      </p:sp>
      <p:pic>
        <p:nvPicPr>
          <p:cNvPr id="1741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5791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Rectangle 3"/>
          <p:cNvSpPr txBox="1">
            <a:spLocks noChangeArrowheads="1"/>
          </p:cNvSpPr>
          <p:nvPr/>
        </p:nvSpPr>
        <p:spPr bwMode="auto">
          <a:xfrm>
            <a:off x="5715000" y="1219200"/>
            <a:ext cx="342900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6575" indent="-536575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2000" kern="0" dirty="0">
                <a:latin typeface="+mn-lt"/>
                <a:cs typeface="+mn-cs"/>
              </a:rPr>
              <a:t>The digital universe will grow over six-fold, from </a:t>
            </a:r>
            <a:r>
              <a:rPr lang="en-US" altLang="zh-CN" sz="2000" u="sng" kern="0" dirty="0">
                <a:solidFill>
                  <a:srgbClr val="FF0000"/>
                </a:solidFill>
                <a:latin typeface="+mn-lt"/>
                <a:cs typeface="+mn-cs"/>
              </a:rPr>
              <a:t>281</a:t>
            </a:r>
            <a:r>
              <a:rPr lang="en-US" altLang="zh-CN" sz="2000" kern="0" dirty="0">
                <a:latin typeface="+mn-lt"/>
                <a:cs typeface="+mn-cs"/>
              </a:rPr>
              <a:t> </a:t>
            </a:r>
            <a:r>
              <a:rPr lang="en-US" altLang="zh-CN" sz="2000" kern="0" dirty="0" err="1">
                <a:latin typeface="+mn-lt"/>
                <a:cs typeface="+mn-cs"/>
              </a:rPr>
              <a:t>exabytes</a:t>
            </a:r>
            <a:r>
              <a:rPr lang="en-US" altLang="zh-CN" sz="2000" kern="0" dirty="0">
                <a:latin typeface="+mn-lt"/>
                <a:cs typeface="+mn-cs"/>
              </a:rPr>
              <a:t> in 2007 to </a:t>
            </a:r>
            <a:r>
              <a:rPr lang="en-US" altLang="zh-CN" sz="2000" u="sng" kern="0" dirty="0">
                <a:solidFill>
                  <a:srgbClr val="FF0000"/>
                </a:solidFill>
                <a:latin typeface="+mn-lt"/>
                <a:cs typeface="+mn-cs"/>
              </a:rPr>
              <a:t>1,773 </a:t>
            </a:r>
            <a:r>
              <a:rPr lang="en-US" altLang="zh-CN" sz="2000" kern="0" dirty="0" err="1">
                <a:latin typeface="+mn-lt"/>
                <a:cs typeface="+mn-cs"/>
              </a:rPr>
              <a:t>exabytes</a:t>
            </a:r>
            <a:r>
              <a:rPr lang="en-US" altLang="zh-CN" sz="2000" kern="0" dirty="0">
                <a:latin typeface="+mn-lt"/>
                <a:cs typeface="+mn-cs"/>
              </a:rPr>
              <a:t> in 2011</a:t>
            </a:r>
          </a:p>
          <a:p>
            <a:pPr marL="536575" indent="-536575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altLang="zh-CN" sz="2000" kern="0" dirty="0">
              <a:latin typeface="+mn-lt"/>
              <a:cs typeface="+mn-cs"/>
            </a:endParaRPr>
          </a:p>
          <a:p>
            <a:pPr marL="536575" indent="-536575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2000" kern="0" dirty="0">
                <a:latin typeface="+mn-lt"/>
                <a:cs typeface="+mn-cs"/>
              </a:rPr>
              <a:t>&gt; </a:t>
            </a:r>
            <a:r>
              <a:rPr lang="en-US" altLang="zh-CN" sz="2000" kern="0" dirty="0">
                <a:solidFill>
                  <a:srgbClr val="FF0000"/>
                </a:solidFill>
                <a:latin typeface="+mn-lt"/>
                <a:cs typeface="+mn-cs"/>
              </a:rPr>
              <a:t>90% of the information in the digital universe is unstructured </a:t>
            </a:r>
            <a:r>
              <a:rPr lang="en-US" altLang="zh-CN" sz="2000" kern="0" dirty="0">
                <a:latin typeface="+mn-lt"/>
                <a:cs typeface="+mn-cs"/>
              </a:rPr>
              <a:t>and absolute # of files growing faster than the TBs</a:t>
            </a:r>
          </a:p>
        </p:txBody>
      </p:sp>
      <p:sp>
        <p:nvSpPr>
          <p:cNvPr id="111" name="Rectangle 3"/>
          <p:cNvSpPr txBox="1">
            <a:spLocks noChangeArrowheads="1"/>
          </p:cNvSpPr>
          <p:nvPr/>
        </p:nvSpPr>
        <p:spPr bwMode="auto">
          <a:xfrm>
            <a:off x="1214438" y="6215063"/>
            <a:ext cx="79295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6575" indent="-536575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defRPr/>
            </a:pPr>
            <a:r>
              <a:rPr lang="en-US" altLang="zh-CN" kern="0" dirty="0">
                <a:solidFill>
                  <a:srgbClr val="0070C0"/>
                </a:solidFill>
                <a:latin typeface="+mn-lt"/>
                <a:cs typeface="+mn-cs"/>
              </a:rPr>
              <a:t>----from IDC Survey presented in ISW 2008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813017" y="2720120"/>
            <a:ext cx="3525655" cy="1307753"/>
            <a:chOff x="134676" y="1259733"/>
            <a:chExt cx="3583533" cy="1063533"/>
          </a:xfrm>
        </p:grpSpPr>
        <p:sp>
          <p:nvSpPr>
            <p:cNvPr id="56" name="Rectangle 55"/>
            <p:cNvSpPr/>
            <p:nvPr/>
          </p:nvSpPr>
          <p:spPr>
            <a:xfrm>
              <a:off x="134676" y="1259733"/>
              <a:ext cx="1213305" cy="1063533"/>
            </a:xfrm>
            <a:prstGeom prst="rect">
              <a:avLst/>
            </a:pr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Rectangle 56"/>
            <p:cNvSpPr/>
            <p:nvPr/>
          </p:nvSpPr>
          <p:spPr>
            <a:xfrm>
              <a:off x="134676" y="1259733"/>
              <a:ext cx="3583533" cy="1063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203" tIns="42203" rIns="42203" bIns="42203" numCol="1" spcCol="1270" anchor="t" anchorCtr="0">
              <a:noAutofit/>
            </a:bodyPr>
            <a:lstStyle/>
            <a:p>
              <a:pPr defTabSz="577241">
                <a:lnSpc>
                  <a:spcPct val="90000"/>
                </a:lnSpc>
                <a:spcAft>
                  <a:spcPct val="35000"/>
                </a:spcAft>
              </a:pPr>
              <a:endParaRPr lang="en-US" sz="1477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2483" y="1328411"/>
            <a:ext cx="2476655" cy="4833026"/>
            <a:chOff x="464527" y="1060483"/>
            <a:chExt cx="2320278" cy="3781267"/>
          </a:xfrm>
        </p:grpSpPr>
        <p:pic>
          <p:nvPicPr>
            <p:cNvPr id="68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60" t="11665" r="15223" b="14335"/>
            <a:stretch/>
          </p:blipFill>
          <p:spPr bwMode="auto">
            <a:xfrm>
              <a:off x="902563" y="1491674"/>
              <a:ext cx="365302" cy="413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42" descr="http://api.theweek.com/sites/default/files/styles/tw_image_9_4/public/41205_article_full.jpg?itok=7DJZGizY&amp;resize=1260x56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22"/>
            <a:stretch/>
          </p:blipFill>
          <p:spPr bwMode="auto">
            <a:xfrm>
              <a:off x="1069117" y="1060483"/>
              <a:ext cx="854237" cy="28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8" descr="logo-veritas-red@2x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250" y="1099441"/>
              <a:ext cx="806803" cy="203316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1533943" y="1548818"/>
              <a:ext cx="813591" cy="298781"/>
              <a:chOff x="-45153" y="2551726"/>
              <a:chExt cx="1010353" cy="368697"/>
            </a:xfrm>
          </p:grpSpPr>
          <p:pic>
            <p:nvPicPr>
              <p:cNvPr id="71" name="Picture 6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11" t="17083" r="19805" b="15733"/>
              <a:stretch/>
            </p:blipFill>
            <p:spPr bwMode="auto">
              <a:xfrm>
                <a:off x="524198" y="2564325"/>
                <a:ext cx="357314" cy="356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07" y="2635961"/>
                <a:ext cx="508391" cy="193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Rectangle 72"/>
              <p:cNvSpPr/>
              <p:nvPr/>
            </p:nvSpPr>
            <p:spPr>
              <a:xfrm>
                <a:off x="-45153" y="2551726"/>
                <a:ext cx="1010353" cy="36869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94779"/>
                <a:endParaRPr lang="en-US" sz="1477" b="1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74" name="Picture 73" descr="imgres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533" y="2028273"/>
              <a:ext cx="926624" cy="2966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2250" y="2074463"/>
              <a:ext cx="787010" cy="204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7133" y="4672360"/>
              <a:ext cx="1059643" cy="169390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688334" y="3706330"/>
              <a:ext cx="778577" cy="288782"/>
              <a:chOff x="117407" y="2145381"/>
              <a:chExt cx="1010353" cy="368697"/>
            </a:xfrm>
          </p:grpSpPr>
          <p:pic>
            <p:nvPicPr>
              <p:cNvPr id="79" name="Picture 78" descr="imgres.png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BFEFB"/>
                  </a:clrFrom>
                  <a:clrTo>
                    <a:srgbClr val="FB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142" y="2273871"/>
                <a:ext cx="386665" cy="138094"/>
              </a:xfrm>
              <a:prstGeom prst="rect">
                <a:avLst/>
              </a:prstGeom>
            </p:spPr>
          </p:pic>
          <p:pic>
            <p:nvPicPr>
              <p:cNvPr id="80" name="Picture 79" descr="imgres.jpg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767" y="2223206"/>
                <a:ext cx="413728" cy="204919"/>
              </a:xfrm>
              <a:prstGeom prst="rect">
                <a:avLst/>
              </a:prstGeom>
            </p:spPr>
          </p:pic>
          <p:sp>
            <p:nvSpPr>
              <p:cNvPr id="81" name="Rectangle 80"/>
              <p:cNvSpPr/>
              <p:nvPr/>
            </p:nvSpPr>
            <p:spPr>
              <a:xfrm>
                <a:off x="117407" y="2145381"/>
                <a:ext cx="1010353" cy="36869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94779"/>
                <a:endParaRPr lang="en-US" sz="1477" b="1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88334" y="2546209"/>
              <a:ext cx="872936" cy="377052"/>
              <a:chOff x="595297" y="2496812"/>
              <a:chExt cx="1093807" cy="464823"/>
            </a:xfrm>
          </p:grpSpPr>
          <p:pic>
            <p:nvPicPr>
              <p:cNvPr id="83" name="Picture 82" descr="imgres.jp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613" y="2626320"/>
                <a:ext cx="380433" cy="205808"/>
              </a:xfrm>
              <a:prstGeom prst="rect">
                <a:avLst/>
              </a:prstGeom>
            </p:spPr>
          </p:pic>
          <p:pic>
            <p:nvPicPr>
              <p:cNvPr id="84" name="Picture 83" descr="url.png"/>
              <p:cNvPicPr>
                <a:picLocks noChangeAspect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766" y="2496812"/>
                <a:ext cx="755338" cy="464823"/>
              </a:xfrm>
              <a:prstGeom prst="rect">
                <a:avLst/>
              </a:prstGeom>
            </p:spPr>
          </p:pic>
          <p:sp>
            <p:nvSpPr>
              <p:cNvPr id="85" name="Rectangle 84"/>
              <p:cNvSpPr/>
              <p:nvPr/>
            </p:nvSpPr>
            <p:spPr>
              <a:xfrm>
                <a:off x="595297" y="2556556"/>
                <a:ext cx="1010353" cy="36869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94779"/>
                <a:endParaRPr lang="en-US" sz="1477" b="1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86" name="Picture 85" descr="imgres.png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8" t="14296" r="4423" b="15125"/>
            <a:stretch/>
          </p:blipFill>
          <p:spPr>
            <a:xfrm>
              <a:off x="1614620" y="3698215"/>
              <a:ext cx="1144780" cy="3050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Picture 1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4204" y="3142184"/>
              <a:ext cx="871776" cy="29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937" y="4272361"/>
              <a:ext cx="940575" cy="150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18"/>
            <a:srcRect t="37774" b="39005"/>
            <a:stretch/>
          </p:blipFill>
          <p:spPr>
            <a:xfrm>
              <a:off x="1876838" y="4242531"/>
              <a:ext cx="889689" cy="2099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Picture 90" descr="imgres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686" y="2540886"/>
              <a:ext cx="726546" cy="387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Picture 91" descr="imgres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067" y="3175551"/>
              <a:ext cx="822738" cy="231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Shape 193"/>
            <p:cNvPicPr preferRelativeResize="0"/>
            <p:nvPr/>
          </p:nvPicPr>
          <p:blipFill rotWithShape="1">
            <a:blip r:embed="rId21"/>
            <a:stretch/>
          </p:blipFill>
          <p:spPr>
            <a:xfrm>
              <a:off x="464527" y="1090605"/>
              <a:ext cx="543547" cy="2209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Picture 76" descr="imgres.png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13" y="2018036"/>
              <a:ext cx="470607" cy="3171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23"/>
            <a:srcRect t="15327" b="13079"/>
            <a:stretch/>
          </p:blipFill>
          <p:spPr>
            <a:xfrm>
              <a:off x="464527" y="3108424"/>
              <a:ext cx="502054" cy="3653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64527" y="4155059"/>
              <a:ext cx="378716" cy="3849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3000888" y="1187776"/>
            <a:ext cx="1959198" cy="5099033"/>
            <a:chOff x="2968042" y="937565"/>
            <a:chExt cx="1959198" cy="4146801"/>
          </a:xfrm>
        </p:grpSpPr>
        <p:sp>
          <p:nvSpPr>
            <p:cNvPr id="20" name="Can 19"/>
            <p:cNvSpPr/>
            <p:nvPr/>
          </p:nvSpPr>
          <p:spPr>
            <a:xfrm>
              <a:off x="2968042" y="4042053"/>
              <a:ext cx="1959198" cy="882052"/>
            </a:xfrm>
            <a:prstGeom prst="can">
              <a:avLst/>
            </a:prstGeom>
            <a:solidFill>
              <a:srgbClr val="6FC0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defTabSz="494779"/>
              <a:endParaRPr lang="en-US" sz="1477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" name="Can 20"/>
            <p:cNvSpPr/>
            <p:nvPr/>
          </p:nvSpPr>
          <p:spPr>
            <a:xfrm>
              <a:off x="2968042" y="3269117"/>
              <a:ext cx="1959198" cy="882052"/>
            </a:xfrm>
            <a:prstGeom prst="can">
              <a:avLst/>
            </a:prstGeom>
            <a:solidFill>
              <a:srgbClr val="EAA8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defTabSz="494779"/>
              <a:endParaRPr lang="en-US" sz="1477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" name="Can 21"/>
            <p:cNvSpPr/>
            <p:nvPr/>
          </p:nvSpPr>
          <p:spPr>
            <a:xfrm>
              <a:off x="2968042" y="2487088"/>
              <a:ext cx="1959198" cy="882052"/>
            </a:xfrm>
            <a:prstGeom prst="can">
              <a:avLst/>
            </a:prstGeom>
            <a:solidFill>
              <a:srgbClr val="33A8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defTabSz="494779"/>
              <a:endParaRPr lang="en-US" sz="1477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" name="Can 22"/>
            <p:cNvSpPr/>
            <p:nvPr/>
          </p:nvSpPr>
          <p:spPr>
            <a:xfrm>
              <a:off x="2968042" y="1714134"/>
              <a:ext cx="1959198" cy="882052"/>
            </a:xfrm>
            <a:prstGeom prst="can">
              <a:avLst/>
            </a:prstGeom>
            <a:solidFill>
              <a:srgbClr val="0062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defTabSz="494779"/>
              <a:endParaRPr lang="en-US" sz="1477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Can 23"/>
            <p:cNvSpPr/>
            <p:nvPr/>
          </p:nvSpPr>
          <p:spPr>
            <a:xfrm>
              <a:off x="2968042" y="937565"/>
              <a:ext cx="1959198" cy="882052"/>
            </a:xfrm>
            <a:prstGeom prst="can">
              <a:avLst/>
            </a:prstGeom>
            <a:solidFill>
              <a:srgbClr val="6FC0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defTabSz="494779"/>
              <a:endParaRPr lang="en-US" sz="1477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58905" y="4830213"/>
              <a:ext cx="170481" cy="254153"/>
            </a:xfrm>
            <a:prstGeom prst="rect">
              <a:avLst/>
            </a:prstGeom>
            <a:noFill/>
          </p:spPr>
          <p:txBody>
            <a:bodyPr wrap="none" lIns="84384" tIns="42192" rIns="84384" bIns="42192" rtlCol="0">
              <a:spAutoFit/>
            </a:bodyPr>
            <a:lstStyle/>
            <a:p>
              <a:pPr defTabSz="494779"/>
              <a:endParaRPr lang="en-US" sz="1477" b="1" dirty="0">
                <a:solidFill>
                  <a:srgbClr val="0062A6"/>
                </a:solidFill>
                <a:latin typeface="Arial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241047" y="1317817"/>
              <a:ext cx="1527883" cy="325526"/>
              <a:chOff x="2760471" y="1242192"/>
              <a:chExt cx="1552965" cy="325526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253840" y="1274981"/>
                <a:ext cx="1059596" cy="25994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494779"/>
                <a:r>
                  <a:rPr lang="en-US" sz="1477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</a:rPr>
                  <a:t>Services</a:t>
                </a: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2760471" y="1242192"/>
                <a:ext cx="362065" cy="325526"/>
                <a:chOff x="517507" y="2571748"/>
                <a:chExt cx="258201" cy="308982"/>
              </a:xfrm>
              <a:solidFill>
                <a:schemeClr val="bg1"/>
              </a:solidFill>
            </p:grpSpPr>
            <p:sp>
              <p:nvSpPr>
                <p:cNvPr id="82" name="Rectangle 99"/>
                <p:cNvSpPr/>
                <p:nvPr/>
              </p:nvSpPr>
              <p:spPr>
                <a:xfrm>
                  <a:off x="525033" y="2571748"/>
                  <a:ext cx="244718" cy="140888"/>
                </a:xfrm>
                <a:custGeom>
                  <a:avLst/>
                  <a:gdLst>
                    <a:gd name="connsiteX0" fmla="*/ 0 w 128588"/>
                    <a:gd name="connsiteY0" fmla="*/ 0 h 128588"/>
                    <a:gd name="connsiteX1" fmla="*/ 128588 w 128588"/>
                    <a:gd name="connsiteY1" fmla="*/ 0 h 128588"/>
                    <a:gd name="connsiteX2" fmla="*/ 128588 w 128588"/>
                    <a:gd name="connsiteY2" fmla="*/ 128588 h 128588"/>
                    <a:gd name="connsiteX3" fmla="*/ 0 w 128588"/>
                    <a:gd name="connsiteY3" fmla="*/ 128588 h 128588"/>
                    <a:gd name="connsiteX4" fmla="*/ 0 w 128588"/>
                    <a:gd name="connsiteY4" fmla="*/ 0 h 128588"/>
                    <a:gd name="connsiteX0" fmla="*/ 0 w 247650"/>
                    <a:gd name="connsiteY0" fmla="*/ 0 h 128588"/>
                    <a:gd name="connsiteX1" fmla="*/ 247650 w 247650"/>
                    <a:gd name="connsiteY1" fmla="*/ 54768 h 128588"/>
                    <a:gd name="connsiteX2" fmla="*/ 128588 w 247650"/>
                    <a:gd name="connsiteY2" fmla="*/ 128588 h 128588"/>
                    <a:gd name="connsiteX3" fmla="*/ 0 w 247650"/>
                    <a:gd name="connsiteY3" fmla="*/ 128588 h 128588"/>
                    <a:gd name="connsiteX4" fmla="*/ 0 w 247650"/>
                    <a:gd name="connsiteY4" fmla="*/ 0 h 128588"/>
                    <a:gd name="connsiteX0" fmla="*/ 121444 w 247650"/>
                    <a:gd name="connsiteY0" fmla="*/ 0 h 138113"/>
                    <a:gd name="connsiteX1" fmla="*/ 247650 w 247650"/>
                    <a:gd name="connsiteY1" fmla="*/ 64293 h 138113"/>
                    <a:gd name="connsiteX2" fmla="*/ 128588 w 247650"/>
                    <a:gd name="connsiteY2" fmla="*/ 138113 h 138113"/>
                    <a:gd name="connsiteX3" fmla="*/ 0 w 247650"/>
                    <a:gd name="connsiteY3" fmla="*/ 138113 h 138113"/>
                    <a:gd name="connsiteX4" fmla="*/ 121444 w 247650"/>
                    <a:gd name="connsiteY4" fmla="*/ 0 h 138113"/>
                    <a:gd name="connsiteX0" fmla="*/ 121444 w 226218"/>
                    <a:gd name="connsiteY0" fmla="*/ 0 h 138113"/>
                    <a:gd name="connsiteX1" fmla="*/ 226218 w 226218"/>
                    <a:gd name="connsiteY1" fmla="*/ 73818 h 138113"/>
                    <a:gd name="connsiteX2" fmla="*/ 128588 w 226218"/>
                    <a:gd name="connsiteY2" fmla="*/ 138113 h 138113"/>
                    <a:gd name="connsiteX3" fmla="*/ 0 w 226218"/>
                    <a:gd name="connsiteY3" fmla="*/ 138113 h 138113"/>
                    <a:gd name="connsiteX4" fmla="*/ 121444 w 226218"/>
                    <a:gd name="connsiteY4" fmla="*/ 0 h 138113"/>
                    <a:gd name="connsiteX0" fmla="*/ 121444 w 238125"/>
                    <a:gd name="connsiteY0" fmla="*/ 0 h 138113"/>
                    <a:gd name="connsiteX1" fmla="*/ 238125 w 238125"/>
                    <a:gd name="connsiteY1" fmla="*/ 66674 h 138113"/>
                    <a:gd name="connsiteX2" fmla="*/ 128588 w 238125"/>
                    <a:gd name="connsiteY2" fmla="*/ 138113 h 138113"/>
                    <a:gd name="connsiteX3" fmla="*/ 0 w 238125"/>
                    <a:gd name="connsiteY3" fmla="*/ 138113 h 138113"/>
                    <a:gd name="connsiteX4" fmla="*/ 121444 w 238125"/>
                    <a:gd name="connsiteY4" fmla="*/ 0 h 138113"/>
                    <a:gd name="connsiteX0" fmla="*/ 121444 w 238125"/>
                    <a:gd name="connsiteY0" fmla="*/ 0 h 138113"/>
                    <a:gd name="connsiteX1" fmla="*/ 238125 w 238125"/>
                    <a:gd name="connsiteY1" fmla="*/ 66674 h 138113"/>
                    <a:gd name="connsiteX2" fmla="*/ 128588 w 238125"/>
                    <a:gd name="connsiteY2" fmla="*/ 138113 h 138113"/>
                    <a:gd name="connsiteX3" fmla="*/ 0 w 238125"/>
                    <a:gd name="connsiteY3" fmla="*/ 138113 h 138113"/>
                    <a:gd name="connsiteX4" fmla="*/ 121444 w 238125"/>
                    <a:gd name="connsiteY4" fmla="*/ 0 h 138113"/>
                    <a:gd name="connsiteX0" fmla="*/ 109538 w 226219"/>
                    <a:gd name="connsiteY0" fmla="*/ 0 h 138113"/>
                    <a:gd name="connsiteX1" fmla="*/ 226219 w 226219"/>
                    <a:gd name="connsiteY1" fmla="*/ 66674 h 138113"/>
                    <a:gd name="connsiteX2" fmla="*/ 116682 w 226219"/>
                    <a:gd name="connsiteY2" fmla="*/ 138113 h 138113"/>
                    <a:gd name="connsiteX3" fmla="*/ 0 w 226219"/>
                    <a:gd name="connsiteY3" fmla="*/ 69057 h 138113"/>
                    <a:gd name="connsiteX4" fmla="*/ 109538 w 226219"/>
                    <a:gd name="connsiteY4" fmla="*/ 0 h 138113"/>
                    <a:gd name="connsiteX0" fmla="*/ 114300 w 226219"/>
                    <a:gd name="connsiteY0" fmla="*/ 0 h 138113"/>
                    <a:gd name="connsiteX1" fmla="*/ 226219 w 226219"/>
                    <a:gd name="connsiteY1" fmla="*/ 66674 h 138113"/>
                    <a:gd name="connsiteX2" fmla="*/ 116682 w 226219"/>
                    <a:gd name="connsiteY2" fmla="*/ 138113 h 138113"/>
                    <a:gd name="connsiteX3" fmla="*/ 0 w 226219"/>
                    <a:gd name="connsiteY3" fmla="*/ 69057 h 138113"/>
                    <a:gd name="connsiteX4" fmla="*/ 114300 w 226219"/>
                    <a:gd name="connsiteY4" fmla="*/ 0 h 138113"/>
                    <a:gd name="connsiteX0" fmla="*/ 116681 w 228600"/>
                    <a:gd name="connsiteY0" fmla="*/ 0 h 138113"/>
                    <a:gd name="connsiteX1" fmla="*/ 228600 w 228600"/>
                    <a:gd name="connsiteY1" fmla="*/ 66674 h 138113"/>
                    <a:gd name="connsiteX2" fmla="*/ 119063 w 228600"/>
                    <a:gd name="connsiteY2" fmla="*/ 138113 h 138113"/>
                    <a:gd name="connsiteX3" fmla="*/ 0 w 228600"/>
                    <a:gd name="connsiteY3" fmla="*/ 69057 h 138113"/>
                    <a:gd name="connsiteX4" fmla="*/ 116681 w 228600"/>
                    <a:gd name="connsiteY4" fmla="*/ 0 h 138113"/>
                    <a:gd name="connsiteX0" fmla="*/ 116681 w 230981"/>
                    <a:gd name="connsiteY0" fmla="*/ 0 h 138113"/>
                    <a:gd name="connsiteX1" fmla="*/ 230981 w 230981"/>
                    <a:gd name="connsiteY1" fmla="*/ 69055 h 138113"/>
                    <a:gd name="connsiteX2" fmla="*/ 119063 w 230981"/>
                    <a:gd name="connsiteY2" fmla="*/ 138113 h 138113"/>
                    <a:gd name="connsiteX3" fmla="*/ 0 w 230981"/>
                    <a:gd name="connsiteY3" fmla="*/ 69057 h 138113"/>
                    <a:gd name="connsiteX4" fmla="*/ 116681 w 230981"/>
                    <a:gd name="connsiteY4" fmla="*/ 0 h 138113"/>
                    <a:gd name="connsiteX0" fmla="*/ 109537 w 230981"/>
                    <a:gd name="connsiteY0" fmla="*/ 0 h 138113"/>
                    <a:gd name="connsiteX1" fmla="*/ 230981 w 230981"/>
                    <a:gd name="connsiteY1" fmla="*/ 69055 h 138113"/>
                    <a:gd name="connsiteX2" fmla="*/ 119063 w 230981"/>
                    <a:gd name="connsiteY2" fmla="*/ 138113 h 138113"/>
                    <a:gd name="connsiteX3" fmla="*/ 0 w 230981"/>
                    <a:gd name="connsiteY3" fmla="*/ 69057 h 138113"/>
                    <a:gd name="connsiteX4" fmla="*/ 109537 w 230981"/>
                    <a:gd name="connsiteY4" fmla="*/ 0 h 138113"/>
                    <a:gd name="connsiteX0" fmla="*/ 111918 w 230981"/>
                    <a:gd name="connsiteY0" fmla="*/ 0 h 140494"/>
                    <a:gd name="connsiteX1" fmla="*/ 230981 w 230981"/>
                    <a:gd name="connsiteY1" fmla="*/ 71436 h 140494"/>
                    <a:gd name="connsiteX2" fmla="*/ 119063 w 230981"/>
                    <a:gd name="connsiteY2" fmla="*/ 140494 h 140494"/>
                    <a:gd name="connsiteX3" fmla="*/ 0 w 230981"/>
                    <a:gd name="connsiteY3" fmla="*/ 71438 h 140494"/>
                    <a:gd name="connsiteX4" fmla="*/ 111918 w 230981"/>
                    <a:gd name="connsiteY4" fmla="*/ 0 h 140494"/>
                    <a:gd name="connsiteX0" fmla="*/ 116681 w 230981"/>
                    <a:gd name="connsiteY0" fmla="*/ 0 h 138113"/>
                    <a:gd name="connsiteX1" fmla="*/ 230981 w 230981"/>
                    <a:gd name="connsiteY1" fmla="*/ 69055 h 138113"/>
                    <a:gd name="connsiteX2" fmla="*/ 119063 w 230981"/>
                    <a:gd name="connsiteY2" fmla="*/ 138113 h 138113"/>
                    <a:gd name="connsiteX3" fmla="*/ 0 w 230981"/>
                    <a:gd name="connsiteY3" fmla="*/ 69057 h 138113"/>
                    <a:gd name="connsiteX4" fmla="*/ 116681 w 230981"/>
                    <a:gd name="connsiteY4" fmla="*/ 0 h 138113"/>
                    <a:gd name="connsiteX0" fmla="*/ 114300 w 230981"/>
                    <a:gd name="connsiteY0" fmla="*/ 0 h 133351"/>
                    <a:gd name="connsiteX1" fmla="*/ 230981 w 230981"/>
                    <a:gd name="connsiteY1" fmla="*/ 64293 h 133351"/>
                    <a:gd name="connsiteX2" fmla="*/ 119063 w 230981"/>
                    <a:gd name="connsiteY2" fmla="*/ 133351 h 133351"/>
                    <a:gd name="connsiteX3" fmla="*/ 0 w 230981"/>
                    <a:gd name="connsiteY3" fmla="*/ 64295 h 133351"/>
                    <a:gd name="connsiteX4" fmla="*/ 114300 w 230981"/>
                    <a:gd name="connsiteY4" fmla="*/ 0 h 133351"/>
                    <a:gd name="connsiteX0" fmla="*/ 114300 w 230981"/>
                    <a:gd name="connsiteY0" fmla="*/ 0 h 123826"/>
                    <a:gd name="connsiteX1" fmla="*/ 230981 w 230981"/>
                    <a:gd name="connsiteY1" fmla="*/ 54768 h 123826"/>
                    <a:gd name="connsiteX2" fmla="*/ 119063 w 230981"/>
                    <a:gd name="connsiteY2" fmla="*/ 123826 h 123826"/>
                    <a:gd name="connsiteX3" fmla="*/ 0 w 230981"/>
                    <a:gd name="connsiteY3" fmla="*/ 54770 h 123826"/>
                    <a:gd name="connsiteX4" fmla="*/ 114300 w 230981"/>
                    <a:gd name="connsiteY4" fmla="*/ 0 h 123826"/>
                    <a:gd name="connsiteX0" fmla="*/ 116681 w 230981"/>
                    <a:gd name="connsiteY0" fmla="*/ 0 h 135732"/>
                    <a:gd name="connsiteX1" fmla="*/ 230981 w 230981"/>
                    <a:gd name="connsiteY1" fmla="*/ 66674 h 135732"/>
                    <a:gd name="connsiteX2" fmla="*/ 119063 w 230981"/>
                    <a:gd name="connsiteY2" fmla="*/ 135732 h 135732"/>
                    <a:gd name="connsiteX3" fmla="*/ 0 w 230981"/>
                    <a:gd name="connsiteY3" fmla="*/ 66676 h 135732"/>
                    <a:gd name="connsiteX4" fmla="*/ 116681 w 230981"/>
                    <a:gd name="connsiteY4" fmla="*/ 0 h 135732"/>
                    <a:gd name="connsiteX0" fmla="*/ 116681 w 230981"/>
                    <a:gd name="connsiteY0" fmla="*/ 0 h 142265"/>
                    <a:gd name="connsiteX1" fmla="*/ 230981 w 230981"/>
                    <a:gd name="connsiteY1" fmla="*/ 66674 h 142265"/>
                    <a:gd name="connsiteX2" fmla="*/ 123592 w 230981"/>
                    <a:gd name="connsiteY2" fmla="*/ 142265 h 142265"/>
                    <a:gd name="connsiteX3" fmla="*/ 0 w 230981"/>
                    <a:gd name="connsiteY3" fmla="*/ 66676 h 142265"/>
                    <a:gd name="connsiteX4" fmla="*/ 116681 w 230981"/>
                    <a:gd name="connsiteY4" fmla="*/ 0 h 142265"/>
                    <a:gd name="connsiteX0" fmla="*/ 116681 w 230981"/>
                    <a:gd name="connsiteY0" fmla="*/ 0 h 144442"/>
                    <a:gd name="connsiteX1" fmla="*/ 230981 w 230981"/>
                    <a:gd name="connsiteY1" fmla="*/ 66674 h 144442"/>
                    <a:gd name="connsiteX2" fmla="*/ 125195 w 230981"/>
                    <a:gd name="connsiteY2" fmla="*/ 144442 h 144442"/>
                    <a:gd name="connsiteX3" fmla="*/ 0 w 230981"/>
                    <a:gd name="connsiteY3" fmla="*/ 66676 h 144442"/>
                    <a:gd name="connsiteX4" fmla="*/ 116681 w 230981"/>
                    <a:gd name="connsiteY4" fmla="*/ 0 h 144442"/>
                    <a:gd name="connsiteX0" fmla="*/ 116681 w 230981"/>
                    <a:gd name="connsiteY0" fmla="*/ 0 h 142265"/>
                    <a:gd name="connsiteX1" fmla="*/ 230981 w 230981"/>
                    <a:gd name="connsiteY1" fmla="*/ 66674 h 142265"/>
                    <a:gd name="connsiteX2" fmla="*/ 125195 w 230981"/>
                    <a:gd name="connsiteY2" fmla="*/ 142265 h 142265"/>
                    <a:gd name="connsiteX3" fmla="*/ 0 w 230981"/>
                    <a:gd name="connsiteY3" fmla="*/ 66676 h 142265"/>
                    <a:gd name="connsiteX4" fmla="*/ 116681 w 230981"/>
                    <a:gd name="connsiteY4" fmla="*/ 0 h 142265"/>
                    <a:gd name="connsiteX0" fmla="*/ 116681 w 230981"/>
                    <a:gd name="connsiteY0" fmla="*/ 0 h 135732"/>
                    <a:gd name="connsiteX1" fmla="*/ 230981 w 230981"/>
                    <a:gd name="connsiteY1" fmla="*/ 66674 h 135732"/>
                    <a:gd name="connsiteX2" fmla="*/ 123593 w 230981"/>
                    <a:gd name="connsiteY2" fmla="*/ 135732 h 135732"/>
                    <a:gd name="connsiteX3" fmla="*/ 0 w 230981"/>
                    <a:gd name="connsiteY3" fmla="*/ 66676 h 135732"/>
                    <a:gd name="connsiteX4" fmla="*/ 116681 w 230981"/>
                    <a:gd name="connsiteY4" fmla="*/ 0 h 135732"/>
                    <a:gd name="connsiteX0" fmla="*/ 116681 w 230981"/>
                    <a:gd name="connsiteY0" fmla="*/ 0 h 135732"/>
                    <a:gd name="connsiteX1" fmla="*/ 230981 w 230981"/>
                    <a:gd name="connsiteY1" fmla="*/ 66674 h 135732"/>
                    <a:gd name="connsiteX2" fmla="*/ 123593 w 230981"/>
                    <a:gd name="connsiteY2" fmla="*/ 135732 h 135732"/>
                    <a:gd name="connsiteX3" fmla="*/ 0 w 230981"/>
                    <a:gd name="connsiteY3" fmla="*/ 66676 h 135732"/>
                    <a:gd name="connsiteX4" fmla="*/ 116681 w 230981"/>
                    <a:gd name="connsiteY4" fmla="*/ 0 h 135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981" h="135732">
                      <a:moveTo>
                        <a:pt x="116681" y="0"/>
                      </a:moveTo>
                      <a:lnTo>
                        <a:pt x="230981" y="66674"/>
                      </a:lnTo>
                      <a:lnTo>
                        <a:pt x="123593" y="135732"/>
                      </a:lnTo>
                      <a:lnTo>
                        <a:pt x="0" y="66676"/>
                      </a:lnTo>
                      <a:lnTo>
                        <a:pt x="1166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9846" tIns="49846" rIns="49846" bIns="49846"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Rectangle 99"/>
                <p:cNvSpPr/>
                <p:nvPr/>
              </p:nvSpPr>
              <p:spPr>
                <a:xfrm>
                  <a:off x="517507" y="2654716"/>
                  <a:ext cx="132575" cy="222649"/>
                </a:xfrm>
                <a:custGeom>
                  <a:avLst/>
                  <a:gdLst>
                    <a:gd name="connsiteX0" fmla="*/ 0 w 128588"/>
                    <a:gd name="connsiteY0" fmla="*/ 0 h 128588"/>
                    <a:gd name="connsiteX1" fmla="*/ 128588 w 128588"/>
                    <a:gd name="connsiteY1" fmla="*/ 0 h 128588"/>
                    <a:gd name="connsiteX2" fmla="*/ 128588 w 128588"/>
                    <a:gd name="connsiteY2" fmla="*/ 128588 h 128588"/>
                    <a:gd name="connsiteX3" fmla="*/ 0 w 128588"/>
                    <a:gd name="connsiteY3" fmla="*/ 128588 h 128588"/>
                    <a:gd name="connsiteX4" fmla="*/ 0 w 128588"/>
                    <a:gd name="connsiteY4" fmla="*/ 0 h 128588"/>
                    <a:gd name="connsiteX0" fmla="*/ 0 w 247650"/>
                    <a:gd name="connsiteY0" fmla="*/ 0 h 128588"/>
                    <a:gd name="connsiteX1" fmla="*/ 247650 w 247650"/>
                    <a:gd name="connsiteY1" fmla="*/ 54768 h 128588"/>
                    <a:gd name="connsiteX2" fmla="*/ 128588 w 247650"/>
                    <a:gd name="connsiteY2" fmla="*/ 128588 h 128588"/>
                    <a:gd name="connsiteX3" fmla="*/ 0 w 247650"/>
                    <a:gd name="connsiteY3" fmla="*/ 128588 h 128588"/>
                    <a:gd name="connsiteX4" fmla="*/ 0 w 247650"/>
                    <a:gd name="connsiteY4" fmla="*/ 0 h 128588"/>
                    <a:gd name="connsiteX0" fmla="*/ 121444 w 247650"/>
                    <a:gd name="connsiteY0" fmla="*/ 0 h 138113"/>
                    <a:gd name="connsiteX1" fmla="*/ 247650 w 247650"/>
                    <a:gd name="connsiteY1" fmla="*/ 64293 h 138113"/>
                    <a:gd name="connsiteX2" fmla="*/ 128588 w 247650"/>
                    <a:gd name="connsiteY2" fmla="*/ 138113 h 138113"/>
                    <a:gd name="connsiteX3" fmla="*/ 0 w 247650"/>
                    <a:gd name="connsiteY3" fmla="*/ 138113 h 138113"/>
                    <a:gd name="connsiteX4" fmla="*/ 121444 w 247650"/>
                    <a:gd name="connsiteY4" fmla="*/ 0 h 138113"/>
                    <a:gd name="connsiteX0" fmla="*/ 121444 w 226218"/>
                    <a:gd name="connsiteY0" fmla="*/ 0 h 138113"/>
                    <a:gd name="connsiteX1" fmla="*/ 226218 w 226218"/>
                    <a:gd name="connsiteY1" fmla="*/ 73818 h 138113"/>
                    <a:gd name="connsiteX2" fmla="*/ 128588 w 226218"/>
                    <a:gd name="connsiteY2" fmla="*/ 138113 h 138113"/>
                    <a:gd name="connsiteX3" fmla="*/ 0 w 226218"/>
                    <a:gd name="connsiteY3" fmla="*/ 138113 h 138113"/>
                    <a:gd name="connsiteX4" fmla="*/ 121444 w 226218"/>
                    <a:gd name="connsiteY4" fmla="*/ 0 h 138113"/>
                    <a:gd name="connsiteX0" fmla="*/ 121444 w 238125"/>
                    <a:gd name="connsiteY0" fmla="*/ 0 h 138113"/>
                    <a:gd name="connsiteX1" fmla="*/ 238125 w 238125"/>
                    <a:gd name="connsiteY1" fmla="*/ 66674 h 138113"/>
                    <a:gd name="connsiteX2" fmla="*/ 128588 w 238125"/>
                    <a:gd name="connsiteY2" fmla="*/ 138113 h 138113"/>
                    <a:gd name="connsiteX3" fmla="*/ 0 w 238125"/>
                    <a:gd name="connsiteY3" fmla="*/ 138113 h 138113"/>
                    <a:gd name="connsiteX4" fmla="*/ 121444 w 238125"/>
                    <a:gd name="connsiteY4" fmla="*/ 0 h 138113"/>
                    <a:gd name="connsiteX0" fmla="*/ 121444 w 238125"/>
                    <a:gd name="connsiteY0" fmla="*/ 0 h 138113"/>
                    <a:gd name="connsiteX1" fmla="*/ 238125 w 238125"/>
                    <a:gd name="connsiteY1" fmla="*/ 66674 h 138113"/>
                    <a:gd name="connsiteX2" fmla="*/ 128588 w 238125"/>
                    <a:gd name="connsiteY2" fmla="*/ 138113 h 138113"/>
                    <a:gd name="connsiteX3" fmla="*/ 0 w 238125"/>
                    <a:gd name="connsiteY3" fmla="*/ 138113 h 138113"/>
                    <a:gd name="connsiteX4" fmla="*/ 121444 w 238125"/>
                    <a:gd name="connsiteY4" fmla="*/ 0 h 138113"/>
                    <a:gd name="connsiteX0" fmla="*/ 109538 w 226219"/>
                    <a:gd name="connsiteY0" fmla="*/ 0 h 138113"/>
                    <a:gd name="connsiteX1" fmla="*/ 226219 w 226219"/>
                    <a:gd name="connsiteY1" fmla="*/ 66674 h 138113"/>
                    <a:gd name="connsiteX2" fmla="*/ 116682 w 226219"/>
                    <a:gd name="connsiteY2" fmla="*/ 138113 h 138113"/>
                    <a:gd name="connsiteX3" fmla="*/ 0 w 226219"/>
                    <a:gd name="connsiteY3" fmla="*/ 69057 h 138113"/>
                    <a:gd name="connsiteX4" fmla="*/ 109538 w 226219"/>
                    <a:gd name="connsiteY4" fmla="*/ 0 h 138113"/>
                    <a:gd name="connsiteX0" fmla="*/ 114300 w 226219"/>
                    <a:gd name="connsiteY0" fmla="*/ 0 h 138113"/>
                    <a:gd name="connsiteX1" fmla="*/ 226219 w 226219"/>
                    <a:gd name="connsiteY1" fmla="*/ 66674 h 138113"/>
                    <a:gd name="connsiteX2" fmla="*/ 116682 w 226219"/>
                    <a:gd name="connsiteY2" fmla="*/ 138113 h 138113"/>
                    <a:gd name="connsiteX3" fmla="*/ 0 w 226219"/>
                    <a:gd name="connsiteY3" fmla="*/ 69057 h 138113"/>
                    <a:gd name="connsiteX4" fmla="*/ 114300 w 226219"/>
                    <a:gd name="connsiteY4" fmla="*/ 0 h 138113"/>
                    <a:gd name="connsiteX0" fmla="*/ 116681 w 228600"/>
                    <a:gd name="connsiteY0" fmla="*/ 0 h 138113"/>
                    <a:gd name="connsiteX1" fmla="*/ 228600 w 228600"/>
                    <a:gd name="connsiteY1" fmla="*/ 66674 h 138113"/>
                    <a:gd name="connsiteX2" fmla="*/ 119063 w 228600"/>
                    <a:gd name="connsiteY2" fmla="*/ 138113 h 138113"/>
                    <a:gd name="connsiteX3" fmla="*/ 0 w 228600"/>
                    <a:gd name="connsiteY3" fmla="*/ 69057 h 138113"/>
                    <a:gd name="connsiteX4" fmla="*/ 116681 w 228600"/>
                    <a:gd name="connsiteY4" fmla="*/ 0 h 138113"/>
                    <a:gd name="connsiteX0" fmla="*/ 116681 w 230981"/>
                    <a:gd name="connsiteY0" fmla="*/ 0 h 138113"/>
                    <a:gd name="connsiteX1" fmla="*/ 230981 w 230981"/>
                    <a:gd name="connsiteY1" fmla="*/ 69055 h 138113"/>
                    <a:gd name="connsiteX2" fmla="*/ 119063 w 230981"/>
                    <a:gd name="connsiteY2" fmla="*/ 138113 h 138113"/>
                    <a:gd name="connsiteX3" fmla="*/ 0 w 230981"/>
                    <a:gd name="connsiteY3" fmla="*/ 69057 h 138113"/>
                    <a:gd name="connsiteX4" fmla="*/ 116681 w 230981"/>
                    <a:gd name="connsiteY4" fmla="*/ 0 h 138113"/>
                    <a:gd name="connsiteX0" fmla="*/ 109537 w 230981"/>
                    <a:gd name="connsiteY0" fmla="*/ 0 h 138113"/>
                    <a:gd name="connsiteX1" fmla="*/ 230981 w 230981"/>
                    <a:gd name="connsiteY1" fmla="*/ 69055 h 138113"/>
                    <a:gd name="connsiteX2" fmla="*/ 119063 w 230981"/>
                    <a:gd name="connsiteY2" fmla="*/ 138113 h 138113"/>
                    <a:gd name="connsiteX3" fmla="*/ 0 w 230981"/>
                    <a:gd name="connsiteY3" fmla="*/ 69057 h 138113"/>
                    <a:gd name="connsiteX4" fmla="*/ 109537 w 230981"/>
                    <a:gd name="connsiteY4" fmla="*/ 0 h 138113"/>
                    <a:gd name="connsiteX0" fmla="*/ 111918 w 230981"/>
                    <a:gd name="connsiteY0" fmla="*/ 0 h 140494"/>
                    <a:gd name="connsiteX1" fmla="*/ 230981 w 230981"/>
                    <a:gd name="connsiteY1" fmla="*/ 71436 h 140494"/>
                    <a:gd name="connsiteX2" fmla="*/ 119063 w 230981"/>
                    <a:gd name="connsiteY2" fmla="*/ 140494 h 140494"/>
                    <a:gd name="connsiteX3" fmla="*/ 0 w 230981"/>
                    <a:gd name="connsiteY3" fmla="*/ 71438 h 140494"/>
                    <a:gd name="connsiteX4" fmla="*/ 111918 w 230981"/>
                    <a:gd name="connsiteY4" fmla="*/ 0 h 140494"/>
                    <a:gd name="connsiteX0" fmla="*/ 116681 w 230981"/>
                    <a:gd name="connsiteY0" fmla="*/ 0 h 138113"/>
                    <a:gd name="connsiteX1" fmla="*/ 230981 w 230981"/>
                    <a:gd name="connsiteY1" fmla="*/ 69055 h 138113"/>
                    <a:gd name="connsiteX2" fmla="*/ 119063 w 230981"/>
                    <a:gd name="connsiteY2" fmla="*/ 138113 h 138113"/>
                    <a:gd name="connsiteX3" fmla="*/ 0 w 230981"/>
                    <a:gd name="connsiteY3" fmla="*/ 69057 h 138113"/>
                    <a:gd name="connsiteX4" fmla="*/ 116681 w 230981"/>
                    <a:gd name="connsiteY4" fmla="*/ 0 h 138113"/>
                    <a:gd name="connsiteX0" fmla="*/ 114300 w 230981"/>
                    <a:gd name="connsiteY0" fmla="*/ 0 h 133351"/>
                    <a:gd name="connsiteX1" fmla="*/ 230981 w 230981"/>
                    <a:gd name="connsiteY1" fmla="*/ 64293 h 133351"/>
                    <a:gd name="connsiteX2" fmla="*/ 119063 w 230981"/>
                    <a:gd name="connsiteY2" fmla="*/ 133351 h 133351"/>
                    <a:gd name="connsiteX3" fmla="*/ 0 w 230981"/>
                    <a:gd name="connsiteY3" fmla="*/ 64295 h 133351"/>
                    <a:gd name="connsiteX4" fmla="*/ 114300 w 230981"/>
                    <a:gd name="connsiteY4" fmla="*/ 0 h 133351"/>
                    <a:gd name="connsiteX0" fmla="*/ 114300 w 230981"/>
                    <a:gd name="connsiteY0" fmla="*/ 0 h 123826"/>
                    <a:gd name="connsiteX1" fmla="*/ 230981 w 230981"/>
                    <a:gd name="connsiteY1" fmla="*/ 54768 h 123826"/>
                    <a:gd name="connsiteX2" fmla="*/ 119063 w 230981"/>
                    <a:gd name="connsiteY2" fmla="*/ 123826 h 123826"/>
                    <a:gd name="connsiteX3" fmla="*/ 0 w 230981"/>
                    <a:gd name="connsiteY3" fmla="*/ 54770 h 123826"/>
                    <a:gd name="connsiteX4" fmla="*/ 114300 w 230981"/>
                    <a:gd name="connsiteY4" fmla="*/ 0 h 123826"/>
                    <a:gd name="connsiteX0" fmla="*/ 116681 w 230981"/>
                    <a:gd name="connsiteY0" fmla="*/ 0 h 135732"/>
                    <a:gd name="connsiteX1" fmla="*/ 230981 w 230981"/>
                    <a:gd name="connsiteY1" fmla="*/ 66674 h 135732"/>
                    <a:gd name="connsiteX2" fmla="*/ 119063 w 230981"/>
                    <a:gd name="connsiteY2" fmla="*/ 135732 h 135732"/>
                    <a:gd name="connsiteX3" fmla="*/ 0 w 230981"/>
                    <a:gd name="connsiteY3" fmla="*/ 66676 h 135732"/>
                    <a:gd name="connsiteX4" fmla="*/ 116681 w 230981"/>
                    <a:gd name="connsiteY4" fmla="*/ 0 h 135732"/>
                    <a:gd name="connsiteX0" fmla="*/ 116681 w 230982"/>
                    <a:gd name="connsiteY0" fmla="*/ 0 h 195264"/>
                    <a:gd name="connsiteX1" fmla="*/ 230981 w 230982"/>
                    <a:gd name="connsiteY1" fmla="*/ 66674 h 195264"/>
                    <a:gd name="connsiteX2" fmla="*/ 230982 w 230982"/>
                    <a:gd name="connsiteY2" fmla="*/ 195264 h 195264"/>
                    <a:gd name="connsiteX3" fmla="*/ 0 w 230982"/>
                    <a:gd name="connsiteY3" fmla="*/ 66676 h 195264"/>
                    <a:gd name="connsiteX4" fmla="*/ 116681 w 230982"/>
                    <a:gd name="connsiteY4" fmla="*/ 0 h 195264"/>
                    <a:gd name="connsiteX0" fmla="*/ 7143 w 121444"/>
                    <a:gd name="connsiteY0" fmla="*/ 0 h 195264"/>
                    <a:gd name="connsiteX1" fmla="*/ 121443 w 121444"/>
                    <a:gd name="connsiteY1" fmla="*/ 66674 h 195264"/>
                    <a:gd name="connsiteX2" fmla="*/ 121444 w 121444"/>
                    <a:gd name="connsiteY2" fmla="*/ 195264 h 195264"/>
                    <a:gd name="connsiteX3" fmla="*/ 0 w 121444"/>
                    <a:gd name="connsiteY3" fmla="*/ 128589 h 195264"/>
                    <a:gd name="connsiteX4" fmla="*/ 7143 w 121444"/>
                    <a:gd name="connsiteY4" fmla="*/ 0 h 195264"/>
                    <a:gd name="connsiteX0" fmla="*/ 4762 w 119063"/>
                    <a:gd name="connsiteY0" fmla="*/ 0 h 195264"/>
                    <a:gd name="connsiteX1" fmla="*/ 119062 w 119063"/>
                    <a:gd name="connsiteY1" fmla="*/ 66674 h 195264"/>
                    <a:gd name="connsiteX2" fmla="*/ 119063 w 119063"/>
                    <a:gd name="connsiteY2" fmla="*/ 195264 h 195264"/>
                    <a:gd name="connsiteX3" fmla="*/ 0 w 119063"/>
                    <a:gd name="connsiteY3" fmla="*/ 135733 h 195264"/>
                    <a:gd name="connsiteX4" fmla="*/ 4762 w 119063"/>
                    <a:gd name="connsiteY4" fmla="*/ 0 h 195264"/>
                    <a:gd name="connsiteX0" fmla="*/ 0 w 114301"/>
                    <a:gd name="connsiteY0" fmla="*/ 0 h 195264"/>
                    <a:gd name="connsiteX1" fmla="*/ 114300 w 114301"/>
                    <a:gd name="connsiteY1" fmla="*/ 66674 h 195264"/>
                    <a:gd name="connsiteX2" fmla="*/ 114301 w 114301"/>
                    <a:gd name="connsiteY2" fmla="*/ 195264 h 195264"/>
                    <a:gd name="connsiteX3" fmla="*/ 1 w 114301"/>
                    <a:gd name="connsiteY3" fmla="*/ 138114 h 195264"/>
                    <a:gd name="connsiteX4" fmla="*/ 0 w 114301"/>
                    <a:gd name="connsiteY4" fmla="*/ 0 h 195264"/>
                    <a:gd name="connsiteX0" fmla="*/ 0 w 114301"/>
                    <a:gd name="connsiteY0" fmla="*/ 0 h 202407"/>
                    <a:gd name="connsiteX1" fmla="*/ 114300 w 114301"/>
                    <a:gd name="connsiteY1" fmla="*/ 66674 h 202407"/>
                    <a:gd name="connsiteX2" fmla="*/ 114301 w 114301"/>
                    <a:gd name="connsiteY2" fmla="*/ 202407 h 202407"/>
                    <a:gd name="connsiteX3" fmla="*/ 1 w 114301"/>
                    <a:gd name="connsiteY3" fmla="*/ 138114 h 202407"/>
                    <a:gd name="connsiteX4" fmla="*/ 0 w 114301"/>
                    <a:gd name="connsiteY4" fmla="*/ 0 h 20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1" h="202407">
                      <a:moveTo>
                        <a:pt x="0" y="0"/>
                      </a:moveTo>
                      <a:lnTo>
                        <a:pt x="114300" y="66674"/>
                      </a:lnTo>
                      <a:cubicBezTo>
                        <a:pt x="114300" y="109537"/>
                        <a:pt x="114301" y="159544"/>
                        <a:pt x="114301" y="202407"/>
                      </a:cubicBezTo>
                      <a:lnTo>
                        <a:pt x="1" y="138114"/>
                      </a:lnTo>
                      <a:cubicBezTo>
                        <a:pt x="1" y="92076"/>
                        <a:pt x="0" y="4603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9846" tIns="49846" rIns="49846" bIns="49846"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Rectangle 99"/>
                <p:cNvSpPr/>
                <p:nvPr/>
              </p:nvSpPr>
              <p:spPr>
                <a:xfrm flipV="1">
                  <a:off x="661406" y="2658083"/>
                  <a:ext cx="114302" cy="222647"/>
                </a:xfrm>
                <a:custGeom>
                  <a:avLst/>
                  <a:gdLst>
                    <a:gd name="connsiteX0" fmla="*/ 0 w 128588"/>
                    <a:gd name="connsiteY0" fmla="*/ 0 h 128588"/>
                    <a:gd name="connsiteX1" fmla="*/ 128588 w 128588"/>
                    <a:gd name="connsiteY1" fmla="*/ 0 h 128588"/>
                    <a:gd name="connsiteX2" fmla="*/ 128588 w 128588"/>
                    <a:gd name="connsiteY2" fmla="*/ 128588 h 128588"/>
                    <a:gd name="connsiteX3" fmla="*/ 0 w 128588"/>
                    <a:gd name="connsiteY3" fmla="*/ 128588 h 128588"/>
                    <a:gd name="connsiteX4" fmla="*/ 0 w 128588"/>
                    <a:gd name="connsiteY4" fmla="*/ 0 h 128588"/>
                    <a:gd name="connsiteX0" fmla="*/ 0 w 247650"/>
                    <a:gd name="connsiteY0" fmla="*/ 0 h 128588"/>
                    <a:gd name="connsiteX1" fmla="*/ 247650 w 247650"/>
                    <a:gd name="connsiteY1" fmla="*/ 54768 h 128588"/>
                    <a:gd name="connsiteX2" fmla="*/ 128588 w 247650"/>
                    <a:gd name="connsiteY2" fmla="*/ 128588 h 128588"/>
                    <a:gd name="connsiteX3" fmla="*/ 0 w 247650"/>
                    <a:gd name="connsiteY3" fmla="*/ 128588 h 128588"/>
                    <a:gd name="connsiteX4" fmla="*/ 0 w 247650"/>
                    <a:gd name="connsiteY4" fmla="*/ 0 h 128588"/>
                    <a:gd name="connsiteX0" fmla="*/ 121444 w 247650"/>
                    <a:gd name="connsiteY0" fmla="*/ 0 h 138113"/>
                    <a:gd name="connsiteX1" fmla="*/ 247650 w 247650"/>
                    <a:gd name="connsiteY1" fmla="*/ 64293 h 138113"/>
                    <a:gd name="connsiteX2" fmla="*/ 128588 w 247650"/>
                    <a:gd name="connsiteY2" fmla="*/ 138113 h 138113"/>
                    <a:gd name="connsiteX3" fmla="*/ 0 w 247650"/>
                    <a:gd name="connsiteY3" fmla="*/ 138113 h 138113"/>
                    <a:gd name="connsiteX4" fmla="*/ 121444 w 247650"/>
                    <a:gd name="connsiteY4" fmla="*/ 0 h 138113"/>
                    <a:gd name="connsiteX0" fmla="*/ 121444 w 226218"/>
                    <a:gd name="connsiteY0" fmla="*/ 0 h 138113"/>
                    <a:gd name="connsiteX1" fmla="*/ 226218 w 226218"/>
                    <a:gd name="connsiteY1" fmla="*/ 73818 h 138113"/>
                    <a:gd name="connsiteX2" fmla="*/ 128588 w 226218"/>
                    <a:gd name="connsiteY2" fmla="*/ 138113 h 138113"/>
                    <a:gd name="connsiteX3" fmla="*/ 0 w 226218"/>
                    <a:gd name="connsiteY3" fmla="*/ 138113 h 138113"/>
                    <a:gd name="connsiteX4" fmla="*/ 121444 w 226218"/>
                    <a:gd name="connsiteY4" fmla="*/ 0 h 138113"/>
                    <a:gd name="connsiteX0" fmla="*/ 121444 w 238125"/>
                    <a:gd name="connsiteY0" fmla="*/ 0 h 138113"/>
                    <a:gd name="connsiteX1" fmla="*/ 238125 w 238125"/>
                    <a:gd name="connsiteY1" fmla="*/ 66674 h 138113"/>
                    <a:gd name="connsiteX2" fmla="*/ 128588 w 238125"/>
                    <a:gd name="connsiteY2" fmla="*/ 138113 h 138113"/>
                    <a:gd name="connsiteX3" fmla="*/ 0 w 238125"/>
                    <a:gd name="connsiteY3" fmla="*/ 138113 h 138113"/>
                    <a:gd name="connsiteX4" fmla="*/ 121444 w 238125"/>
                    <a:gd name="connsiteY4" fmla="*/ 0 h 138113"/>
                    <a:gd name="connsiteX0" fmla="*/ 121444 w 238125"/>
                    <a:gd name="connsiteY0" fmla="*/ 0 h 138113"/>
                    <a:gd name="connsiteX1" fmla="*/ 238125 w 238125"/>
                    <a:gd name="connsiteY1" fmla="*/ 66674 h 138113"/>
                    <a:gd name="connsiteX2" fmla="*/ 128588 w 238125"/>
                    <a:gd name="connsiteY2" fmla="*/ 138113 h 138113"/>
                    <a:gd name="connsiteX3" fmla="*/ 0 w 238125"/>
                    <a:gd name="connsiteY3" fmla="*/ 138113 h 138113"/>
                    <a:gd name="connsiteX4" fmla="*/ 121444 w 238125"/>
                    <a:gd name="connsiteY4" fmla="*/ 0 h 138113"/>
                    <a:gd name="connsiteX0" fmla="*/ 109538 w 226219"/>
                    <a:gd name="connsiteY0" fmla="*/ 0 h 138113"/>
                    <a:gd name="connsiteX1" fmla="*/ 226219 w 226219"/>
                    <a:gd name="connsiteY1" fmla="*/ 66674 h 138113"/>
                    <a:gd name="connsiteX2" fmla="*/ 116682 w 226219"/>
                    <a:gd name="connsiteY2" fmla="*/ 138113 h 138113"/>
                    <a:gd name="connsiteX3" fmla="*/ 0 w 226219"/>
                    <a:gd name="connsiteY3" fmla="*/ 69057 h 138113"/>
                    <a:gd name="connsiteX4" fmla="*/ 109538 w 226219"/>
                    <a:gd name="connsiteY4" fmla="*/ 0 h 138113"/>
                    <a:gd name="connsiteX0" fmla="*/ 114300 w 226219"/>
                    <a:gd name="connsiteY0" fmla="*/ 0 h 138113"/>
                    <a:gd name="connsiteX1" fmla="*/ 226219 w 226219"/>
                    <a:gd name="connsiteY1" fmla="*/ 66674 h 138113"/>
                    <a:gd name="connsiteX2" fmla="*/ 116682 w 226219"/>
                    <a:gd name="connsiteY2" fmla="*/ 138113 h 138113"/>
                    <a:gd name="connsiteX3" fmla="*/ 0 w 226219"/>
                    <a:gd name="connsiteY3" fmla="*/ 69057 h 138113"/>
                    <a:gd name="connsiteX4" fmla="*/ 114300 w 226219"/>
                    <a:gd name="connsiteY4" fmla="*/ 0 h 138113"/>
                    <a:gd name="connsiteX0" fmla="*/ 116681 w 228600"/>
                    <a:gd name="connsiteY0" fmla="*/ 0 h 138113"/>
                    <a:gd name="connsiteX1" fmla="*/ 228600 w 228600"/>
                    <a:gd name="connsiteY1" fmla="*/ 66674 h 138113"/>
                    <a:gd name="connsiteX2" fmla="*/ 119063 w 228600"/>
                    <a:gd name="connsiteY2" fmla="*/ 138113 h 138113"/>
                    <a:gd name="connsiteX3" fmla="*/ 0 w 228600"/>
                    <a:gd name="connsiteY3" fmla="*/ 69057 h 138113"/>
                    <a:gd name="connsiteX4" fmla="*/ 116681 w 228600"/>
                    <a:gd name="connsiteY4" fmla="*/ 0 h 138113"/>
                    <a:gd name="connsiteX0" fmla="*/ 116681 w 230981"/>
                    <a:gd name="connsiteY0" fmla="*/ 0 h 138113"/>
                    <a:gd name="connsiteX1" fmla="*/ 230981 w 230981"/>
                    <a:gd name="connsiteY1" fmla="*/ 69055 h 138113"/>
                    <a:gd name="connsiteX2" fmla="*/ 119063 w 230981"/>
                    <a:gd name="connsiteY2" fmla="*/ 138113 h 138113"/>
                    <a:gd name="connsiteX3" fmla="*/ 0 w 230981"/>
                    <a:gd name="connsiteY3" fmla="*/ 69057 h 138113"/>
                    <a:gd name="connsiteX4" fmla="*/ 116681 w 230981"/>
                    <a:gd name="connsiteY4" fmla="*/ 0 h 138113"/>
                    <a:gd name="connsiteX0" fmla="*/ 109537 w 230981"/>
                    <a:gd name="connsiteY0" fmla="*/ 0 h 138113"/>
                    <a:gd name="connsiteX1" fmla="*/ 230981 w 230981"/>
                    <a:gd name="connsiteY1" fmla="*/ 69055 h 138113"/>
                    <a:gd name="connsiteX2" fmla="*/ 119063 w 230981"/>
                    <a:gd name="connsiteY2" fmla="*/ 138113 h 138113"/>
                    <a:gd name="connsiteX3" fmla="*/ 0 w 230981"/>
                    <a:gd name="connsiteY3" fmla="*/ 69057 h 138113"/>
                    <a:gd name="connsiteX4" fmla="*/ 109537 w 230981"/>
                    <a:gd name="connsiteY4" fmla="*/ 0 h 138113"/>
                    <a:gd name="connsiteX0" fmla="*/ 111918 w 230981"/>
                    <a:gd name="connsiteY0" fmla="*/ 0 h 140494"/>
                    <a:gd name="connsiteX1" fmla="*/ 230981 w 230981"/>
                    <a:gd name="connsiteY1" fmla="*/ 71436 h 140494"/>
                    <a:gd name="connsiteX2" fmla="*/ 119063 w 230981"/>
                    <a:gd name="connsiteY2" fmla="*/ 140494 h 140494"/>
                    <a:gd name="connsiteX3" fmla="*/ 0 w 230981"/>
                    <a:gd name="connsiteY3" fmla="*/ 71438 h 140494"/>
                    <a:gd name="connsiteX4" fmla="*/ 111918 w 230981"/>
                    <a:gd name="connsiteY4" fmla="*/ 0 h 140494"/>
                    <a:gd name="connsiteX0" fmla="*/ 116681 w 230981"/>
                    <a:gd name="connsiteY0" fmla="*/ 0 h 138113"/>
                    <a:gd name="connsiteX1" fmla="*/ 230981 w 230981"/>
                    <a:gd name="connsiteY1" fmla="*/ 69055 h 138113"/>
                    <a:gd name="connsiteX2" fmla="*/ 119063 w 230981"/>
                    <a:gd name="connsiteY2" fmla="*/ 138113 h 138113"/>
                    <a:gd name="connsiteX3" fmla="*/ 0 w 230981"/>
                    <a:gd name="connsiteY3" fmla="*/ 69057 h 138113"/>
                    <a:gd name="connsiteX4" fmla="*/ 116681 w 230981"/>
                    <a:gd name="connsiteY4" fmla="*/ 0 h 138113"/>
                    <a:gd name="connsiteX0" fmla="*/ 114300 w 230981"/>
                    <a:gd name="connsiteY0" fmla="*/ 0 h 133351"/>
                    <a:gd name="connsiteX1" fmla="*/ 230981 w 230981"/>
                    <a:gd name="connsiteY1" fmla="*/ 64293 h 133351"/>
                    <a:gd name="connsiteX2" fmla="*/ 119063 w 230981"/>
                    <a:gd name="connsiteY2" fmla="*/ 133351 h 133351"/>
                    <a:gd name="connsiteX3" fmla="*/ 0 w 230981"/>
                    <a:gd name="connsiteY3" fmla="*/ 64295 h 133351"/>
                    <a:gd name="connsiteX4" fmla="*/ 114300 w 230981"/>
                    <a:gd name="connsiteY4" fmla="*/ 0 h 133351"/>
                    <a:gd name="connsiteX0" fmla="*/ 114300 w 230981"/>
                    <a:gd name="connsiteY0" fmla="*/ 0 h 123826"/>
                    <a:gd name="connsiteX1" fmla="*/ 230981 w 230981"/>
                    <a:gd name="connsiteY1" fmla="*/ 54768 h 123826"/>
                    <a:gd name="connsiteX2" fmla="*/ 119063 w 230981"/>
                    <a:gd name="connsiteY2" fmla="*/ 123826 h 123826"/>
                    <a:gd name="connsiteX3" fmla="*/ 0 w 230981"/>
                    <a:gd name="connsiteY3" fmla="*/ 54770 h 123826"/>
                    <a:gd name="connsiteX4" fmla="*/ 114300 w 230981"/>
                    <a:gd name="connsiteY4" fmla="*/ 0 h 123826"/>
                    <a:gd name="connsiteX0" fmla="*/ 116681 w 230981"/>
                    <a:gd name="connsiteY0" fmla="*/ 0 h 135732"/>
                    <a:gd name="connsiteX1" fmla="*/ 230981 w 230981"/>
                    <a:gd name="connsiteY1" fmla="*/ 66674 h 135732"/>
                    <a:gd name="connsiteX2" fmla="*/ 119063 w 230981"/>
                    <a:gd name="connsiteY2" fmla="*/ 135732 h 135732"/>
                    <a:gd name="connsiteX3" fmla="*/ 0 w 230981"/>
                    <a:gd name="connsiteY3" fmla="*/ 66676 h 135732"/>
                    <a:gd name="connsiteX4" fmla="*/ 116681 w 230981"/>
                    <a:gd name="connsiteY4" fmla="*/ 0 h 135732"/>
                    <a:gd name="connsiteX0" fmla="*/ 116681 w 230982"/>
                    <a:gd name="connsiteY0" fmla="*/ 0 h 195264"/>
                    <a:gd name="connsiteX1" fmla="*/ 230981 w 230982"/>
                    <a:gd name="connsiteY1" fmla="*/ 66674 h 195264"/>
                    <a:gd name="connsiteX2" fmla="*/ 230982 w 230982"/>
                    <a:gd name="connsiteY2" fmla="*/ 195264 h 195264"/>
                    <a:gd name="connsiteX3" fmla="*/ 0 w 230982"/>
                    <a:gd name="connsiteY3" fmla="*/ 66676 h 195264"/>
                    <a:gd name="connsiteX4" fmla="*/ 116681 w 230982"/>
                    <a:gd name="connsiteY4" fmla="*/ 0 h 195264"/>
                    <a:gd name="connsiteX0" fmla="*/ 7143 w 121444"/>
                    <a:gd name="connsiteY0" fmla="*/ 0 h 195264"/>
                    <a:gd name="connsiteX1" fmla="*/ 121443 w 121444"/>
                    <a:gd name="connsiteY1" fmla="*/ 66674 h 195264"/>
                    <a:gd name="connsiteX2" fmla="*/ 121444 w 121444"/>
                    <a:gd name="connsiteY2" fmla="*/ 195264 h 195264"/>
                    <a:gd name="connsiteX3" fmla="*/ 0 w 121444"/>
                    <a:gd name="connsiteY3" fmla="*/ 128589 h 195264"/>
                    <a:gd name="connsiteX4" fmla="*/ 7143 w 121444"/>
                    <a:gd name="connsiteY4" fmla="*/ 0 h 195264"/>
                    <a:gd name="connsiteX0" fmla="*/ 4762 w 119063"/>
                    <a:gd name="connsiteY0" fmla="*/ 0 h 195264"/>
                    <a:gd name="connsiteX1" fmla="*/ 119062 w 119063"/>
                    <a:gd name="connsiteY1" fmla="*/ 66674 h 195264"/>
                    <a:gd name="connsiteX2" fmla="*/ 119063 w 119063"/>
                    <a:gd name="connsiteY2" fmla="*/ 195264 h 195264"/>
                    <a:gd name="connsiteX3" fmla="*/ 0 w 119063"/>
                    <a:gd name="connsiteY3" fmla="*/ 135733 h 195264"/>
                    <a:gd name="connsiteX4" fmla="*/ 4762 w 119063"/>
                    <a:gd name="connsiteY4" fmla="*/ 0 h 195264"/>
                    <a:gd name="connsiteX0" fmla="*/ 0 w 114301"/>
                    <a:gd name="connsiteY0" fmla="*/ 0 h 195264"/>
                    <a:gd name="connsiteX1" fmla="*/ 114300 w 114301"/>
                    <a:gd name="connsiteY1" fmla="*/ 66674 h 195264"/>
                    <a:gd name="connsiteX2" fmla="*/ 114301 w 114301"/>
                    <a:gd name="connsiteY2" fmla="*/ 195264 h 195264"/>
                    <a:gd name="connsiteX3" fmla="*/ 1 w 114301"/>
                    <a:gd name="connsiteY3" fmla="*/ 138114 h 195264"/>
                    <a:gd name="connsiteX4" fmla="*/ 0 w 114301"/>
                    <a:gd name="connsiteY4" fmla="*/ 0 h 195264"/>
                    <a:gd name="connsiteX0" fmla="*/ 0 w 114301"/>
                    <a:gd name="connsiteY0" fmla="*/ 0 h 202407"/>
                    <a:gd name="connsiteX1" fmla="*/ 114300 w 114301"/>
                    <a:gd name="connsiteY1" fmla="*/ 66674 h 202407"/>
                    <a:gd name="connsiteX2" fmla="*/ 114301 w 114301"/>
                    <a:gd name="connsiteY2" fmla="*/ 202407 h 202407"/>
                    <a:gd name="connsiteX3" fmla="*/ 1 w 114301"/>
                    <a:gd name="connsiteY3" fmla="*/ 138114 h 202407"/>
                    <a:gd name="connsiteX4" fmla="*/ 0 w 114301"/>
                    <a:gd name="connsiteY4" fmla="*/ 0 h 20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1" h="202407">
                      <a:moveTo>
                        <a:pt x="0" y="0"/>
                      </a:moveTo>
                      <a:lnTo>
                        <a:pt x="114300" y="66674"/>
                      </a:lnTo>
                      <a:cubicBezTo>
                        <a:pt x="114300" y="109537"/>
                        <a:pt x="114301" y="159544"/>
                        <a:pt x="114301" y="202407"/>
                      </a:cubicBezTo>
                      <a:lnTo>
                        <a:pt x="1" y="138114"/>
                      </a:lnTo>
                      <a:cubicBezTo>
                        <a:pt x="1" y="92076"/>
                        <a:pt x="0" y="4603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9846" tIns="49846" rIns="49846" bIns="49846"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3140895" y="4447623"/>
              <a:ext cx="1750431" cy="279256"/>
              <a:chOff x="2722136" y="4358935"/>
              <a:chExt cx="1779166" cy="27925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3088583" y="4368590"/>
                <a:ext cx="1412719" cy="25994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494779"/>
                <a:r>
                  <a:rPr lang="en-US" sz="1477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</a:rPr>
                  <a:t>Components</a:t>
                </a: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2722136" y="4358935"/>
                <a:ext cx="361527" cy="279256"/>
                <a:chOff x="348959" y="4378314"/>
                <a:chExt cx="361527" cy="279256"/>
              </a:xfrm>
            </p:grpSpPr>
            <p:sp>
              <p:nvSpPr>
                <p:cNvPr id="97" name="Freeform 96"/>
                <p:cNvSpPr/>
                <p:nvPr/>
              </p:nvSpPr>
              <p:spPr>
                <a:xfrm>
                  <a:off x="485663" y="4378314"/>
                  <a:ext cx="224823" cy="224473"/>
                </a:xfrm>
                <a:custGeom>
                  <a:avLst/>
                  <a:gdLst>
                    <a:gd name="connsiteX0" fmla="*/ 3064893 w 6123903"/>
                    <a:gd name="connsiteY0" fmla="*/ 1851552 h 6114381"/>
                    <a:gd name="connsiteX1" fmla="*/ 1845693 w 6123903"/>
                    <a:gd name="connsiteY1" fmla="*/ 3070752 h 6114381"/>
                    <a:gd name="connsiteX2" fmla="*/ 3064893 w 6123903"/>
                    <a:gd name="connsiteY2" fmla="*/ 4289952 h 6114381"/>
                    <a:gd name="connsiteX3" fmla="*/ 4284093 w 6123903"/>
                    <a:gd name="connsiteY3" fmla="*/ 3070752 h 6114381"/>
                    <a:gd name="connsiteX4" fmla="*/ 3064893 w 6123903"/>
                    <a:gd name="connsiteY4" fmla="*/ 1851552 h 6114381"/>
                    <a:gd name="connsiteX5" fmla="*/ 2686685 w 6123903"/>
                    <a:gd name="connsiteY5" fmla="*/ 0 h 6114381"/>
                    <a:gd name="connsiteX6" fmla="*/ 3422929 w 6123903"/>
                    <a:gd name="connsiteY6" fmla="*/ 0 h 6114381"/>
                    <a:gd name="connsiteX7" fmla="*/ 3678191 w 6123903"/>
                    <a:gd name="connsiteY7" fmla="*/ 710255 h 6114381"/>
                    <a:gd name="connsiteX8" fmla="*/ 3818556 w 6123903"/>
                    <a:gd name="connsiteY8" fmla="*/ 751055 h 6114381"/>
                    <a:gd name="connsiteX9" fmla="*/ 4227179 w 6123903"/>
                    <a:gd name="connsiteY9" fmla="*/ 926655 h 6114381"/>
                    <a:gd name="connsiteX10" fmla="*/ 4282555 w 6123903"/>
                    <a:gd name="connsiteY10" fmla="*/ 960296 h 6114381"/>
                    <a:gd name="connsiteX11" fmla="*/ 4970765 w 6123903"/>
                    <a:gd name="connsiteY11" fmla="*/ 634253 h 6114381"/>
                    <a:gd name="connsiteX12" fmla="*/ 5488211 w 6123903"/>
                    <a:gd name="connsiteY12" fmla="*/ 1157995 h 6114381"/>
                    <a:gd name="connsiteX13" fmla="*/ 5164247 w 6123903"/>
                    <a:gd name="connsiteY13" fmla="*/ 1834816 h 6114381"/>
                    <a:gd name="connsiteX14" fmla="*/ 5208991 w 6123903"/>
                    <a:gd name="connsiteY14" fmla="*/ 1908466 h 6114381"/>
                    <a:gd name="connsiteX15" fmla="*/ 5384591 w 6123903"/>
                    <a:gd name="connsiteY15" fmla="*/ 2317090 h 6114381"/>
                    <a:gd name="connsiteX16" fmla="*/ 5421936 w 6123903"/>
                    <a:gd name="connsiteY16" fmla="*/ 2445569 h 6114381"/>
                    <a:gd name="connsiteX17" fmla="*/ 6123903 w 6123903"/>
                    <a:gd name="connsiteY17" fmla="*/ 2691449 h 6114381"/>
                    <a:gd name="connsiteX18" fmla="*/ 6123903 w 6123903"/>
                    <a:gd name="connsiteY18" fmla="*/ 3427693 h 6114381"/>
                    <a:gd name="connsiteX19" fmla="*/ 5426625 w 6123903"/>
                    <a:gd name="connsiteY19" fmla="*/ 3678291 h 6114381"/>
                    <a:gd name="connsiteX20" fmla="*/ 5390304 w 6123903"/>
                    <a:gd name="connsiteY20" fmla="*/ 3806584 h 6114381"/>
                    <a:gd name="connsiteX21" fmla="*/ 5222916 w 6123903"/>
                    <a:gd name="connsiteY21" fmla="*/ 4207031 h 6114381"/>
                    <a:gd name="connsiteX22" fmla="*/ 5171917 w 6123903"/>
                    <a:gd name="connsiteY22" fmla="*/ 4295117 h 6114381"/>
                    <a:gd name="connsiteX23" fmla="*/ 5484219 w 6123903"/>
                    <a:gd name="connsiteY23" fmla="*/ 4978630 h 6114381"/>
                    <a:gd name="connsiteX24" fmla="*/ 4953361 w 6123903"/>
                    <a:gd name="connsiteY24" fmla="*/ 5488772 h 6114381"/>
                    <a:gd name="connsiteX25" fmla="*/ 4307701 w 6123903"/>
                    <a:gd name="connsiteY25" fmla="*/ 5168660 h 6114381"/>
                    <a:gd name="connsiteX26" fmla="*/ 4148601 w 6123903"/>
                    <a:gd name="connsiteY26" fmla="*/ 5255702 h 6114381"/>
                    <a:gd name="connsiteX27" fmla="*/ 3789999 w 6123903"/>
                    <a:gd name="connsiteY27" fmla="*/ 5399527 h 6114381"/>
                    <a:gd name="connsiteX28" fmla="*/ 3672243 w 6123903"/>
                    <a:gd name="connsiteY28" fmla="*/ 5429805 h 6114381"/>
                    <a:gd name="connsiteX29" fmla="*/ 3432454 w 6123903"/>
                    <a:gd name="connsiteY29" fmla="*/ 6114381 h 6114381"/>
                    <a:gd name="connsiteX30" fmla="*/ 2696210 w 6123903"/>
                    <a:gd name="connsiteY30" fmla="*/ 6114381 h 6114381"/>
                    <a:gd name="connsiteX31" fmla="*/ 2450436 w 6123903"/>
                    <a:gd name="connsiteY31" fmla="*/ 5430525 h 6114381"/>
                    <a:gd name="connsiteX32" fmla="*/ 2329062 w 6123903"/>
                    <a:gd name="connsiteY32" fmla="*/ 5396163 h 6114381"/>
                    <a:gd name="connsiteX33" fmla="*/ 1928614 w 6123903"/>
                    <a:gd name="connsiteY33" fmla="*/ 5228775 h 6114381"/>
                    <a:gd name="connsiteX34" fmla="*/ 1815331 w 6123903"/>
                    <a:gd name="connsiteY34" fmla="*/ 5163187 h 6114381"/>
                    <a:gd name="connsiteX35" fmla="*/ 1167731 w 6123903"/>
                    <a:gd name="connsiteY35" fmla="*/ 5490605 h 6114381"/>
                    <a:gd name="connsiteX36" fmla="*/ 637011 w 6123903"/>
                    <a:gd name="connsiteY36" fmla="*/ 4980320 h 6114381"/>
                    <a:gd name="connsiteX37" fmla="*/ 949593 w 6123903"/>
                    <a:gd name="connsiteY37" fmla="*/ 4281769 h 6114381"/>
                    <a:gd name="connsiteX38" fmla="*/ 879944 w 6123903"/>
                    <a:gd name="connsiteY38" fmla="*/ 4154460 h 6114381"/>
                    <a:gd name="connsiteX39" fmla="*/ 736119 w 6123903"/>
                    <a:gd name="connsiteY39" fmla="*/ 3795858 h 6114381"/>
                    <a:gd name="connsiteX40" fmla="*/ 704946 w 6123903"/>
                    <a:gd name="connsiteY40" fmla="*/ 3674624 h 6114381"/>
                    <a:gd name="connsiteX41" fmla="*/ 0 w 6123903"/>
                    <a:gd name="connsiteY41" fmla="*/ 3427700 h 6114381"/>
                    <a:gd name="connsiteX42" fmla="*/ 0 w 6123903"/>
                    <a:gd name="connsiteY42" fmla="*/ 2691456 h 6114381"/>
                    <a:gd name="connsiteX43" fmla="*/ 710874 w 6123903"/>
                    <a:gd name="connsiteY43" fmla="*/ 2435971 h 6114381"/>
                    <a:gd name="connsiteX44" fmla="*/ 739483 w 6123903"/>
                    <a:gd name="connsiteY44" fmla="*/ 2334920 h 6114381"/>
                    <a:gd name="connsiteX45" fmla="*/ 906871 w 6123903"/>
                    <a:gd name="connsiteY45" fmla="*/ 1934473 h 6114381"/>
                    <a:gd name="connsiteX46" fmla="*/ 966845 w 6123903"/>
                    <a:gd name="connsiteY46" fmla="*/ 1830886 h 6114381"/>
                    <a:gd name="connsiteX47" fmla="*/ 638488 w 6123903"/>
                    <a:gd name="connsiteY47" fmla="*/ 1160565 h 6114381"/>
                    <a:gd name="connsiteX48" fmla="*/ 1155427 w 6123903"/>
                    <a:gd name="connsiteY48" fmla="*/ 636323 h 6114381"/>
                    <a:gd name="connsiteX49" fmla="*/ 1849874 w 6123903"/>
                    <a:gd name="connsiteY49" fmla="*/ 957643 h 6114381"/>
                    <a:gd name="connsiteX50" fmla="*/ 1981186 w 6123903"/>
                    <a:gd name="connsiteY50" fmla="*/ 885803 h 6114381"/>
                    <a:gd name="connsiteX51" fmla="*/ 2339788 w 6123903"/>
                    <a:gd name="connsiteY51" fmla="*/ 741978 h 6114381"/>
                    <a:gd name="connsiteX52" fmla="*/ 2435401 w 6123903"/>
                    <a:gd name="connsiteY52" fmla="*/ 717393 h 611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6123903" h="6114381">
                      <a:moveTo>
                        <a:pt x="3064893" y="1851552"/>
                      </a:moveTo>
                      <a:cubicBezTo>
                        <a:pt x="2391547" y="1851552"/>
                        <a:pt x="1845693" y="2397406"/>
                        <a:pt x="1845693" y="3070752"/>
                      </a:cubicBezTo>
                      <a:cubicBezTo>
                        <a:pt x="1845693" y="3744098"/>
                        <a:pt x="2391547" y="4289952"/>
                        <a:pt x="3064893" y="4289952"/>
                      </a:cubicBezTo>
                      <a:cubicBezTo>
                        <a:pt x="3738239" y="4289952"/>
                        <a:pt x="4284093" y="3744098"/>
                        <a:pt x="4284093" y="3070752"/>
                      </a:cubicBezTo>
                      <a:cubicBezTo>
                        <a:pt x="4284093" y="2397406"/>
                        <a:pt x="3738239" y="1851552"/>
                        <a:pt x="3064893" y="1851552"/>
                      </a:cubicBezTo>
                      <a:close/>
                      <a:moveTo>
                        <a:pt x="2686685" y="0"/>
                      </a:moveTo>
                      <a:lnTo>
                        <a:pt x="3422929" y="0"/>
                      </a:lnTo>
                      <a:lnTo>
                        <a:pt x="3678191" y="710255"/>
                      </a:lnTo>
                      <a:lnTo>
                        <a:pt x="3818556" y="751055"/>
                      </a:lnTo>
                      <a:cubicBezTo>
                        <a:pt x="3960958" y="797289"/>
                        <a:pt x="4097615" y="856271"/>
                        <a:pt x="4227179" y="926655"/>
                      </a:cubicBezTo>
                      <a:lnTo>
                        <a:pt x="4282555" y="960296"/>
                      </a:lnTo>
                      <a:lnTo>
                        <a:pt x="4970765" y="634253"/>
                      </a:lnTo>
                      <a:lnTo>
                        <a:pt x="5488211" y="1157995"/>
                      </a:lnTo>
                      <a:lnTo>
                        <a:pt x="5164247" y="1834816"/>
                      </a:lnTo>
                      <a:lnTo>
                        <a:pt x="5208991" y="1908466"/>
                      </a:lnTo>
                      <a:cubicBezTo>
                        <a:pt x="5279375" y="2038031"/>
                        <a:pt x="5338357" y="2174687"/>
                        <a:pt x="5384591" y="2317090"/>
                      </a:cubicBezTo>
                      <a:lnTo>
                        <a:pt x="5421936" y="2445569"/>
                      </a:lnTo>
                      <a:lnTo>
                        <a:pt x="6123903" y="2691449"/>
                      </a:lnTo>
                      <a:lnTo>
                        <a:pt x="6123903" y="3427693"/>
                      </a:lnTo>
                      <a:lnTo>
                        <a:pt x="5426625" y="3678291"/>
                      </a:lnTo>
                      <a:lnTo>
                        <a:pt x="5390304" y="3806584"/>
                      </a:lnTo>
                      <a:cubicBezTo>
                        <a:pt x="5346264" y="3945892"/>
                        <a:pt x="5290052" y="4079790"/>
                        <a:pt x="5222916" y="4207031"/>
                      </a:cubicBezTo>
                      <a:lnTo>
                        <a:pt x="5171917" y="4295117"/>
                      </a:lnTo>
                      <a:lnTo>
                        <a:pt x="5484219" y="4978630"/>
                      </a:lnTo>
                      <a:lnTo>
                        <a:pt x="4953361" y="5488772"/>
                      </a:lnTo>
                      <a:lnTo>
                        <a:pt x="4307701" y="5168660"/>
                      </a:lnTo>
                      <a:lnTo>
                        <a:pt x="4148601" y="5255702"/>
                      </a:lnTo>
                      <a:cubicBezTo>
                        <a:pt x="4033899" y="5312702"/>
                        <a:pt x="3914073" y="5360936"/>
                        <a:pt x="3789999" y="5399527"/>
                      </a:cubicBezTo>
                      <a:lnTo>
                        <a:pt x="3672243" y="5429805"/>
                      </a:lnTo>
                      <a:lnTo>
                        <a:pt x="3432454" y="6114381"/>
                      </a:lnTo>
                      <a:lnTo>
                        <a:pt x="2696210" y="6114381"/>
                      </a:lnTo>
                      <a:lnTo>
                        <a:pt x="2450436" y="5430525"/>
                      </a:lnTo>
                      <a:lnTo>
                        <a:pt x="2329062" y="5396163"/>
                      </a:lnTo>
                      <a:cubicBezTo>
                        <a:pt x="2189754" y="5352123"/>
                        <a:pt x="2055856" y="5295911"/>
                        <a:pt x="1928614" y="5228775"/>
                      </a:cubicBezTo>
                      <a:lnTo>
                        <a:pt x="1815331" y="5163187"/>
                      </a:lnTo>
                      <a:lnTo>
                        <a:pt x="1167731" y="5490605"/>
                      </a:lnTo>
                      <a:lnTo>
                        <a:pt x="637011" y="4980320"/>
                      </a:lnTo>
                      <a:lnTo>
                        <a:pt x="949593" y="4281769"/>
                      </a:lnTo>
                      <a:lnTo>
                        <a:pt x="879944" y="4154460"/>
                      </a:lnTo>
                      <a:cubicBezTo>
                        <a:pt x="822944" y="4039758"/>
                        <a:pt x="774710" y="3919932"/>
                        <a:pt x="736119" y="3795858"/>
                      </a:cubicBezTo>
                      <a:lnTo>
                        <a:pt x="704946" y="3674624"/>
                      </a:lnTo>
                      <a:lnTo>
                        <a:pt x="0" y="3427700"/>
                      </a:lnTo>
                      <a:lnTo>
                        <a:pt x="0" y="2691456"/>
                      </a:lnTo>
                      <a:lnTo>
                        <a:pt x="710874" y="2435971"/>
                      </a:lnTo>
                      <a:lnTo>
                        <a:pt x="739483" y="2334920"/>
                      </a:lnTo>
                      <a:cubicBezTo>
                        <a:pt x="783523" y="2195614"/>
                        <a:pt x="839735" y="2061715"/>
                        <a:pt x="906871" y="1934473"/>
                      </a:cubicBezTo>
                      <a:lnTo>
                        <a:pt x="966845" y="1830886"/>
                      </a:lnTo>
                      <a:lnTo>
                        <a:pt x="638488" y="1160565"/>
                      </a:lnTo>
                      <a:lnTo>
                        <a:pt x="1155427" y="636323"/>
                      </a:lnTo>
                      <a:lnTo>
                        <a:pt x="1849874" y="957643"/>
                      </a:lnTo>
                      <a:lnTo>
                        <a:pt x="1981186" y="885803"/>
                      </a:lnTo>
                      <a:cubicBezTo>
                        <a:pt x="2095887" y="828803"/>
                        <a:pt x="2215713" y="780570"/>
                        <a:pt x="2339788" y="741978"/>
                      </a:cubicBezTo>
                      <a:lnTo>
                        <a:pt x="2435401" y="71739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89821">
                    <a:defRPr/>
                  </a:pPr>
                  <a:endParaRPr lang="en-US" kern="0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>
                  <a:off x="348959" y="4514625"/>
                  <a:ext cx="143168" cy="142945"/>
                </a:xfrm>
                <a:custGeom>
                  <a:avLst/>
                  <a:gdLst>
                    <a:gd name="connsiteX0" fmla="*/ 3064893 w 6123903"/>
                    <a:gd name="connsiteY0" fmla="*/ 1851552 h 6114381"/>
                    <a:gd name="connsiteX1" fmla="*/ 1845693 w 6123903"/>
                    <a:gd name="connsiteY1" fmla="*/ 3070752 h 6114381"/>
                    <a:gd name="connsiteX2" fmla="*/ 3064893 w 6123903"/>
                    <a:gd name="connsiteY2" fmla="*/ 4289952 h 6114381"/>
                    <a:gd name="connsiteX3" fmla="*/ 4284093 w 6123903"/>
                    <a:gd name="connsiteY3" fmla="*/ 3070752 h 6114381"/>
                    <a:gd name="connsiteX4" fmla="*/ 3064893 w 6123903"/>
                    <a:gd name="connsiteY4" fmla="*/ 1851552 h 6114381"/>
                    <a:gd name="connsiteX5" fmla="*/ 2686685 w 6123903"/>
                    <a:gd name="connsiteY5" fmla="*/ 0 h 6114381"/>
                    <a:gd name="connsiteX6" fmla="*/ 3422929 w 6123903"/>
                    <a:gd name="connsiteY6" fmla="*/ 0 h 6114381"/>
                    <a:gd name="connsiteX7" fmla="*/ 3678191 w 6123903"/>
                    <a:gd name="connsiteY7" fmla="*/ 710255 h 6114381"/>
                    <a:gd name="connsiteX8" fmla="*/ 3818556 w 6123903"/>
                    <a:gd name="connsiteY8" fmla="*/ 751055 h 6114381"/>
                    <a:gd name="connsiteX9" fmla="*/ 4227179 w 6123903"/>
                    <a:gd name="connsiteY9" fmla="*/ 926655 h 6114381"/>
                    <a:gd name="connsiteX10" fmla="*/ 4282555 w 6123903"/>
                    <a:gd name="connsiteY10" fmla="*/ 960296 h 6114381"/>
                    <a:gd name="connsiteX11" fmla="*/ 4970765 w 6123903"/>
                    <a:gd name="connsiteY11" fmla="*/ 634253 h 6114381"/>
                    <a:gd name="connsiteX12" fmla="*/ 5488211 w 6123903"/>
                    <a:gd name="connsiteY12" fmla="*/ 1157995 h 6114381"/>
                    <a:gd name="connsiteX13" fmla="*/ 5164247 w 6123903"/>
                    <a:gd name="connsiteY13" fmla="*/ 1834816 h 6114381"/>
                    <a:gd name="connsiteX14" fmla="*/ 5208991 w 6123903"/>
                    <a:gd name="connsiteY14" fmla="*/ 1908466 h 6114381"/>
                    <a:gd name="connsiteX15" fmla="*/ 5384591 w 6123903"/>
                    <a:gd name="connsiteY15" fmla="*/ 2317090 h 6114381"/>
                    <a:gd name="connsiteX16" fmla="*/ 5421936 w 6123903"/>
                    <a:gd name="connsiteY16" fmla="*/ 2445569 h 6114381"/>
                    <a:gd name="connsiteX17" fmla="*/ 6123903 w 6123903"/>
                    <a:gd name="connsiteY17" fmla="*/ 2691449 h 6114381"/>
                    <a:gd name="connsiteX18" fmla="*/ 6123903 w 6123903"/>
                    <a:gd name="connsiteY18" fmla="*/ 3427693 h 6114381"/>
                    <a:gd name="connsiteX19" fmla="*/ 5426625 w 6123903"/>
                    <a:gd name="connsiteY19" fmla="*/ 3678291 h 6114381"/>
                    <a:gd name="connsiteX20" fmla="*/ 5390304 w 6123903"/>
                    <a:gd name="connsiteY20" fmla="*/ 3806584 h 6114381"/>
                    <a:gd name="connsiteX21" fmla="*/ 5222916 w 6123903"/>
                    <a:gd name="connsiteY21" fmla="*/ 4207031 h 6114381"/>
                    <a:gd name="connsiteX22" fmla="*/ 5171917 w 6123903"/>
                    <a:gd name="connsiteY22" fmla="*/ 4295117 h 6114381"/>
                    <a:gd name="connsiteX23" fmla="*/ 5484219 w 6123903"/>
                    <a:gd name="connsiteY23" fmla="*/ 4978630 h 6114381"/>
                    <a:gd name="connsiteX24" fmla="*/ 4953361 w 6123903"/>
                    <a:gd name="connsiteY24" fmla="*/ 5488772 h 6114381"/>
                    <a:gd name="connsiteX25" fmla="*/ 4307701 w 6123903"/>
                    <a:gd name="connsiteY25" fmla="*/ 5168660 h 6114381"/>
                    <a:gd name="connsiteX26" fmla="*/ 4148601 w 6123903"/>
                    <a:gd name="connsiteY26" fmla="*/ 5255702 h 6114381"/>
                    <a:gd name="connsiteX27" fmla="*/ 3789999 w 6123903"/>
                    <a:gd name="connsiteY27" fmla="*/ 5399527 h 6114381"/>
                    <a:gd name="connsiteX28" fmla="*/ 3672243 w 6123903"/>
                    <a:gd name="connsiteY28" fmla="*/ 5429805 h 6114381"/>
                    <a:gd name="connsiteX29" fmla="*/ 3432454 w 6123903"/>
                    <a:gd name="connsiteY29" fmla="*/ 6114381 h 6114381"/>
                    <a:gd name="connsiteX30" fmla="*/ 2696210 w 6123903"/>
                    <a:gd name="connsiteY30" fmla="*/ 6114381 h 6114381"/>
                    <a:gd name="connsiteX31" fmla="*/ 2450436 w 6123903"/>
                    <a:gd name="connsiteY31" fmla="*/ 5430525 h 6114381"/>
                    <a:gd name="connsiteX32" fmla="*/ 2329062 w 6123903"/>
                    <a:gd name="connsiteY32" fmla="*/ 5396163 h 6114381"/>
                    <a:gd name="connsiteX33" fmla="*/ 1928614 w 6123903"/>
                    <a:gd name="connsiteY33" fmla="*/ 5228775 h 6114381"/>
                    <a:gd name="connsiteX34" fmla="*/ 1815331 w 6123903"/>
                    <a:gd name="connsiteY34" fmla="*/ 5163187 h 6114381"/>
                    <a:gd name="connsiteX35" fmla="*/ 1167731 w 6123903"/>
                    <a:gd name="connsiteY35" fmla="*/ 5490605 h 6114381"/>
                    <a:gd name="connsiteX36" fmla="*/ 637011 w 6123903"/>
                    <a:gd name="connsiteY36" fmla="*/ 4980320 h 6114381"/>
                    <a:gd name="connsiteX37" fmla="*/ 949593 w 6123903"/>
                    <a:gd name="connsiteY37" fmla="*/ 4281769 h 6114381"/>
                    <a:gd name="connsiteX38" fmla="*/ 879944 w 6123903"/>
                    <a:gd name="connsiteY38" fmla="*/ 4154460 h 6114381"/>
                    <a:gd name="connsiteX39" fmla="*/ 736119 w 6123903"/>
                    <a:gd name="connsiteY39" fmla="*/ 3795858 h 6114381"/>
                    <a:gd name="connsiteX40" fmla="*/ 704946 w 6123903"/>
                    <a:gd name="connsiteY40" fmla="*/ 3674624 h 6114381"/>
                    <a:gd name="connsiteX41" fmla="*/ 0 w 6123903"/>
                    <a:gd name="connsiteY41" fmla="*/ 3427700 h 6114381"/>
                    <a:gd name="connsiteX42" fmla="*/ 0 w 6123903"/>
                    <a:gd name="connsiteY42" fmla="*/ 2691456 h 6114381"/>
                    <a:gd name="connsiteX43" fmla="*/ 710874 w 6123903"/>
                    <a:gd name="connsiteY43" fmla="*/ 2435971 h 6114381"/>
                    <a:gd name="connsiteX44" fmla="*/ 739483 w 6123903"/>
                    <a:gd name="connsiteY44" fmla="*/ 2334920 h 6114381"/>
                    <a:gd name="connsiteX45" fmla="*/ 906871 w 6123903"/>
                    <a:gd name="connsiteY45" fmla="*/ 1934473 h 6114381"/>
                    <a:gd name="connsiteX46" fmla="*/ 966845 w 6123903"/>
                    <a:gd name="connsiteY46" fmla="*/ 1830886 h 6114381"/>
                    <a:gd name="connsiteX47" fmla="*/ 638488 w 6123903"/>
                    <a:gd name="connsiteY47" fmla="*/ 1160565 h 6114381"/>
                    <a:gd name="connsiteX48" fmla="*/ 1155427 w 6123903"/>
                    <a:gd name="connsiteY48" fmla="*/ 636323 h 6114381"/>
                    <a:gd name="connsiteX49" fmla="*/ 1849874 w 6123903"/>
                    <a:gd name="connsiteY49" fmla="*/ 957643 h 6114381"/>
                    <a:gd name="connsiteX50" fmla="*/ 1981186 w 6123903"/>
                    <a:gd name="connsiteY50" fmla="*/ 885803 h 6114381"/>
                    <a:gd name="connsiteX51" fmla="*/ 2339788 w 6123903"/>
                    <a:gd name="connsiteY51" fmla="*/ 741978 h 6114381"/>
                    <a:gd name="connsiteX52" fmla="*/ 2435401 w 6123903"/>
                    <a:gd name="connsiteY52" fmla="*/ 717393 h 611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6123903" h="6114381">
                      <a:moveTo>
                        <a:pt x="3064893" y="1851552"/>
                      </a:moveTo>
                      <a:cubicBezTo>
                        <a:pt x="2391547" y="1851552"/>
                        <a:pt x="1845693" y="2397406"/>
                        <a:pt x="1845693" y="3070752"/>
                      </a:cubicBezTo>
                      <a:cubicBezTo>
                        <a:pt x="1845693" y="3744098"/>
                        <a:pt x="2391547" y="4289952"/>
                        <a:pt x="3064893" y="4289952"/>
                      </a:cubicBezTo>
                      <a:cubicBezTo>
                        <a:pt x="3738239" y="4289952"/>
                        <a:pt x="4284093" y="3744098"/>
                        <a:pt x="4284093" y="3070752"/>
                      </a:cubicBezTo>
                      <a:cubicBezTo>
                        <a:pt x="4284093" y="2397406"/>
                        <a:pt x="3738239" y="1851552"/>
                        <a:pt x="3064893" y="1851552"/>
                      </a:cubicBezTo>
                      <a:close/>
                      <a:moveTo>
                        <a:pt x="2686685" y="0"/>
                      </a:moveTo>
                      <a:lnTo>
                        <a:pt x="3422929" y="0"/>
                      </a:lnTo>
                      <a:lnTo>
                        <a:pt x="3678191" y="710255"/>
                      </a:lnTo>
                      <a:lnTo>
                        <a:pt x="3818556" y="751055"/>
                      </a:lnTo>
                      <a:cubicBezTo>
                        <a:pt x="3960958" y="797289"/>
                        <a:pt x="4097615" y="856271"/>
                        <a:pt x="4227179" y="926655"/>
                      </a:cubicBezTo>
                      <a:lnTo>
                        <a:pt x="4282555" y="960296"/>
                      </a:lnTo>
                      <a:lnTo>
                        <a:pt x="4970765" y="634253"/>
                      </a:lnTo>
                      <a:lnTo>
                        <a:pt x="5488211" y="1157995"/>
                      </a:lnTo>
                      <a:lnTo>
                        <a:pt x="5164247" y="1834816"/>
                      </a:lnTo>
                      <a:lnTo>
                        <a:pt x="5208991" y="1908466"/>
                      </a:lnTo>
                      <a:cubicBezTo>
                        <a:pt x="5279375" y="2038031"/>
                        <a:pt x="5338357" y="2174687"/>
                        <a:pt x="5384591" y="2317090"/>
                      </a:cubicBezTo>
                      <a:lnTo>
                        <a:pt x="5421936" y="2445569"/>
                      </a:lnTo>
                      <a:lnTo>
                        <a:pt x="6123903" y="2691449"/>
                      </a:lnTo>
                      <a:lnTo>
                        <a:pt x="6123903" y="3427693"/>
                      </a:lnTo>
                      <a:lnTo>
                        <a:pt x="5426625" y="3678291"/>
                      </a:lnTo>
                      <a:lnTo>
                        <a:pt x="5390304" y="3806584"/>
                      </a:lnTo>
                      <a:cubicBezTo>
                        <a:pt x="5346264" y="3945892"/>
                        <a:pt x="5290052" y="4079790"/>
                        <a:pt x="5222916" y="4207031"/>
                      </a:cubicBezTo>
                      <a:lnTo>
                        <a:pt x="5171917" y="4295117"/>
                      </a:lnTo>
                      <a:lnTo>
                        <a:pt x="5484219" y="4978630"/>
                      </a:lnTo>
                      <a:lnTo>
                        <a:pt x="4953361" y="5488772"/>
                      </a:lnTo>
                      <a:lnTo>
                        <a:pt x="4307701" y="5168660"/>
                      </a:lnTo>
                      <a:lnTo>
                        <a:pt x="4148601" y="5255702"/>
                      </a:lnTo>
                      <a:cubicBezTo>
                        <a:pt x="4033899" y="5312702"/>
                        <a:pt x="3914073" y="5360936"/>
                        <a:pt x="3789999" y="5399527"/>
                      </a:cubicBezTo>
                      <a:lnTo>
                        <a:pt x="3672243" y="5429805"/>
                      </a:lnTo>
                      <a:lnTo>
                        <a:pt x="3432454" y="6114381"/>
                      </a:lnTo>
                      <a:lnTo>
                        <a:pt x="2696210" y="6114381"/>
                      </a:lnTo>
                      <a:lnTo>
                        <a:pt x="2450436" y="5430525"/>
                      </a:lnTo>
                      <a:lnTo>
                        <a:pt x="2329062" y="5396163"/>
                      </a:lnTo>
                      <a:cubicBezTo>
                        <a:pt x="2189754" y="5352123"/>
                        <a:pt x="2055856" y="5295911"/>
                        <a:pt x="1928614" y="5228775"/>
                      </a:cubicBezTo>
                      <a:lnTo>
                        <a:pt x="1815331" y="5163187"/>
                      </a:lnTo>
                      <a:lnTo>
                        <a:pt x="1167731" y="5490605"/>
                      </a:lnTo>
                      <a:lnTo>
                        <a:pt x="637011" y="4980320"/>
                      </a:lnTo>
                      <a:lnTo>
                        <a:pt x="949593" y="4281769"/>
                      </a:lnTo>
                      <a:lnTo>
                        <a:pt x="879944" y="4154460"/>
                      </a:lnTo>
                      <a:cubicBezTo>
                        <a:pt x="822944" y="4039758"/>
                        <a:pt x="774710" y="3919932"/>
                        <a:pt x="736119" y="3795858"/>
                      </a:cubicBezTo>
                      <a:lnTo>
                        <a:pt x="704946" y="3674624"/>
                      </a:lnTo>
                      <a:lnTo>
                        <a:pt x="0" y="3427700"/>
                      </a:lnTo>
                      <a:lnTo>
                        <a:pt x="0" y="2691456"/>
                      </a:lnTo>
                      <a:lnTo>
                        <a:pt x="710874" y="2435971"/>
                      </a:lnTo>
                      <a:lnTo>
                        <a:pt x="739483" y="2334920"/>
                      </a:lnTo>
                      <a:cubicBezTo>
                        <a:pt x="783523" y="2195614"/>
                        <a:pt x="839735" y="2061715"/>
                        <a:pt x="906871" y="1934473"/>
                      </a:cubicBezTo>
                      <a:lnTo>
                        <a:pt x="966845" y="1830886"/>
                      </a:lnTo>
                      <a:lnTo>
                        <a:pt x="638488" y="1160565"/>
                      </a:lnTo>
                      <a:lnTo>
                        <a:pt x="1155427" y="636323"/>
                      </a:lnTo>
                      <a:lnTo>
                        <a:pt x="1849874" y="957643"/>
                      </a:lnTo>
                      <a:lnTo>
                        <a:pt x="1981186" y="885803"/>
                      </a:lnTo>
                      <a:cubicBezTo>
                        <a:pt x="2095887" y="828803"/>
                        <a:pt x="2215713" y="780570"/>
                        <a:pt x="2339788" y="741978"/>
                      </a:cubicBezTo>
                      <a:lnTo>
                        <a:pt x="2435401" y="71739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89821">
                    <a:defRPr/>
                  </a:pPr>
                  <a:endParaRPr lang="en-US" kern="0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</p:grpSp>
        </p:grpSp>
        <p:grpSp>
          <p:nvGrpSpPr>
            <p:cNvPr id="3" name="Group 2"/>
            <p:cNvGrpSpPr/>
            <p:nvPr/>
          </p:nvGrpSpPr>
          <p:grpSpPr>
            <a:xfrm>
              <a:off x="3247846" y="2106941"/>
              <a:ext cx="1492873" cy="342858"/>
              <a:chOff x="2774294" y="2031316"/>
              <a:chExt cx="1517381" cy="342858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253840" y="2072771"/>
                <a:ext cx="1037835" cy="25994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494779"/>
                <a:r>
                  <a:rPr lang="en-US" sz="1477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</a:rPr>
                  <a:t>Software</a:t>
                </a:r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2774294" y="2031316"/>
                <a:ext cx="342858" cy="342858"/>
                <a:chOff x="399831" y="2064543"/>
                <a:chExt cx="274800" cy="274800"/>
              </a:xfrm>
              <a:solidFill>
                <a:schemeClr val="bg1"/>
              </a:solidFill>
            </p:grpSpPr>
            <p:sp>
              <p:nvSpPr>
                <p:cNvPr id="100" name="Oval 99"/>
                <p:cNvSpPr/>
                <p:nvPr/>
              </p:nvSpPr>
              <p:spPr>
                <a:xfrm>
                  <a:off x="518944" y="2183656"/>
                  <a:ext cx="36576" cy="3657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sz="1477" b="1" dirty="0"/>
                </a:p>
              </p:txBody>
            </p:sp>
            <p:sp>
              <p:nvSpPr>
                <p:cNvPr id="101" name="Donut 100"/>
                <p:cNvSpPr/>
                <p:nvPr/>
              </p:nvSpPr>
              <p:spPr>
                <a:xfrm>
                  <a:off x="486295" y="2151007"/>
                  <a:ext cx="101874" cy="101874"/>
                </a:xfrm>
                <a:prstGeom prst="donut">
                  <a:avLst>
                    <a:gd name="adj" fmla="val 1235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sz="1477" b="1" dirty="0"/>
                </a:p>
              </p:txBody>
            </p:sp>
            <p:sp>
              <p:nvSpPr>
                <p:cNvPr id="102" name="Freeform 101"/>
                <p:cNvSpPr/>
                <p:nvPr/>
              </p:nvSpPr>
              <p:spPr>
                <a:xfrm>
                  <a:off x="399831" y="2064543"/>
                  <a:ext cx="274800" cy="274800"/>
                </a:xfrm>
                <a:custGeom>
                  <a:avLst/>
                  <a:gdLst>
                    <a:gd name="connsiteX0" fmla="*/ 137400 w 274800"/>
                    <a:gd name="connsiteY0" fmla="*/ 16199 h 274800"/>
                    <a:gd name="connsiteX1" fmla="*/ 16199 w 274800"/>
                    <a:gd name="connsiteY1" fmla="*/ 137400 h 274800"/>
                    <a:gd name="connsiteX2" fmla="*/ 23224 w 274800"/>
                    <a:gd name="connsiteY2" fmla="*/ 172196 h 274800"/>
                    <a:gd name="connsiteX3" fmla="*/ 134415 w 274800"/>
                    <a:gd name="connsiteY3" fmla="*/ 138276 h 274800"/>
                    <a:gd name="connsiteX4" fmla="*/ 62179 w 274800"/>
                    <a:gd name="connsiteY4" fmla="*/ 230168 h 274800"/>
                    <a:gd name="connsiteX5" fmla="*/ 90223 w 274800"/>
                    <a:gd name="connsiteY5" fmla="*/ 249076 h 274800"/>
                    <a:gd name="connsiteX6" fmla="*/ 137400 w 274800"/>
                    <a:gd name="connsiteY6" fmla="*/ 258601 h 274800"/>
                    <a:gd name="connsiteX7" fmla="*/ 258601 w 274800"/>
                    <a:gd name="connsiteY7" fmla="*/ 137400 h 274800"/>
                    <a:gd name="connsiteX8" fmla="*/ 137400 w 274800"/>
                    <a:gd name="connsiteY8" fmla="*/ 16199 h 274800"/>
                    <a:gd name="connsiteX9" fmla="*/ 137400 w 274800"/>
                    <a:gd name="connsiteY9" fmla="*/ 0 h 274800"/>
                    <a:gd name="connsiteX10" fmla="*/ 274800 w 274800"/>
                    <a:gd name="connsiteY10" fmla="*/ 137400 h 274800"/>
                    <a:gd name="connsiteX11" fmla="*/ 137400 w 274800"/>
                    <a:gd name="connsiteY11" fmla="*/ 274800 h 274800"/>
                    <a:gd name="connsiteX12" fmla="*/ 0 w 274800"/>
                    <a:gd name="connsiteY12" fmla="*/ 137400 h 274800"/>
                    <a:gd name="connsiteX13" fmla="*/ 137400 w 274800"/>
                    <a:gd name="connsiteY13" fmla="*/ 0 h 27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4800" h="274800">
                      <a:moveTo>
                        <a:pt x="137400" y="16199"/>
                      </a:moveTo>
                      <a:cubicBezTo>
                        <a:pt x="70463" y="16199"/>
                        <a:pt x="16199" y="70463"/>
                        <a:pt x="16199" y="137400"/>
                      </a:cubicBezTo>
                      <a:lnTo>
                        <a:pt x="23224" y="172196"/>
                      </a:lnTo>
                      <a:lnTo>
                        <a:pt x="134415" y="138276"/>
                      </a:lnTo>
                      <a:lnTo>
                        <a:pt x="62179" y="230168"/>
                      </a:lnTo>
                      <a:lnTo>
                        <a:pt x="90223" y="249076"/>
                      </a:lnTo>
                      <a:cubicBezTo>
                        <a:pt x="104724" y="255210"/>
                        <a:pt x="120666" y="258601"/>
                        <a:pt x="137400" y="258601"/>
                      </a:cubicBezTo>
                      <a:cubicBezTo>
                        <a:pt x="204337" y="258601"/>
                        <a:pt x="258601" y="204337"/>
                        <a:pt x="258601" y="137400"/>
                      </a:cubicBezTo>
                      <a:cubicBezTo>
                        <a:pt x="258601" y="70463"/>
                        <a:pt x="204337" y="16199"/>
                        <a:pt x="137400" y="16199"/>
                      </a:cubicBezTo>
                      <a:close/>
                      <a:moveTo>
                        <a:pt x="137400" y="0"/>
                      </a:moveTo>
                      <a:cubicBezTo>
                        <a:pt x="213284" y="0"/>
                        <a:pt x="274800" y="61516"/>
                        <a:pt x="274800" y="137400"/>
                      </a:cubicBezTo>
                      <a:cubicBezTo>
                        <a:pt x="274800" y="213284"/>
                        <a:pt x="213284" y="274800"/>
                        <a:pt x="137400" y="274800"/>
                      </a:cubicBezTo>
                      <a:cubicBezTo>
                        <a:pt x="61516" y="274800"/>
                        <a:pt x="0" y="213284"/>
                        <a:pt x="0" y="137400"/>
                      </a:cubicBezTo>
                      <a:cubicBezTo>
                        <a:pt x="0" y="61516"/>
                        <a:pt x="61516" y="0"/>
                        <a:pt x="13740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 sz="1477" b="1" dirty="0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3241699" y="2879138"/>
              <a:ext cx="1527228" cy="343741"/>
              <a:chOff x="2761797" y="2803513"/>
              <a:chExt cx="1552300" cy="34374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253840" y="2845411"/>
                <a:ext cx="1060257" cy="25994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494779"/>
                <a:r>
                  <a:rPr lang="en-US" sz="1477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</a:rPr>
                  <a:t>Systems</a:t>
                </a: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2761797" y="2803513"/>
                <a:ext cx="317195" cy="343741"/>
                <a:chOff x="388620" y="2837716"/>
                <a:chExt cx="317195" cy="343741"/>
              </a:xfrm>
            </p:grpSpPr>
            <p:sp>
              <p:nvSpPr>
                <p:cNvPr id="104" name="Frame 103"/>
                <p:cNvSpPr/>
                <p:nvPr/>
              </p:nvSpPr>
              <p:spPr>
                <a:xfrm>
                  <a:off x="388620" y="2837716"/>
                  <a:ext cx="317195" cy="343741"/>
                </a:xfrm>
                <a:prstGeom prst="frame">
                  <a:avLst>
                    <a:gd name="adj1" fmla="val 8891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en-US" sz="1477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5" name="Group 104"/>
                <p:cNvGrpSpPr/>
                <p:nvPr/>
              </p:nvGrpSpPr>
              <p:grpSpPr>
                <a:xfrm>
                  <a:off x="445179" y="2885042"/>
                  <a:ext cx="204076" cy="249088"/>
                  <a:chOff x="445179" y="2883268"/>
                  <a:chExt cx="204076" cy="249088"/>
                </a:xfrm>
                <a:solidFill>
                  <a:schemeClr val="bg1"/>
                </a:solidFill>
              </p:grpSpPr>
              <p:sp>
                <p:nvSpPr>
                  <p:cNvPr id="106" name="Frame 105"/>
                  <p:cNvSpPr/>
                  <p:nvPr/>
                </p:nvSpPr>
                <p:spPr>
                  <a:xfrm>
                    <a:off x="445179" y="2883268"/>
                    <a:ext cx="204076" cy="69928"/>
                  </a:xfrm>
                  <a:prstGeom prst="frame">
                    <a:avLst>
                      <a:gd name="adj1" fmla="val 31407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/>
                    <a:endParaRPr lang="en-US" sz="1477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Frame 106"/>
                  <p:cNvSpPr/>
                  <p:nvPr/>
                </p:nvSpPr>
                <p:spPr>
                  <a:xfrm>
                    <a:off x="445179" y="2968171"/>
                    <a:ext cx="204076" cy="69928"/>
                  </a:xfrm>
                  <a:prstGeom prst="frame">
                    <a:avLst>
                      <a:gd name="adj1" fmla="val 31407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/>
                    <a:endParaRPr lang="en-US" sz="1477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ame 107"/>
                  <p:cNvSpPr/>
                  <p:nvPr/>
                </p:nvSpPr>
                <p:spPr>
                  <a:xfrm>
                    <a:off x="445179" y="3062428"/>
                    <a:ext cx="204076" cy="69928"/>
                  </a:xfrm>
                  <a:prstGeom prst="frame">
                    <a:avLst>
                      <a:gd name="adj1" fmla="val 31407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/>
                    <a:endParaRPr lang="en-US" sz="1477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" name="Group 4"/>
            <p:cNvGrpSpPr/>
            <p:nvPr/>
          </p:nvGrpSpPr>
          <p:grpSpPr>
            <a:xfrm>
              <a:off x="3185762" y="3623566"/>
              <a:ext cx="1523758" cy="410646"/>
              <a:chOff x="2648086" y="3508752"/>
              <a:chExt cx="1548772" cy="41064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253840" y="3584099"/>
                <a:ext cx="943018" cy="25994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494779"/>
                <a:r>
                  <a:rPr lang="en-US" sz="1477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</a:rPr>
                  <a:t>Devices</a:t>
                </a:r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2648086" y="3508752"/>
                <a:ext cx="462554" cy="410646"/>
                <a:chOff x="2842577" y="1330196"/>
                <a:chExt cx="2784689" cy="2472184"/>
              </a:xfrm>
              <a:solidFill>
                <a:schemeClr val="bg1"/>
              </a:solidFill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2842577" y="1330196"/>
                  <a:ext cx="2784689" cy="2472184"/>
                  <a:chOff x="2842577" y="1330196"/>
                  <a:chExt cx="2784689" cy="2472184"/>
                </a:xfrm>
                <a:grpFill/>
              </p:grpSpPr>
              <p:sp>
                <p:nvSpPr>
                  <p:cNvPr id="112" name="Freeform 111"/>
                  <p:cNvSpPr/>
                  <p:nvPr/>
                </p:nvSpPr>
                <p:spPr>
                  <a:xfrm>
                    <a:off x="3779520" y="1330196"/>
                    <a:ext cx="1847746" cy="2472184"/>
                  </a:xfrm>
                  <a:custGeom>
                    <a:avLst/>
                    <a:gdLst>
                      <a:gd name="connsiteX0" fmla="*/ 94605 w 1847746"/>
                      <a:gd name="connsiteY0" fmla="*/ 0 h 2472184"/>
                      <a:gd name="connsiteX1" fmla="*/ 1753141 w 1847746"/>
                      <a:gd name="connsiteY1" fmla="*/ 0 h 2472184"/>
                      <a:gd name="connsiteX2" fmla="*/ 1847746 w 1847746"/>
                      <a:gd name="connsiteY2" fmla="*/ 94605 h 2472184"/>
                      <a:gd name="connsiteX3" fmla="*/ 1847746 w 1847746"/>
                      <a:gd name="connsiteY3" fmla="*/ 2377579 h 2472184"/>
                      <a:gd name="connsiteX4" fmla="*/ 1753141 w 1847746"/>
                      <a:gd name="connsiteY4" fmla="*/ 2472184 h 2472184"/>
                      <a:gd name="connsiteX5" fmla="*/ 94605 w 1847746"/>
                      <a:gd name="connsiteY5" fmla="*/ 2472184 h 2472184"/>
                      <a:gd name="connsiteX6" fmla="*/ 0 w 1847746"/>
                      <a:gd name="connsiteY6" fmla="*/ 2377579 h 2472184"/>
                      <a:gd name="connsiteX7" fmla="*/ 0 w 1847746"/>
                      <a:gd name="connsiteY7" fmla="*/ 94605 h 2472184"/>
                      <a:gd name="connsiteX8" fmla="*/ 94605 w 1847746"/>
                      <a:gd name="connsiteY8" fmla="*/ 0 h 2472184"/>
                      <a:gd name="connsiteX9" fmla="*/ 143209 w 1847746"/>
                      <a:gd name="connsiteY9" fmla="*/ 103169 h 2472184"/>
                      <a:gd name="connsiteX10" fmla="*/ 63127 w 1847746"/>
                      <a:gd name="connsiteY10" fmla="*/ 183251 h 2472184"/>
                      <a:gd name="connsiteX11" fmla="*/ 143209 w 1847746"/>
                      <a:gd name="connsiteY11" fmla="*/ 263333 h 2472184"/>
                      <a:gd name="connsiteX12" fmla="*/ 223291 w 1847746"/>
                      <a:gd name="connsiteY12" fmla="*/ 183251 h 2472184"/>
                      <a:gd name="connsiteX13" fmla="*/ 143209 w 1847746"/>
                      <a:gd name="connsiteY13" fmla="*/ 103169 h 2472184"/>
                      <a:gd name="connsiteX14" fmla="*/ 1704537 w 1847746"/>
                      <a:gd name="connsiteY14" fmla="*/ 103169 h 2472184"/>
                      <a:gd name="connsiteX15" fmla="*/ 1624455 w 1847746"/>
                      <a:gd name="connsiteY15" fmla="*/ 183251 h 2472184"/>
                      <a:gd name="connsiteX16" fmla="*/ 1704537 w 1847746"/>
                      <a:gd name="connsiteY16" fmla="*/ 263333 h 2472184"/>
                      <a:gd name="connsiteX17" fmla="*/ 1784619 w 1847746"/>
                      <a:gd name="connsiteY17" fmla="*/ 183251 h 2472184"/>
                      <a:gd name="connsiteX18" fmla="*/ 1704537 w 1847746"/>
                      <a:gd name="connsiteY18" fmla="*/ 103169 h 2472184"/>
                      <a:gd name="connsiteX19" fmla="*/ 938916 w 1847746"/>
                      <a:gd name="connsiteY19" fmla="*/ 263333 h 2472184"/>
                      <a:gd name="connsiteX20" fmla="*/ 164602 w 1847746"/>
                      <a:gd name="connsiteY20" fmla="*/ 1037647 h 2472184"/>
                      <a:gd name="connsiteX21" fmla="*/ 938916 w 1847746"/>
                      <a:gd name="connsiteY21" fmla="*/ 1811961 h 2472184"/>
                      <a:gd name="connsiteX22" fmla="*/ 1713230 w 1847746"/>
                      <a:gd name="connsiteY22" fmla="*/ 1037647 h 2472184"/>
                      <a:gd name="connsiteX23" fmla="*/ 938916 w 1847746"/>
                      <a:gd name="connsiteY23" fmla="*/ 263333 h 2472184"/>
                      <a:gd name="connsiteX24" fmla="*/ 143209 w 1847746"/>
                      <a:gd name="connsiteY24" fmla="*/ 2224069 h 2472184"/>
                      <a:gd name="connsiteX25" fmla="*/ 63127 w 1847746"/>
                      <a:gd name="connsiteY25" fmla="*/ 2304151 h 2472184"/>
                      <a:gd name="connsiteX26" fmla="*/ 143209 w 1847746"/>
                      <a:gd name="connsiteY26" fmla="*/ 2384233 h 2472184"/>
                      <a:gd name="connsiteX27" fmla="*/ 223291 w 1847746"/>
                      <a:gd name="connsiteY27" fmla="*/ 2304151 h 2472184"/>
                      <a:gd name="connsiteX28" fmla="*/ 143209 w 1847746"/>
                      <a:gd name="connsiteY28" fmla="*/ 2224069 h 2472184"/>
                      <a:gd name="connsiteX29" fmla="*/ 1704537 w 1847746"/>
                      <a:gd name="connsiteY29" fmla="*/ 2224069 h 2472184"/>
                      <a:gd name="connsiteX30" fmla="*/ 1624455 w 1847746"/>
                      <a:gd name="connsiteY30" fmla="*/ 2304151 h 2472184"/>
                      <a:gd name="connsiteX31" fmla="*/ 1704537 w 1847746"/>
                      <a:gd name="connsiteY31" fmla="*/ 2384233 h 2472184"/>
                      <a:gd name="connsiteX32" fmla="*/ 1784619 w 1847746"/>
                      <a:gd name="connsiteY32" fmla="*/ 2304151 h 2472184"/>
                      <a:gd name="connsiteX33" fmla="*/ 1704537 w 1847746"/>
                      <a:gd name="connsiteY33" fmla="*/ 2224069 h 2472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1847746" h="2472184">
                        <a:moveTo>
                          <a:pt x="94605" y="0"/>
                        </a:moveTo>
                        <a:lnTo>
                          <a:pt x="1753141" y="0"/>
                        </a:lnTo>
                        <a:cubicBezTo>
                          <a:pt x="1805390" y="0"/>
                          <a:pt x="1847746" y="42356"/>
                          <a:pt x="1847746" y="94605"/>
                        </a:cubicBezTo>
                        <a:lnTo>
                          <a:pt x="1847746" y="2377579"/>
                        </a:lnTo>
                        <a:cubicBezTo>
                          <a:pt x="1847746" y="2429828"/>
                          <a:pt x="1805390" y="2472184"/>
                          <a:pt x="1753141" y="2472184"/>
                        </a:cubicBezTo>
                        <a:lnTo>
                          <a:pt x="94605" y="2472184"/>
                        </a:lnTo>
                        <a:cubicBezTo>
                          <a:pt x="42356" y="2472184"/>
                          <a:pt x="0" y="2429828"/>
                          <a:pt x="0" y="2377579"/>
                        </a:cubicBezTo>
                        <a:lnTo>
                          <a:pt x="0" y="94605"/>
                        </a:lnTo>
                        <a:cubicBezTo>
                          <a:pt x="0" y="42356"/>
                          <a:pt x="42356" y="0"/>
                          <a:pt x="94605" y="0"/>
                        </a:cubicBezTo>
                        <a:close/>
                        <a:moveTo>
                          <a:pt x="143209" y="103169"/>
                        </a:moveTo>
                        <a:cubicBezTo>
                          <a:pt x="98981" y="103169"/>
                          <a:pt x="63127" y="139023"/>
                          <a:pt x="63127" y="183251"/>
                        </a:cubicBezTo>
                        <a:cubicBezTo>
                          <a:pt x="63127" y="227479"/>
                          <a:pt x="98981" y="263333"/>
                          <a:pt x="143209" y="263333"/>
                        </a:cubicBezTo>
                        <a:cubicBezTo>
                          <a:pt x="187437" y="263333"/>
                          <a:pt x="223291" y="227479"/>
                          <a:pt x="223291" y="183251"/>
                        </a:cubicBezTo>
                        <a:cubicBezTo>
                          <a:pt x="223291" y="139023"/>
                          <a:pt x="187437" y="103169"/>
                          <a:pt x="143209" y="103169"/>
                        </a:cubicBezTo>
                        <a:close/>
                        <a:moveTo>
                          <a:pt x="1704537" y="103169"/>
                        </a:moveTo>
                        <a:cubicBezTo>
                          <a:pt x="1660309" y="103169"/>
                          <a:pt x="1624455" y="139023"/>
                          <a:pt x="1624455" y="183251"/>
                        </a:cubicBezTo>
                        <a:cubicBezTo>
                          <a:pt x="1624455" y="227479"/>
                          <a:pt x="1660309" y="263333"/>
                          <a:pt x="1704537" y="263333"/>
                        </a:cubicBezTo>
                        <a:cubicBezTo>
                          <a:pt x="1748765" y="263333"/>
                          <a:pt x="1784619" y="227479"/>
                          <a:pt x="1784619" y="183251"/>
                        </a:cubicBezTo>
                        <a:cubicBezTo>
                          <a:pt x="1784619" y="139023"/>
                          <a:pt x="1748765" y="103169"/>
                          <a:pt x="1704537" y="103169"/>
                        </a:cubicBezTo>
                        <a:close/>
                        <a:moveTo>
                          <a:pt x="938916" y="263333"/>
                        </a:moveTo>
                        <a:cubicBezTo>
                          <a:pt x="511274" y="263333"/>
                          <a:pt x="164602" y="610005"/>
                          <a:pt x="164602" y="1037647"/>
                        </a:cubicBezTo>
                        <a:cubicBezTo>
                          <a:pt x="164602" y="1465289"/>
                          <a:pt x="511274" y="1811961"/>
                          <a:pt x="938916" y="1811961"/>
                        </a:cubicBezTo>
                        <a:cubicBezTo>
                          <a:pt x="1366558" y="1811961"/>
                          <a:pt x="1713230" y="1465289"/>
                          <a:pt x="1713230" y="1037647"/>
                        </a:cubicBezTo>
                        <a:cubicBezTo>
                          <a:pt x="1713230" y="610005"/>
                          <a:pt x="1366558" y="263333"/>
                          <a:pt x="938916" y="263333"/>
                        </a:cubicBezTo>
                        <a:close/>
                        <a:moveTo>
                          <a:pt x="143209" y="2224069"/>
                        </a:moveTo>
                        <a:cubicBezTo>
                          <a:pt x="98981" y="2224069"/>
                          <a:pt x="63127" y="2259923"/>
                          <a:pt x="63127" y="2304151"/>
                        </a:cubicBezTo>
                        <a:cubicBezTo>
                          <a:pt x="63127" y="2348379"/>
                          <a:pt x="98981" y="2384233"/>
                          <a:pt x="143209" y="2384233"/>
                        </a:cubicBezTo>
                        <a:cubicBezTo>
                          <a:pt x="187437" y="2384233"/>
                          <a:pt x="223291" y="2348379"/>
                          <a:pt x="223291" y="2304151"/>
                        </a:cubicBezTo>
                        <a:cubicBezTo>
                          <a:pt x="223291" y="2259923"/>
                          <a:pt x="187437" y="2224069"/>
                          <a:pt x="143209" y="2224069"/>
                        </a:cubicBezTo>
                        <a:close/>
                        <a:moveTo>
                          <a:pt x="1704537" y="2224069"/>
                        </a:moveTo>
                        <a:cubicBezTo>
                          <a:pt x="1660309" y="2224069"/>
                          <a:pt x="1624455" y="2259923"/>
                          <a:pt x="1624455" y="2304151"/>
                        </a:cubicBezTo>
                        <a:cubicBezTo>
                          <a:pt x="1624455" y="2348379"/>
                          <a:pt x="1660309" y="2384233"/>
                          <a:pt x="1704537" y="2384233"/>
                        </a:cubicBezTo>
                        <a:cubicBezTo>
                          <a:pt x="1748765" y="2384233"/>
                          <a:pt x="1784619" y="2348379"/>
                          <a:pt x="1784619" y="2304151"/>
                        </a:cubicBezTo>
                        <a:cubicBezTo>
                          <a:pt x="1784619" y="2259923"/>
                          <a:pt x="1748765" y="2224069"/>
                          <a:pt x="1704537" y="22240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477" b="1" dirty="0"/>
                  </a:p>
                </p:txBody>
              </p:sp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2842577" y="1496849"/>
                    <a:ext cx="2267585" cy="2044070"/>
                    <a:chOff x="2842577" y="1496849"/>
                    <a:chExt cx="2267585" cy="2044070"/>
                  </a:xfrm>
                  <a:grpFill/>
                </p:grpSpPr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4638354" y="2287761"/>
                      <a:ext cx="160164" cy="160164"/>
                    </a:xfrm>
                    <a:custGeom>
                      <a:avLst/>
                      <a:gdLst>
                        <a:gd name="connsiteX0" fmla="*/ 80082 w 160164"/>
                        <a:gd name="connsiteY0" fmla="*/ 0 h 160164"/>
                        <a:gd name="connsiteX1" fmla="*/ 160164 w 160164"/>
                        <a:gd name="connsiteY1" fmla="*/ 80082 h 160164"/>
                        <a:gd name="connsiteX2" fmla="*/ 80082 w 160164"/>
                        <a:gd name="connsiteY2" fmla="*/ 160164 h 160164"/>
                        <a:gd name="connsiteX3" fmla="*/ 0 w 160164"/>
                        <a:gd name="connsiteY3" fmla="*/ 80082 h 160164"/>
                        <a:gd name="connsiteX4" fmla="*/ 80082 w 160164"/>
                        <a:gd name="connsiteY4" fmla="*/ 0 h 1601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0164" h="160164">
                          <a:moveTo>
                            <a:pt x="80082" y="0"/>
                          </a:moveTo>
                          <a:cubicBezTo>
                            <a:pt x="124310" y="0"/>
                            <a:pt x="160164" y="35854"/>
                            <a:pt x="160164" y="80082"/>
                          </a:cubicBezTo>
                          <a:cubicBezTo>
                            <a:pt x="160164" y="124310"/>
                            <a:pt x="124310" y="160164"/>
                            <a:pt x="80082" y="160164"/>
                          </a:cubicBezTo>
                          <a:cubicBezTo>
                            <a:pt x="35854" y="160164"/>
                            <a:pt x="0" y="124310"/>
                            <a:pt x="0" y="80082"/>
                          </a:cubicBezTo>
                          <a:cubicBezTo>
                            <a:pt x="0" y="35854"/>
                            <a:pt x="35854" y="0"/>
                            <a:pt x="80082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477" b="1" dirty="0"/>
                    </a:p>
                  </p:txBody>
                </p:sp>
                <p:sp>
                  <p:nvSpPr>
                    <p:cNvPr id="115" name="Freeform 114"/>
                    <p:cNvSpPr/>
                    <p:nvPr/>
                  </p:nvSpPr>
                  <p:spPr>
                    <a:xfrm>
                      <a:off x="4226249" y="2736357"/>
                      <a:ext cx="883913" cy="804562"/>
                    </a:xfrm>
                    <a:custGeom>
                      <a:avLst/>
                      <a:gdLst>
                        <a:gd name="connsiteX0" fmla="*/ 883913 w 883913"/>
                        <a:gd name="connsiteY0" fmla="*/ 0 h 804562"/>
                        <a:gd name="connsiteX1" fmla="*/ 369564 w 883913"/>
                        <a:gd name="connsiteY1" fmla="*/ 728660 h 804562"/>
                        <a:gd name="connsiteX2" fmla="*/ 366181 w 883913"/>
                        <a:gd name="connsiteY2" fmla="*/ 728265 h 804562"/>
                        <a:gd name="connsiteX3" fmla="*/ 351753 w 883913"/>
                        <a:gd name="connsiteY3" fmla="*/ 748238 h 804562"/>
                        <a:gd name="connsiteX4" fmla="*/ 206052 w 883913"/>
                        <a:gd name="connsiteY4" fmla="*/ 804562 h 804562"/>
                        <a:gd name="connsiteX5" fmla="*/ 0 w 883913"/>
                        <a:gd name="connsiteY5" fmla="*/ 612258 h 804562"/>
                        <a:gd name="connsiteX6" fmla="*/ 1 w 883913"/>
                        <a:gd name="connsiteY6" fmla="*/ 612258 h 804562"/>
                        <a:gd name="connsiteX7" fmla="*/ 60353 w 883913"/>
                        <a:gd name="connsiteY7" fmla="*/ 476278 h 804562"/>
                        <a:gd name="connsiteX8" fmla="*/ 103535 w 883913"/>
                        <a:gd name="connsiteY8" fmla="*/ 449107 h 804562"/>
                        <a:gd name="connsiteX9" fmla="*/ 102863 w 883913"/>
                        <a:gd name="connsiteY9" fmla="*/ 447674 h 8045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883913" h="804562">
                          <a:moveTo>
                            <a:pt x="883913" y="0"/>
                          </a:moveTo>
                          <a:lnTo>
                            <a:pt x="369564" y="728660"/>
                          </a:lnTo>
                          <a:lnTo>
                            <a:pt x="366181" y="728265"/>
                          </a:lnTo>
                          <a:lnTo>
                            <a:pt x="351753" y="748238"/>
                          </a:lnTo>
                          <a:cubicBezTo>
                            <a:pt x="314465" y="783038"/>
                            <a:pt x="262952" y="804562"/>
                            <a:pt x="206052" y="804562"/>
                          </a:cubicBezTo>
                          <a:cubicBezTo>
                            <a:pt x="92253" y="804562"/>
                            <a:pt x="0" y="718465"/>
                            <a:pt x="0" y="612258"/>
                          </a:cubicBezTo>
                          <a:lnTo>
                            <a:pt x="1" y="612258"/>
                          </a:lnTo>
                          <a:cubicBezTo>
                            <a:pt x="1" y="559155"/>
                            <a:pt x="23065" y="511079"/>
                            <a:pt x="60353" y="476278"/>
                          </a:cubicBezTo>
                          <a:lnTo>
                            <a:pt x="103535" y="449107"/>
                          </a:lnTo>
                          <a:lnTo>
                            <a:pt x="102863" y="447674"/>
                          </a:lnTo>
                          <a:close/>
                        </a:path>
                      </a:pathLst>
                    </a:custGeom>
                    <a:grpFill/>
                    <a:ln w="12700">
                      <a:solidFill>
                        <a:srgbClr val="EAA83A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endParaRPr lang="en-US" sz="1477" b="1" dirty="0"/>
                    </a:p>
                  </p:txBody>
                </p:sp>
                <p:grpSp>
                  <p:nvGrpSpPr>
                    <p:cNvPr id="116" name="Group 115"/>
                    <p:cNvGrpSpPr/>
                    <p:nvPr/>
                  </p:nvGrpSpPr>
                  <p:grpSpPr>
                    <a:xfrm>
                      <a:off x="2842577" y="1496849"/>
                      <a:ext cx="904942" cy="904744"/>
                      <a:chOff x="2842577" y="1496849"/>
                      <a:chExt cx="904942" cy="904744"/>
                    </a:xfrm>
                    <a:grpFill/>
                  </p:grpSpPr>
                  <p:sp>
                    <p:nvSpPr>
                      <p:cNvPr id="121" name="Freeform 120"/>
                      <p:cNvSpPr/>
                      <p:nvPr/>
                    </p:nvSpPr>
                    <p:spPr>
                      <a:xfrm>
                        <a:off x="3304039" y="1496849"/>
                        <a:ext cx="141481" cy="128706"/>
                      </a:xfrm>
                      <a:custGeom>
                        <a:avLst/>
                        <a:gdLst>
                          <a:gd name="connsiteX0" fmla="*/ 0 w 141481"/>
                          <a:gd name="connsiteY0" fmla="*/ 0 h 128706"/>
                          <a:gd name="connsiteX1" fmla="*/ 60004 w 141481"/>
                          <a:gd name="connsiteY1" fmla="*/ 4540 h 128706"/>
                          <a:gd name="connsiteX2" fmla="*/ 125733 w 141481"/>
                          <a:gd name="connsiteY2" fmla="*/ 19688 h 128706"/>
                          <a:gd name="connsiteX3" fmla="*/ 141481 w 141481"/>
                          <a:gd name="connsiteY3" fmla="*/ 25893 h 128706"/>
                          <a:gd name="connsiteX4" fmla="*/ 141481 w 141481"/>
                          <a:gd name="connsiteY4" fmla="*/ 128706 h 128706"/>
                          <a:gd name="connsiteX5" fmla="*/ 0 w 141481"/>
                          <a:gd name="connsiteY5" fmla="*/ 128706 h 128706"/>
                          <a:gd name="connsiteX6" fmla="*/ 0 w 141481"/>
                          <a:gd name="connsiteY6" fmla="*/ 0 h 1287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1481" h="128706">
                            <a:moveTo>
                              <a:pt x="0" y="0"/>
                            </a:moveTo>
                            <a:lnTo>
                              <a:pt x="60004" y="4540"/>
                            </a:lnTo>
                            <a:cubicBezTo>
                              <a:pt x="82501" y="7978"/>
                              <a:pt x="104453" y="13070"/>
                              <a:pt x="125733" y="19688"/>
                            </a:cubicBezTo>
                            <a:lnTo>
                              <a:pt x="141481" y="25893"/>
                            </a:lnTo>
                            <a:lnTo>
                              <a:pt x="141481" y="128706"/>
                            </a:lnTo>
                            <a:lnTo>
                              <a:pt x="0" y="128706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22" name="Freeform 121"/>
                      <p:cNvSpPr/>
                      <p:nvPr/>
                    </p:nvSpPr>
                    <p:spPr>
                      <a:xfrm>
                        <a:off x="3136751" y="1497441"/>
                        <a:ext cx="141481" cy="128114"/>
                      </a:xfrm>
                      <a:custGeom>
                        <a:avLst/>
                        <a:gdLst>
                          <a:gd name="connsiteX0" fmla="*/ 141481 w 141481"/>
                          <a:gd name="connsiteY0" fmla="*/ 0 h 128114"/>
                          <a:gd name="connsiteX1" fmla="*/ 141481 w 141481"/>
                          <a:gd name="connsiteY1" fmla="*/ 128114 h 128114"/>
                          <a:gd name="connsiteX2" fmla="*/ 0 w 141481"/>
                          <a:gd name="connsiteY2" fmla="*/ 128114 h 128114"/>
                          <a:gd name="connsiteX3" fmla="*/ 0 w 141481"/>
                          <a:gd name="connsiteY3" fmla="*/ 28384 h 128114"/>
                          <a:gd name="connsiteX4" fmla="*/ 23573 w 141481"/>
                          <a:gd name="connsiteY4" fmla="*/ 19096 h 128114"/>
                          <a:gd name="connsiteX5" fmla="*/ 89302 w 141481"/>
                          <a:gd name="connsiteY5" fmla="*/ 3948 h 128114"/>
                          <a:gd name="connsiteX6" fmla="*/ 141481 w 141481"/>
                          <a:gd name="connsiteY6" fmla="*/ 0 h 1281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1481" h="128114">
                            <a:moveTo>
                              <a:pt x="141481" y="0"/>
                            </a:moveTo>
                            <a:lnTo>
                              <a:pt x="141481" y="128114"/>
                            </a:lnTo>
                            <a:lnTo>
                              <a:pt x="0" y="128114"/>
                            </a:lnTo>
                            <a:lnTo>
                              <a:pt x="0" y="28384"/>
                            </a:lnTo>
                            <a:lnTo>
                              <a:pt x="23573" y="19096"/>
                            </a:lnTo>
                            <a:cubicBezTo>
                              <a:pt x="44853" y="12478"/>
                              <a:pt x="66805" y="7386"/>
                              <a:pt x="89302" y="3948"/>
                            </a:cubicBezTo>
                            <a:lnTo>
                              <a:pt x="141481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23" name="Freeform 122"/>
                      <p:cNvSpPr/>
                      <p:nvPr/>
                    </p:nvSpPr>
                    <p:spPr>
                      <a:xfrm>
                        <a:off x="3471326" y="1532911"/>
                        <a:ext cx="140064" cy="92644"/>
                      </a:xfrm>
                      <a:custGeom>
                        <a:avLst/>
                        <a:gdLst>
                          <a:gd name="connsiteX0" fmla="*/ 0 w 140064"/>
                          <a:gd name="connsiteY0" fmla="*/ 0 h 92644"/>
                          <a:gd name="connsiteX1" fmla="*/ 20137 w 140064"/>
                          <a:gd name="connsiteY1" fmla="*/ 7934 h 92644"/>
                          <a:gd name="connsiteX2" fmla="*/ 77026 w 140064"/>
                          <a:gd name="connsiteY2" fmla="*/ 40632 h 92644"/>
                          <a:gd name="connsiteX3" fmla="*/ 140064 w 140064"/>
                          <a:gd name="connsiteY3" fmla="*/ 92644 h 92644"/>
                          <a:gd name="connsiteX4" fmla="*/ 0 w 140064"/>
                          <a:gd name="connsiteY4" fmla="*/ 92644 h 92644"/>
                          <a:gd name="connsiteX5" fmla="*/ 0 w 140064"/>
                          <a:gd name="connsiteY5" fmla="*/ 0 h 926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0064" h="92644">
                            <a:moveTo>
                              <a:pt x="0" y="0"/>
                            </a:moveTo>
                            <a:lnTo>
                              <a:pt x="20137" y="7934"/>
                            </a:lnTo>
                            <a:cubicBezTo>
                              <a:pt x="39944" y="17477"/>
                              <a:pt x="58949" y="28420"/>
                              <a:pt x="77026" y="40632"/>
                            </a:cubicBezTo>
                            <a:lnTo>
                              <a:pt x="140064" y="92644"/>
                            </a:lnTo>
                            <a:lnTo>
                              <a:pt x="0" y="9264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24" name="Freeform 123"/>
                      <p:cNvSpPr/>
                      <p:nvPr/>
                    </p:nvSpPr>
                    <p:spPr>
                      <a:xfrm>
                        <a:off x="2978705" y="1535995"/>
                        <a:ext cx="132239" cy="89561"/>
                      </a:xfrm>
                      <a:custGeom>
                        <a:avLst/>
                        <a:gdLst>
                          <a:gd name="connsiteX0" fmla="*/ 132239 w 132239"/>
                          <a:gd name="connsiteY0" fmla="*/ 0 h 89561"/>
                          <a:gd name="connsiteX1" fmla="*/ 132239 w 132239"/>
                          <a:gd name="connsiteY1" fmla="*/ 89561 h 89561"/>
                          <a:gd name="connsiteX2" fmla="*/ 0 w 132239"/>
                          <a:gd name="connsiteY2" fmla="*/ 89561 h 89561"/>
                          <a:gd name="connsiteX3" fmla="*/ 63038 w 132239"/>
                          <a:gd name="connsiteY3" fmla="*/ 37549 h 89561"/>
                          <a:gd name="connsiteX4" fmla="*/ 119927 w 132239"/>
                          <a:gd name="connsiteY4" fmla="*/ 4851 h 89561"/>
                          <a:gd name="connsiteX5" fmla="*/ 132239 w 132239"/>
                          <a:gd name="connsiteY5" fmla="*/ 0 h 895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2239" h="89561">
                            <a:moveTo>
                              <a:pt x="132239" y="0"/>
                            </a:moveTo>
                            <a:lnTo>
                              <a:pt x="132239" y="89561"/>
                            </a:lnTo>
                            <a:lnTo>
                              <a:pt x="0" y="89561"/>
                            </a:lnTo>
                            <a:lnTo>
                              <a:pt x="63038" y="37549"/>
                            </a:lnTo>
                            <a:cubicBezTo>
                              <a:pt x="81115" y="25337"/>
                              <a:pt x="100120" y="14394"/>
                              <a:pt x="119927" y="4851"/>
                            </a:cubicBezTo>
                            <a:lnTo>
                              <a:pt x="132239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25" name="Freeform 124"/>
                      <p:cNvSpPr/>
                      <p:nvPr/>
                    </p:nvSpPr>
                    <p:spPr>
                      <a:xfrm>
                        <a:off x="2969463" y="1651364"/>
                        <a:ext cx="141481" cy="133149"/>
                      </a:xfrm>
                      <a:custGeom>
                        <a:avLst/>
                        <a:gdLst>
                          <a:gd name="connsiteX0" fmla="*/ 0 w 141481"/>
                          <a:gd name="connsiteY0" fmla="*/ 0 h 133149"/>
                          <a:gd name="connsiteX1" fmla="*/ 141481 w 141481"/>
                          <a:gd name="connsiteY1" fmla="*/ 0 h 133149"/>
                          <a:gd name="connsiteX2" fmla="*/ 141481 w 141481"/>
                          <a:gd name="connsiteY2" fmla="*/ 133149 h 133149"/>
                          <a:gd name="connsiteX3" fmla="*/ 0 w 141481"/>
                          <a:gd name="connsiteY3" fmla="*/ 133149 h 133149"/>
                          <a:gd name="connsiteX4" fmla="*/ 0 w 141481"/>
                          <a:gd name="connsiteY4" fmla="*/ 0 h 133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481" h="133149">
                            <a:moveTo>
                              <a:pt x="0" y="0"/>
                            </a:moveTo>
                            <a:lnTo>
                              <a:pt x="141481" y="0"/>
                            </a:lnTo>
                            <a:lnTo>
                              <a:pt x="141481" y="133149"/>
                            </a:lnTo>
                            <a:lnTo>
                              <a:pt x="0" y="13314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26" name="Freeform 125"/>
                      <p:cNvSpPr/>
                      <p:nvPr/>
                    </p:nvSpPr>
                    <p:spPr>
                      <a:xfrm>
                        <a:off x="3136751" y="1651364"/>
                        <a:ext cx="141481" cy="133149"/>
                      </a:xfrm>
                      <a:custGeom>
                        <a:avLst/>
                        <a:gdLst>
                          <a:gd name="connsiteX0" fmla="*/ 0 w 141481"/>
                          <a:gd name="connsiteY0" fmla="*/ 0 h 133149"/>
                          <a:gd name="connsiteX1" fmla="*/ 141481 w 141481"/>
                          <a:gd name="connsiteY1" fmla="*/ 0 h 133149"/>
                          <a:gd name="connsiteX2" fmla="*/ 141481 w 141481"/>
                          <a:gd name="connsiteY2" fmla="*/ 133149 h 133149"/>
                          <a:gd name="connsiteX3" fmla="*/ 0 w 141481"/>
                          <a:gd name="connsiteY3" fmla="*/ 133149 h 133149"/>
                          <a:gd name="connsiteX4" fmla="*/ 0 w 141481"/>
                          <a:gd name="connsiteY4" fmla="*/ 0 h 133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481" h="133149">
                            <a:moveTo>
                              <a:pt x="0" y="0"/>
                            </a:moveTo>
                            <a:lnTo>
                              <a:pt x="141481" y="0"/>
                            </a:lnTo>
                            <a:lnTo>
                              <a:pt x="141481" y="133149"/>
                            </a:lnTo>
                            <a:lnTo>
                              <a:pt x="0" y="13314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27" name="Freeform 126"/>
                      <p:cNvSpPr/>
                      <p:nvPr/>
                    </p:nvSpPr>
                    <p:spPr>
                      <a:xfrm>
                        <a:off x="3304039" y="1651364"/>
                        <a:ext cx="141481" cy="133149"/>
                      </a:xfrm>
                      <a:custGeom>
                        <a:avLst/>
                        <a:gdLst>
                          <a:gd name="connsiteX0" fmla="*/ 0 w 141481"/>
                          <a:gd name="connsiteY0" fmla="*/ 0 h 133149"/>
                          <a:gd name="connsiteX1" fmla="*/ 141481 w 141481"/>
                          <a:gd name="connsiteY1" fmla="*/ 0 h 133149"/>
                          <a:gd name="connsiteX2" fmla="*/ 141481 w 141481"/>
                          <a:gd name="connsiteY2" fmla="*/ 133149 h 133149"/>
                          <a:gd name="connsiteX3" fmla="*/ 0 w 141481"/>
                          <a:gd name="connsiteY3" fmla="*/ 133149 h 133149"/>
                          <a:gd name="connsiteX4" fmla="*/ 0 w 141481"/>
                          <a:gd name="connsiteY4" fmla="*/ 0 h 133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481" h="133149">
                            <a:moveTo>
                              <a:pt x="0" y="0"/>
                            </a:moveTo>
                            <a:lnTo>
                              <a:pt x="141481" y="0"/>
                            </a:lnTo>
                            <a:lnTo>
                              <a:pt x="141481" y="133149"/>
                            </a:lnTo>
                            <a:lnTo>
                              <a:pt x="0" y="13314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28" name="Freeform 127"/>
                      <p:cNvSpPr/>
                      <p:nvPr/>
                    </p:nvSpPr>
                    <p:spPr>
                      <a:xfrm>
                        <a:off x="3471326" y="1651364"/>
                        <a:ext cx="141482" cy="133149"/>
                      </a:xfrm>
                      <a:custGeom>
                        <a:avLst/>
                        <a:gdLst>
                          <a:gd name="connsiteX0" fmla="*/ 0 w 141482"/>
                          <a:gd name="connsiteY0" fmla="*/ 0 h 133149"/>
                          <a:gd name="connsiteX1" fmla="*/ 141482 w 141482"/>
                          <a:gd name="connsiteY1" fmla="*/ 0 h 133149"/>
                          <a:gd name="connsiteX2" fmla="*/ 141482 w 141482"/>
                          <a:gd name="connsiteY2" fmla="*/ 133149 h 133149"/>
                          <a:gd name="connsiteX3" fmla="*/ 0 w 141482"/>
                          <a:gd name="connsiteY3" fmla="*/ 133149 h 133149"/>
                          <a:gd name="connsiteX4" fmla="*/ 0 w 141482"/>
                          <a:gd name="connsiteY4" fmla="*/ 0 h 133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482" h="133149">
                            <a:moveTo>
                              <a:pt x="0" y="0"/>
                            </a:moveTo>
                            <a:lnTo>
                              <a:pt x="141482" y="0"/>
                            </a:lnTo>
                            <a:lnTo>
                              <a:pt x="141482" y="133149"/>
                            </a:lnTo>
                            <a:lnTo>
                              <a:pt x="0" y="13314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29" name="Freeform 128"/>
                      <p:cNvSpPr/>
                      <p:nvPr/>
                    </p:nvSpPr>
                    <p:spPr>
                      <a:xfrm>
                        <a:off x="3638616" y="1657000"/>
                        <a:ext cx="77493" cy="127512"/>
                      </a:xfrm>
                      <a:custGeom>
                        <a:avLst/>
                        <a:gdLst>
                          <a:gd name="connsiteX0" fmla="*/ 0 w 77493"/>
                          <a:gd name="connsiteY0" fmla="*/ 0 h 127512"/>
                          <a:gd name="connsiteX1" fmla="*/ 32109 w 77493"/>
                          <a:gd name="connsiteY1" fmla="*/ 38916 h 127512"/>
                          <a:gd name="connsiteX2" fmla="*/ 73880 w 77493"/>
                          <a:gd name="connsiteY2" fmla="*/ 115873 h 127512"/>
                          <a:gd name="connsiteX3" fmla="*/ 77493 w 77493"/>
                          <a:gd name="connsiteY3" fmla="*/ 127512 h 127512"/>
                          <a:gd name="connsiteX4" fmla="*/ 0 w 77493"/>
                          <a:gd name="connsiteY4" fmla="*/ 127512 h 127512"/>
                          <a:gd name="connsiteX5" fmla="*/ 0 w 77493"/>
                          <a:gd name="connsiteY5" fmla="*/ 0 h 1275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7493" h="127512">
                            <a:moveTo>
                              <a:pt x="0" y="0"/>
                            </a:moveTo>
                            <a:lnTo>
                              <a:pt x="32109" y="38916"/>
                            </a:lnTo>
                            <a:cubicBezTo>
                              <a:pt x="48392" y="63018"/>
                              <a:pt x="62417" y="88772"/>
                              <a:pt x="73880" y="115873"/>
                            </a:cubicBezTo>
                            <a:lnTo>
                              <a:pt x="77493" y="127512"/>
                            </a:lnTo>
                            <a:lnTo>
                              <a:pt x="0" y="12751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30" name="Freeform 129"/>
                      <p:cNvSpPr/>
                      <p:nvPr/>
                    </p:nvSpPr>
                    <p:spPr>
                      <a:xfrm>
                        <a:off x="2873987" y="1666484"/>
                        <a:ext cx="69669" cy="118029"/>
                      </a:xfrm>
                      <a:custGeom>
                        <a:avLst/>
                        <a:gdLst>
                          <a:gd name="connsiteX0" fmla="*/ 69669 w 69669"/>
                          <a:gd name="connsiteY0" fmla="*/ 0 h 118029"/>
                          <a:gd name="connsiteX1" fmla="*/ 69669 w 69669"/>
                          <a:gd name="connsiteY1" fmla="*/ 118029 h 118029"/>
                          <a:gd name="connsiteX2" fmla="*/ 0 w 69669"/>
                          <a:gd name="connsiteY2" fmla="*/ 118029 h 118029"/>
                          <a:gd name="connsiteX3" fmla="*/ 3613 w 69669"/>
                          <a:gd name="connsiteY3" fmla="*/ 106390 h 118029"/>
                          <a:gd name="connsiteX4" fmla="*/ 45384 w 69669"/>
                          <a:gd name="connsiteY4" fmla="*/ 29433 h 118029"/>
                          <a:gd name="connsiteX5" fmla="*/ 69669 w 69669"/>
                          <a:gd name="connsiteY5" fmla="*/ 0 h 1180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69669" h="118029">
                            <a:moveTo>
                              <a:pt x="69669" y="0"/>
                            </a:moveTo>
                            <a:lnTo>
                              <a:pt x="69669" y="118029"/>
                            </a:lnTo>
                            <a:lnTo>
                              <a:pt x="0" y="118029"/>
                            </a:lnTo>
                            <a:lnTo>
                              <a:pt x="3613" y="106390"/>
                            </a:lnTo>
                            <a:cubicBezTo>
                              <a:pt x="15076" y="79289"/>
                              <a:pt x="29101" y="53535"/>
                              <a:pt x="45384" y="29433"/>
                            </a:cubicBezTo>
                            <a:lnTo>
                              <a:pt x="69669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31" name="Freeform 130"/>
                      <p:cNvSpPr/>
                      <p:nvPr/>
                    </p:nvSpPr>
                    <p:spPr>
                      <a:xfrm>
                        <a:off x="2842577" y="1810320"/>
                        <a:ext cx="101079" cy="133149"/>
                      </a:xfrm>
                      <a:custGeom>
                        <a:avLst/>
                        <a:gdLst>
                          <a:gd name="connsiteX0" fmla="*/ 23399 w 101079"/>
                          <a:gd name="connsiteY0" fmla="*/ 0 h 133149"/>
                          <a:gd name="connsiteX1" fmla="*/ 101079 w 101079"/>
                          <a:gd name="connsiteY1" fmla="*/ 0 h 133149"/>
                          <a:gd name="connsiteX2" fmla="*/ 101079 w 101079"/>
                          <a:gd name="connsiteY2" fmla="*/ 133149 h 133149"/>
                          <a:gd name="connsiteX3" fmla="*/ 0 w 101079"/>
                          <a:gd name="connsiteY3" fmla="*/ 133149 h 133149"/>
                          <a:gd name="connsiteX4" fmla="*/ 8624 w 101079"/>
                          <a:gd name="connsiteY4" fmla="*/ 47596 h 133149"/>
                          <a:gd name="connsiteX5" fmla="*/ 23399 w 101079"/>
                          <a:gd name="connsiteY5" fmla="*/ 0 h 133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1079" h="133149">
                            <a:moveTo>
                              <a:pt x="23399" y="0"/>
                            </a:moveTo>
                            <a:lnTo>
                              <a:pt x="101079" y="0"/>
                            </a:lnTo>
                            <a:lnTo>
                              <a:pt x="101079" y="133149"/>
                            </a:lnTo>
                            <a:lnTo>
                              <a:pt x="0" y="133149"/>
                            </a:lnTo>
                            <a:lnTo>
                              <a:pt x="8624" y="47596"/>
                            </a:lnTo>
                            <a:lnTo>
                              <a:pt x="23399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32" name="Freeform 131"/>
                      <p:cNvSpPr/>
                      <p:nvPr/>
                    </p:nvSpPr>
                    <p:spPr>
                      <a:xfrm>
                        <a:off x="2969463" y="1810320"/>
                        <a:ext cx="141481" cy="133149"/>
                      </a:xfrm>
                      <a:custGeom>
                        <a:avLst/>
                        <a:gdLst>
                          <a:gd name="connsiteX0" fmla="*/ 0 w 141481"/>
                          <a:gd name="connsiteY0" fmla="*/ 0 h 133149"/>
                          <a:gd name="connsiteX1" fmla="*/ 141481 w 141481"/>
                          <a:gd name="connsiteY1" fmla="*/ 0 h 133149"/>
                          <a:gd name="connsiteX2" fmla="*/ 141481 w 141481"/>
                          <a:gd name="connsiteY2" fmla="*/ 133149 h 133149"/>
                          <a:gd name="connsiteX3" fmla="*/ 0 w 141481"/>
                          <a:gd name="connsiteY3" fmla="*/ 133149 h 133149"/>
                          <a:gd name="connsiteX4" fmla="*/ 0 w 141481"/>
                          <a:gd name="connsiteY4" fmla="*/ 0 h 133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481" h="133149">
                            <a:moveTo>
                              <a:pt x="0" y="0"/>
                            </a:moveTo>
                            <a:lnTo>
                              <a:pt x="141481" y="0"/>
                            </a:lnTo>
                            <a:lnTo>
                              <a:pt x="141481" y="133149"/>
                            </a:lnTo>
                            <a:lnTo>
                              <a:pt x="0" y="13314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33" name="Freeform 132"/>
                      <p:cNvSpPr/>
                      <p:nvPr/>
                    </p:nvSpPr>
                    <p:spPr>
                      <a:xfrm>
                        <a:off x="3136751" y="1810320"/>
                        <a:ext cx="141481" cy="133149"/>
                      </a:xfrm>
                      <a:custGeom>
                        <a:avLst/>
                        <a:gdLst>
                          <a:gd name="connsiteX0" fmla="*/ 0 w 141481"/>
                          <a:gd name="connsiteY0" fmla="*/ 0 h 133149"/>
                          <a:gd name="connsiteX1" fmla="*/ 141481 w 141481"/>
                          <a:gd name="connsiteY1" fmla="*/ 0 h 133149"/>
                          <a:gd name="connsiteX2" fmla="*/ 141481 w 141481"/>
                          <a:gd name="connsiteY2" fmla="*/ 133149 h 133149"/>
                          <a:gd name="connsiteX3" fmla="*/ 0 w 141481"/>
                          <a:gd name="connsiteY3" fmla="*/ 133149 h 133149"/>
                          <a:gd name="connsiteX4" fmla="*/ 0 w 141481"/>
                          <a:gd name="connsiteY4" fmla="*/ 0 h 133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481" h="133149">
                            <a:moveTo>
                              <a:pt x="0" y="0"/>
                            </a:moveTo>
                            <a:lnTo>
                              <a:pt x="141481" y="0"/>
                            </a:lnTo>
                            <a:lnTo>
                              <a:pt x="141481" y="133149"/>
                            </a:lnTo>
                            <a:lnTo>
                              <a:pt x="0" y="13314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34" name="Freeform 133"/>
                      <p:cNvSpPr/>
                      <p:nvPr/>
                    </p:nvSpPr>
                    <p:spPr>
                      <a:xfrm>
                        <a:off x="3304039" y="1810320"/>
                        <a:ext cx="141481" cy="133149"/>
                      </a:xfrm>
                      <a:custGeom>
                        <a:avLst/>
                        <a:gdLst>
                          <a:gd name="connsiteX0" fmla="*/ 0 w 141481"/>
                          <a:gd name="connsiteY0" fmla="*/ 0 h 133149"/>
                          <a:gd name="connsiteX1" fmla="*/ 141481 w 141481"/>
                          <a:gd name="connsiteY1" fmla="*/ 0 h 133149"/>
                          <a:gd name="connsiteX2" fmla="*/ 141481 w 141481"/>
                          <a:gd name="connsiteY2" fmla="*/ 133149 h 133149"/>
                          <a:gd name="connsiteX3" fmla="*/ 0 w 141481"/>
                          <a:gd name="connsiteY3" fmla="*/ 133149 h 133149"/>
                          <a:gd name="connsiteX4" fmla="*/ 0 w 141481"/>
                          <a:gd name="connsiteY4" fmla="*/ 0 h 133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481" h="133149">
                            <a:moveTo>
                              <a:pt x="0" y="0"/>
                            </a:moveTo>
                            <a:lnTo>
                              <a:pt x="141481" y="0"/>
                            </a:lnTo>
                            <a:lnTo>
                              <a:pt x="141481" y="133149"/>
                            </a:lnTo>
                            <a:lnTo>
                              <a:pt x="0" y="13314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35" name="Freeform 134"/>
                      <p:cNvSpPr/>
                      <p:nvPr/>
                    </p:nvSpPr>
                    <p:spPr>
                      <a:xfrm>
                        <a:off x="3471326" y="1810320"/>
                        <a:ext cx="141482" cy="133149"/>
                      </a:xfrm>
                      <a:custGeom>
                        <a:avLst/>
                        <a:gdLst>
                          <a:gd name="connsiteX0" fmla="*/ 0 w 141482"/>
                          <a:gd name="connsiteY0" fmla="*/ 0 h 133149"/>
                          <a:gd name="connsiteX1" fmla="*/ 141482 w 141482"/>
                          <a:gd name="connsiteY1" fmla="*/ 0 h 133149"/>
                          <a:gd name="connsiteX2" fmla="*/ 141482 w 141482"/>
                          <a:gd name="connsiteY2" fmla="*/ 133149 h 133149"/>
                          <a:gd name="connsiteX3" fmla="*/ 0 w 141482"/>
                          <a:gd name="connsiteY3" fmla="*/ 133149 h 133149"/>
                          <a:gd name="connsiteX4" fmla="*/ 0 w 141482"/>
                          <a:gd name="connsiteY4" fmla="*/ 0 h 133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482" h="133149">
                            <a:moveTo>
                              <a:pt x="0" y="0"/>
                            </a:moveTo>
                            <a:lnTo>
                              <a:pt x="141482" y="0"/>
                            </a:lnTo>
                            <a:lnTo>
                              <a:pt x="141482" y="133149"/>
                            </a:lnTo>
                            <a:lnTo>
                              <a:pt x="0" y="13314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36" name="Freeform 135"/>
                      <p:cNvSpPr/>
                      <p:nvPr/>
                    </p:nvSpPr>
                    <p:spPr>
                      <a:xfrm>
                        <a:off x="3638616" y="1810320"/>
                        <a:ext cx="108903" cy="133149"/>
                      </a:xfrm>
                      <a:custGeom>
                        <a:avLst/>
                        <a:gdLst>
                          <a:gd name="connsiteX0" fmla="*/ 0 w 108903"/>
                          <a:gd name="connsiteY0" fmla="*/ 0 h 133149"/>
                          <a:gd name="connsiteX1" fmla="*/ 85504 w 108903"/>
                          <a:gd name="connsiteY1" fmla="*/ 0 h 133149"/>
                          <a:gd name="connsiteX2" fmla="*/ 100279 w 108903"/>
                          <a:gd name="connsiteY2" fmla="*/ 47596 h 133149"/>
                          <a:gd name="connsiteX3" fmla="*/ 108903 w 108903"/>
                          <a:gd name="connsiteY3" fmla="*/ 133149 h 133149"/>
                          <a:gd name="connsiteX4" fmla="*/ 0 w 108903"/>
                          <a:gd name="connsiteY4" fmla="*/ 133149 h 133149"/>
                          <a:gd name="connsiteX5" fmla="*/ 0 w 108903"/>
                          <a:gd name="connsiteY5" fmla="*/ 0 h 133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8903" h="133149">
                            <a:moveTo>
                              <a:pt x="0" y="0"/>
                            </a:moveTo>
                            <a:lnTo>
                              <a:pt x="85504" y="0"/>
                            </a:lnTo>
                            <a:lnTo>
                              <a:pt x="100279" y="47596"/>
                            </a:lnTo>
                            <a:lnTo>
                              <a:pt x="108903" y="133149"/>
                            </a:lnTo>
                            <a:lnTo>
                              <a:pt x="0" y="13314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37" name="Freeform 136"/>
                      <p:cNvSpPr/>
                      <p:nvPr/>
                    </p:nvSpPr>
                    <p:spPr>
                      <a:xfrm>
                        <a:off x="2844019" y="1969276"/>
                        <a:ext cx="99636" cy="133149"/>
                      </a:xfrm>
                      <a:custGeom>
                        <a:avLst/>
                        <a:gdLst>
                          <a:gd name="connsiteX0" fmla="*/ 0 w 99636"/>
                          <a:gd name="connsiteY0" fmla="*/ 0 h 133149"/>
                          <a:gd name="connsiteX1" fmla="*/ 99636 w 99636"/>
                          <a:gd name="connsiteY1" fmla="*/ 0 h 133149"/>
                          <a:gd name="connsiteX2" fmla="*/ 99636 w 99636"/>
                          <a:gd name="connsiteY2" fmla="*/ 133149 h 133149"/>
                          <a:gd name="connsiteX3" fmla="*/ 26396 w 99636"/>
                          <a:gd name="connsiteY3" fmla="*/ 133149 h 133149"/>
                          <a:gd name="connsiteX4" fmla="*/ 7182 w 99636"/>
                          <a:gd name="connsiteY4" fmla="*/ 71252 h 133149"/>
                          <a:gd name="connsiteX5" fmla="*/ 0 w 99636"/>
                          <a:gd name="connsiteY5" fmla="*/ 0 h 133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9636" h="133149">
                            <a:moveTo>
                              <a:pt x="0" y="0"/>
                            </a:moveTo>
                            <a:lnTo>
                              <a:pt x="99636" y="0"/>
                            </a:lnTo>
                            <a:lnTo>
                              <a:pt x="99636" y="133149"/>
                            </a:lnTo>
                            <a:lnTo>
                              <a:pt x="26396" y="133149"/>
                            </a:lnTo>
                            <a:lnTo>
                              <a:pt x="7182" y="7125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38" name="Freeform 137"/>
                      <p:cNvSpPr/>
                      <p:nvPr/>
                    </p:nvSpPr>
                    <p:spPr>
                      <a:xfrm>
                        <a:off x="2969463" y="1969276"/>
                        <a:ext cx="141481" cy="133149"/>
                      </a:xfrm>
                      <a:custGeom>
                        <a:avLst/>
                        <a:gdLst>
                          <a:gd name="connsiteX0" fmla="*/ 0 w 141481"/>
                          <a:gd name="connsiteY0" fmla="*/ 0 h 133149"/>
                          <a:gd name="connsiteX1" fmla="*/ 141481 w 141481"/>
                          <a:gd name="connsiteY1" fmla="*/ 0 h 133149"/>
                          <a:gd name="connsiteX2" fmla="*/ 141481 w 141481"/>
                          <a:gd name="connsiteY2" fmla="*/ 133149 h 133149"/>
                          <a:gd name="connsiteX3" fmla="*/ 0 w 141481"/>
                          <a:gd name="connsiteY3" fmla="*/ 133149 h 133149"/>
                          <a:gd name="connsiteX4" fmla="*/ 0 w 141481"/>
                          <a:gd name="connsiteY4" fmla="*/ 0 h 133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481" h="133149">
                            <a:moveTo>
                              <a:pt x="0" y="0"/>
                            </a:moveTo>
                            <a:lnTo>
                              <a:pt x="141481" y="0"/>
                            </a:lnTo>
                            <a:lnTo>
                              <a:pt x="141481" y="133149"/>
                            </a:lnTo>
                            <a:lnTo>
                              <a:pt x="0" y="13314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39" name="Freeform 138"/>
                      <p:cNvSpPr/>
                      <p:nvPr/>
                    </p:nvSpPr>
                    <p:spPr>
                      <a:xfrm>
                        <a:off x="3136751" y="1969276"/>
                        <a:ext cx="141481" cy="133149"/>
                      </a:xfrm>
                      <a:custGeom>
                        <a:avLst/>
                        <a:gdLst>
                          <a:gd name="connsiteX0" fmla="*/ 0 w 141481"/>
                          <a:gd name="connsiteY0" fmla="*/ 0 h 133149"/>
                          <a:gd name="connsiteX1" fmla="*/ 141481 w 141481"/>
                          <a:gd name="connsiteY1" fmla="*/ 0 h 133149"/>
                          <a:gd name="connsiteX2" fmla="*/ 141481 w 141481"/>
                          <a:gd name="connsiteY2" fmla="*/ 133149 h 133149"/>
                          <a:gd name="connsiteX3" fmla="*/ 0 w 141481"/>
                          <a:gd name="connsiteY3" fmla="*/ 133149 h 133149"/>
                          <a:gd name="connsiteX4" fmla="*/ 0 w 141481"/>
                          <a:gd name="connsiteY4" fmla="*/ 0 h 133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481" h="133149">
                            <a:moveTo>
                              <a:pt x="0" y="0"/>
                            </a:moveTo>
                            <a:lnTo>
                              <a:pt x="141481" y="0"/>
                            </a:lnTo>
                            <a:lnTo>
                              <a:pt x="141481" y="133149"/>
                            </a:lnTo>
                            <a:lnTo>
                              <a:pt x="0" y="13314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40" name="Freeform 139"/>
                      <p:cNvSpPr/>
                      <p:nvPr/>
                    </p:nvSpPr>
                    <p:spPr>
                      <a:xfrm>
                        <a:off x="3304039" y="1969276"/>
                        <a:ext cx="141481" cy="133149"/>
                      </a:xfrm>
                      <a:custGeom>
                        <a:avLst/>
                        <a:gdLst>
                          <a:gd name="connsiteX0" fmla="*/ 0 w 141481"/>
                          <a:gd name="connsiteY0" fmla="*/ 0 h 133149"/>
                          <a:gd name="connsiteX1" fmla="*/ 141481 w 141481"/>
                          <a:gd name="connsiteY1" fmla="*/ 0 h 133149"/>
                          <a:gd name="connsiteX2" fmla="*/ 141481 w 141481"/>
                          <a:gd name="connsiteY2" fmla="*/ 133149 h 133149"/>
                          <a:gd name="connsiteX3" fmla="*/ 0 w 141481"/>
                          <a:gd name="connsiteY3" fmla="*/ 133149 h 133149"/>
                          <a:gd name="connsiteX4" fmla="*/ 0 w 141481"/>
                          <a:gd name="connsiteY4" fmla="*/ 0 h 133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481" h="133149">
                            <a:moveTo>
                              <a:pt x="0" y="0"/>
                            </a:moveTo>
                            <a:lnTo>
                              <a:pt x="141481" y="0"/>
                            </a:lnTo>
                            <a:lnTo>
                              <a:pt x="141481" y="133149"/>
                            </a:lnTo>
                            <a:lnTo>
                              <a:pt x="0" y="13314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41" name="Freeform 140"/>
                      <p:cNvSpPr/>
                      <p:nvPr/>
                    </p:nvSpPr>
                    <p:spPr>
                      <a:xfrm>
                        <a:off x="3471326" y="1969276"/>
                        <a:ext cx="141482" cy="133149"/>
                      </a:xfrm>
                      <a:custGeom>
                        <a:avLst/>
                        <a:gdLst>
                          <a:gd name="connsiteX0" fmla="*/ 0 w 141482"/>
                          <a:gd name="connsiteY0" fmla="*/ 0 h 133149"/>
                          <a:gd name="connsiteX1" fmla="*/ 141482 w 141482"/>
                          <a:gd name="connsiteY1" fmla="*/ 0 h 133149"/>
                          <a:gd name="connsiteX2" fmla="*/ 141482 w 141482"/>
                          <a:gd name="connsiteY2" fmla="*/ 133149 h 133149"/>
                          <a:gd name="connsiteX3" fmla="*/ 0 w 141482"/>
                          <a:gd name="connsiteY3" fmla="*/ 133149 h 133149"/>
                          <a:gd name="connsiteX4" fmla="*/ 0 w 141482"/>
                          <a:gd name="connsiteY4" fmla="*/ 0 h 133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482" h="133149">
                            <a:moveTo>
                              <a:pt x="0" y="0"/>
                            </a:moveTo>
                            <a:lnTo>
                              <a:pt x="141482" y="0"/>
                            </a:lnTo>
                            <a:lnTo>
                              <a:pt x="141482" y="133149"/>
                            </a:lnTo>
                            <a:lnTo>
                              <a:pt x="0" y="13314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42" name="Freeform 141"/>
                      <p:cNvSpPr/>
                      <p:nvPr/>
                    </p:nvSpPr>
                    <p:spPr>
                      <a:xfrm>
                        <a:off x="3638616" y="1969276"/>
                        <a:ext cx="107463" cy="133149"/>
                      </a:xfrm>
                      <a:custGeom>
                        <a:avLst/>
                        <a:gdLst>
                          <a:gd name="connsiteX0" fmla="*/ 0 w 107463"/>
                          <a:gd name="connsiteY0" fmla="*/ 0 h 133149"/>
                          <a:gd name="connsiteX1" fmla="*/ 107463 w 107463"/>
                          <a:gd name="connsiteY1" fmla="*/ 0 h 133149"/>
                          <a:gd name="connsiteX2" fmla="*/ 100280 w 107463"/>
                          <a:gd name="connsiteY2" fmla="*/ 71252 h 133149"/>
                          <a:gd name="connsiteX3" fmla="*/ 81066 w 107463"/>
                          <a:gd name="connsiteY3" fmla="*/ 133149 h 133149"/>
                          <a:gd name="connsiteX4" fmla="*/ 0 w 107463"/>
                          <a:gd name="connsiteY4" fmla="*/ 133149 h 133149"/>
                          <a:gd name="connsiteX5" fmla="*/ 0 w 107463"/>
                          <a:gd name="connsiteY5" fmla="*/ 0 h 133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7463" h="133149">
                            <a:moveTo>
                              <a:pt x="0" y="0"/>
                            </a:moveTo>
                            <a:lnTo>
                              <a:pt x="107463" y="0"/>
                            </a:lnTo>
                            <a:lnTo>
                              <a:pt x="100280" y="71252"/>
                            </a:lnTo>
                            <a:lnTo>
                              <a:pt x="81066" y="133149"/>
                            </a:lnTo>
                            <a:lnTo>
                              <a:pt x="0" y="13314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43" name="Freeform 142"/>
                      <p:cNvSpPr/>
                      <p:nvPr/>
                    </p:nvSpPr>
                    <p:spPr>
                      <a:xfrm>
                        <a:off x="2879045" y="2128232"/>
                        <a:ext cx="64611" cy="103729"/>
                      </a:xfrm>
                      <a:custGeom>
                        <a:avLst/>
                        <a:gdLst>
                          <a:gd name="connsiteX0" fmla="*/ 0 w 64611"/>
                          <a:gd name="connsiteY0" fmla="*/ 0 h 103729"/>
                          <a:gd name="connsiteX1" fmla="*/ 64611 w 64611"/>
                          <a:gd name="connsiteY1" fmla="*/ 0 h 103729"/>
                          <a:gd name="connsiteX2" fmla="*/ 64611 w 64611"/>
                          <a:gd name="connsiteY2" fmla="*/ 103729 h 103729"/>
                          <a:gd name="connsiteX3" fmla="*/ 40326 w 64611"/>
                          <a:gd name="connsiteY3" fmla="*/ 74295 h 103729"/>
                          <a:gd name="connsiteX4" fmla="*/ 0 w 64611"/>
                          <a:gd name="connsiteY4" fmla="*/ 0 h 1037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4611" h="103729">
                            <a:moveTo>
                              <a:pt x="0" y="0"/>
                            </a:moveTo>
                            <a:lnTo>
                              <a:pt x="64611" y="0"/>
                            </a:lnTo>
                            <a:lnTo>
                              <a:pt x="64611" y="103729"/>
                            </a:lnTo>
                            <a:lnTo>
                              <a:pt x="40326" y="7429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44" name="Freeform 143"/>
                      <p:cNvSpPr/>
                      <p:nvPr/>
                    </p:nvSpPr>
                    <p:spPr>
                      <a:xfrm>
                        <a:off x="2969463" y="2128232"/>
                        <a:ext cx="141481" cy="133151"/>
                      </a:xfrm>
                      <a:custGeom>
                        <a:avLst/>
                        <a:gdLst>
                          <a:gd name="connsiteX0" fmla="*/ 0 w 141481"/>
                          <a:gd name="connsiteY0" fmla="*/ 0 h 133151"/>
                          <a:gd name="connsiteX1" fmla="*/ 141481 w 141481"/>
                          <a:gd name="connsiteY1" fmla="*/ 0 h 133151"/>
                          <a:gd name="connsiteX2" fmla="*/ 141481 w 141481"/>
                          <a:gd name="connsiteY2" fmla="*/ 133151 h 133151"/>
                          <a:gd name="connsiteX3" fmla="*/ 0 w 141481"/>
                          <a:gd name="connsiteY3" fmla="*/ 133151 h 133151"/>
                          <a:gd name="connsiteX4" fmla="*/ 0 w 141481"/>
                          <a:gd name="connsiteY4" fmla="*/ 0 h 133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481" h="133151">
                            <a:moveTo>
                              <a:pt x="0" y="0"/>
                            </a:moveTo>
                            <a:lnTo>
                              <a:pt x="141481" y="0"/>
                            </a:lnTo>
                            <a:lnTo>
                              <a:pt x="141481" y="133151"/>
                            </a:lnTo>
                            <a:lnTo>
                              <a:pt x="0" y="13315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45" name="Freeform 144"/>
                      <p:cNvSpPr/>
                      <p:nvPr/>
                    </p:nvSpPr>
                    <p:spPr>
                      <a:xfrm>
                        <a:off x="3136751" y="2128232"/>
                        <a:ext cx="141481" cy="133151"/>
                      </a:xfrm>
                      <a:custGeom>
                        <a:avLst/>
                        <a:gdLst>
                          <a:gd name="connsiteX0" fmla="*/ 0 w 141481"/>
                          <a:gd name="connsiteY0" fmla="*/ 0 h 133151"/>
                          <a:gd name="connsiteX1" fmla="*/ 141481 w 141481"/>
                          <a:gd name="connsiteY1" fmla="*/ 0 h 133151"/>
                          <a:gd name="connsiteX2" fmla="*/ 141481 w 141481"/>
                          <a:gd name="connsiteY2" fmla="*/ 133151 h 133151"/>
                          <a:gd name="connsiteX3" fmla="*/ 0 w 141481"/>
                          <a:gd name="connsiteY3" fmla="*/ 133151 h 133151"/>
                          <a:gd name="connsiteX4" fmla="*/ 0 w 141481"/>
                          <a:gd name="connsiteY4" fmla="*/ 0 h 133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481" h="133151">
                            <a:moveTo>
                              <a:pt x="0" y="0"/>
                            </a:moveTo>
                            <a:lnTo>
                              <a:pt x="141481" y="0"/>
                            </a:lnTo>
                            <a:lnTo>
                              <a:pt x="141481" y="133151"/>
                            </a:lnTo>
                            <a:lnTo>
                              <a:pt x="0" y="13315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46" name="Freeform 145"/>
                      <p:cNvSpPr/>
                      <p:nvPr/>
                    </p:nvSpPr>
                    <p:spPr>
                      <a:xfrm>
                        <a:off x="3304039" y="2128232"/>
                        <a:ext cx="141481" cy="133151"/>
                      </a:xfrm>
                      <a:custGeom>
                        <a:avLst/>
                        <a:gdLst>
                          <a:gd name="connsiteX0" fmla="*/ 0 w 141481"/>
                          <a:gd name="connsiteY0" fmla="*/ 0 h 133151"/>
                          <a:gd name="connsiteX1" fmla="*/ 141481 w 141481"/>
                          <a:gd name="connsiteY1" fmla="*/ 0 h 133151"/>
                          <a:gd name="connsiteX2" fmla="*/ 141481 w 141481"/>
                          <a:gd name="connsiteY2" fmla="*/ 133151 h 133151"/>
                          <a:gd name="connsiteX3" fmla="*/ 0 w 141481"/>
                          <a:gd name="connsiteY3" fmla="*/ 133151 h 133151"/>
                          <a:gd name="connsiteX4" fmla="*/ 0 w 141481"/>
                          <a:gd name="connsiteY4" fmla="*/ 0 h 133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481" h="133151">
                            <a:moveTo>
                              <a:pt x="0" y="0"/>
                            </a:moveTo>
                            <a:lnTo>
                              <a:pt x="141481" y="0"/>
                            </a:lnTo>
                            <a:lnTo>
                              <a:pt x="141481" y="133151"/>
                            </a:lnTo>
                            <a:lnTo>
                              <a:pt x="0" y="13315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47" name="Freeform 146"/>
                      <p:cNvSpPr/>
                      <p:nvPr/>
                    </p:nvSpPr>
                    <p:spPr>
                      <a:xfrm>
                        <a:off x="3471326" y="2128232"/>
                        <a:ext cx="141482" cy="133151"/>
                      </a:xfrm>
                      <a:custGeom>
                        <a:avLst/>
                        <a:gdLst>
                          <a:gd name="connsiteX0" fmla="*/ 0 w 141482"/>
                          <a:gd name="connsiteY0" fmla="*/ 0 h 133151"/>
                          <a:gd name="connsiteX1" fmla="*/ 141482 w 141482"/>
                          <a:gd name="connsiteY1" fmla="*/ 0 h 133151"/>
                          <a:gd name="connsiteX2" fmla="*/ 141482 w 141482"/>
                          <a:gd name="connsiteY2" fmla="*/ 133151 h 133151"/>
                          <a:gd name="connsiteX3" fmla="*/ 0 w 141482"/>
                          <a:gd name="connsiteY3" fmla="*/ 133151 h 133151"/>
                          <a:gd name="connsiteX4" fmla="*/ 0 w 141482"/>
                          <a:gd name="connsiteY4" fmla="*/ 0 h 133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482" h="133151">
                            <a:moveTo>
                              <a:pt x="0" y="0"/>
                            </a:moveTo>
                            <a:lnTo>
                              <a:pt x="141482" y="0"/>
                            </a:lnTo>
                            <a:lnTo>
                              <a:pt x="141482" y="133151"/>
                            </a:lnTo>
                            <a:lnTo>
                              <a:pt x="0" y="13315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48" name="Freeform 147"/>
                      <p:cNvSpPr/>
                      <p:nvPr/>
                    </p:nvSpPr>
                    <p:spPr>
                      <a:xfrm>
                        <a:off x="3638616" y="2128232"/>
                        <a:ext cx="72435" cy="113211"/>
                      </a:xfrm>
                      <a:custGeom>
                        <a:avLst/>
                        <a:gdLst>
                          <a:gd name="connsiteX0" fmla="*/ 0 w 72435"/>
                          <a:gd name="connsiteY0" fmla="*/ 0 h 113211"/>
                          <a:gd name="connsiteX1" fmla="*/ 72435 w 72435"/>
                          <a:gd name="connsiteY1" fmla="*/ 0 h 113211"/>
                          <a:gd name="connsiteX2" fmla="*/ 32109 w 72435"/>
                          <a:gd name="connsiteY2" fmla="*/ 74295 h 113211"/>
                          <a:gd name="connsiteX3" fmla="*/ 0 w 72435"/>
                          <a:gd name="connsiteY3" fmla="*/ 113211 h 113211"/>
                          <a:gd name="connsiteX4" fmla="*/ 0 w 72435"/>
                          <a:gd name="connsiteY4" fmla="*/ 0 h 1132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2435" h="113211">
                            <a:moveTo>
                              <a:pt x="0" y="0"/>
                            </a:moveTo>
                            <a:lnTo>
                              <a:pt x="72435" y="0"/>
                            </a:lnTo>
                            <a:lnTo>
                              <a:pt x="32109" y="74295"/>
                            </a:lnTo>
                            <a:lnTo>
                              <a:pt x="0" y="11321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49" name="Freeform 148"/>
                      <p:cNvSpPr/>
                      <p:nvPr/>
                    </p:nvSpPr>
                    <p:spPr>
                      <a:xfrm>
                        <a:off x="2996039" y="2287189"/>
                        <a:ext cx="114904" cy="75258"/>
                      </a:xfrm>
                      <a:custGeom>
                        <a:avLst/>
                        <a:gdLst>
                          <a:gd name="connsiteX0" fmla="*/ 0 w 114904"/>
                          <a:gd name="connsiteY0" fmla="*/ 0 h 75258"/>
                          <a:gd name="connsiteX1" fmla="*/ 114904 w 114904"/>
                          <a:gd name="connsiteY1" fmla="*/ 0 h 75258"/>
                          <a:gd name="connsiteX2" fmla="*/ 114904 w 114904"/>
                          <a:gd name="connsiteY2" fmla="*/ 75258 h 75258"/>
                          <a:gd name="connsiteX3" fmla="*/ 102592 w 114904"/>
                          <a:gd name="connsiteY3" fmla="*/ 70407 h 75258"/>
                          <a:gd name="connsiteX4" fmla="*/ 45703 w 114904"/>
                          <a:gd name="connsiteY4" fmla="*/ 37709 h 75258"/>
                          <a:gd name="connsiteX5" fmla="*/ 0 w 114904"/>
                          <a:gd name="connsiteY5" fmla="*/ 0 h 75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4904" h="75258">
                            <a:moveTo>
                              <a:pt x="0" y="0"/>
                            </a:moveTo>
                            <a:lnTo>
                              <a:pt x="114904" y="0"/>
                            </a:lnTo>
                            <a:lnTo>
                              <a:pt x="114904" y="75258"/>
                            </a:lnTo>
                            <a:lnTo>
                              <a:pt x="102592" y="70407"/>
                            </a:lnTo>
                            <a:cubicBezTo>
                              <a:pt x="82785" y="60864"/>
                              <a:pt x="63780" y="49922"/>
                              <a:pt x="45703" y="37709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50" name="Freeform 149"/>
                      <p:cNvSpPr/>
                      <p:nvPr/>
                    </p:nvSpPr>
                    <p:spPr>
                      <a:xfrm>
                        <a:off x="3136751" y="2287190"/>
                        <a:ext cx="141481" cy="113811"/>
                      </a:xfrm>
                      <a:custGeom>
                        <a:avLst/>
                        <a:gdLst>
                          <a:gd name="connsiteX0" fmla="*/ 0 w 141481"/>
                          <a:gd name="connsiteY0" fmla="*/ 0 h 113811"/>
                          <a:gd name="connsiteX1" fmla="*/ 141481 w 141481"/>
                          <a:gd name="connsiteY1" fmla="*/ 0 h 113811"/>
                          <a:gd name="connsiteX2" fmla="*/ 141481 w 141481"/>
                          <a:gd name="connsiteY2" fmla="*/ 113811 h 113811"/>
                          <a:gd name="connsiteX3" fmla="*/ 89302 w 141481"/>
                          <a:gd name="connsiteY3" fmla="*/ 109863 h 113811"/>
                          <a:gd name="connsiteX4" fmla="*/ 23573 w 141481"/>
                          <a:gd name="connsiteY4" fmla="*/ 94715 h 113811"/>
                          <a:gd name="connsiteX5" fmla="*/ 0 w 141481"/>
                          <a:gd name="connsiteY5" fmla="*/ 85427 h 113811"/>
                          <a:gd name="connsiteX6" fmla="*/ 0 w 141481"/>
                          <a:gd name="connsiteY6" fmla="*/ 0 h 1138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1481" h="113811">
                            <a:moveTo>
                              <a:pt x="0" y="0"/>
                            </a:moveTo>
                            <a:lnTo>
                              <a:pt x="141481" y="0"/>
                            </a:lnTo>
                            <a:lnTo>
                              <a:pt x="141481" y="113811"/>
                            </a:lnTo>
                            <a:lnTo>
                              <a:pt x="89302" y="109863"/>
                            </a:lnTo>
                            <a:cubicBezTo>
                              <a:pt x="66805" y="106426"/>
                              <a:pt x="44853" y="101334"/>
                              <a:pt x="23573" y="94715"/>
                            </a:cubicBezTo>
                            <a:lnTo>
                              <a:pt x="0" y="8542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51" name="Freeform 150"/>
                      <p:cNvSpPr/>
                      <p:nvPr/>
                    </p:nvSpPr>
                    <p:spPr>
                      <a:xfrm>
                        <a:off x="3304039" y="2287190"/>
                        <a:ext cx="141481" cy="114403"/>
                      </a:xfrm>
                      <a:custGeom>
                        <a:avLst/>
                        <a:gdLst>
                          <a:gd name="connsiteX0" fmla="*/ 0 w 141481"/>
                          <a:gd name="connsiteY0" fmla="*/ 0 h 114403"/>
                          <a:gd name="connsiteX1" fmla="*/ 141481 w 141481"/>
                          <a:gd name="connsiteY1" fmla="*/ 0 h 114403"/>
                          <a:gd name="connsiteX2" fmla="*/ 141481 w 141481"/>
                          <a:gd name="connsiteY2" fmla="*/ 88510 h 114403"/>
                          <a:gd name="connsiteX3" fmla="*/ 125733 w 141481"/>
                          <a:gd name="connsiteY3" fmla="*/ 94715 h 114403"/>
                          <a:gd name="connsiteX4" fmla="*/ 60004 w 141481"/>
                          <a:gd name="connsiteY4" fmla="*/ 109863 h 114403"/>
                          <a:gd name="connsiteX5" fmla="*/ 0 w 141481"/>
                          <a:gd name="connsiteY5" fmla="*/ 114403 h 114403"/>
                          <a:gd name="connsiteX6" fmla="*/ 0 w 141481"/>
                          <a:gd name="connsiteY6" fmla="*/ 0 h 1144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1481" h="114403">
                            <a:moveTo>
                              <a:pt x="0" y="0"/>
                            </a:moveTo>
                            <a:lnTo>
                              <a:pt x="141481" y="0"/>
                            </a:lnTo>
                            <a:lnTo>
                              <a:pt x="141481" y="88510"/>
                            </a:lnTo>
                            <a:lnTo>
                              <a:pt x="125733" y="94715"/>
                            </a:lnTo>
                            <a:cubicBezTo>
                              <a:pt x="104453" y="101334"/>
                              <a:pt x="82501" y="106426"/>
                              <a:pt x="60004" y="109863"/>
                            </a:cubicBezTo>
                            <a:lnTo>
                              <a:pt x="0" y="11440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  <p:sp>
                    <p:nvSpPr>
                      <p:cNvPr id="152" name="Freeform 151"/>
                      <p:cNvSpPr/>
                      <p:nvPr/>
                    </p:nvSpPr>
                    <p:spPr>
                      <a:xfrm>
                        <a:off x="3471327" y="2287189"/>
                        <a:ext cx="122729" cy="78342"/>
                      </a:xfrm>
                      <a:custGeom>
                        <a:avLst/>
                        <a:gdLst>
                          <a:gd name="connsiteX0" fmla="*/ 0 w 122729"/>
                          <a:gd name="connsiteY0" fmla="*/ 0 h 78342"/>
                          <a:gd name="connsiteX1" fmla="*/ 122729 w 122729"/>
                          <a:gd name="connsiteY1" fmla="*/ 0 h 78342"/>
                          <a:gd name="connsiteX2" fmla="*/ 77026 w 122729"/>
                          <a:gd name="connsiteY2" fmla="*/ 37709 h 78342"/>
                          <a:gd name="connsiteX3" fmla="*/ 20137 w 122729"/>
                          <a:gd name="connsiteY3" fmla="*/ 70407 h 78342"/>
                          <a:gd name="connsiteX4" fmla="*/ 0 w 122729"/>
                          <a:gd name="connsiteY4" fmla="*/ 78342 h 78342"/>
                          <a:gd name="connsiteX5" fmla="*/ 0 w 122729"/>
                          <a:gd name="connsiteY5" fmla="*/ 0 h 783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22729" h="78342">
                            <a:moveTo>
                              <a:pt x="0" y="0"/>
                            </a:moveTo>
                            <a:lnTo>
                              <a:pt x="122729" y="0"/>
                            </a:lnTo>
                            <a:lnTo>
                              <a:pt x="77026" y="37709"/>
                            </a:lnTo>
                            <a:cubicBezTo>
                              <a:pt x="58949" y="49922"/>
                              <a:pt x="39944" y="60864"/>
                              <a:pt x="20137" y="70407"/>
                            </a:cubicBezTo>
                            <a:lnTo>
                              <a:pt x="0" y="7834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        <a:noAutofit/>
                      </a:bodyPr>
                      <a:lstStyle/>
                      <a:p>
                        <a:pPr algn="ctr"/>
                        <a:endParaRPr lang="en-US" sz="1477" b="1" dirty="0"/>
                      </a:p>
                    </p:txBody>
                  </p:sp>
                </p:grpSp>
                <p:grpSp>
                  <p:nvGrpSpPr>
                    <p:cNvPr id="117" name="Group 116"/>
                    <p:cNvGrpSpPr/>
                    <p:nvPr/>
                  </p:nvGrpSpPr>
                  <p:grpSpPr>
                    <a:xfrm>
                      <a:off x="3439756" y="1772873"/>
                      <a:ext cx="570269" cy="590127"/>
                      <a:chOff x="3439756" y="1772873"/>
                      <a:chExt cx="570269" cy="590127"/>
                    </a:xfrm>
                    <a:grpFill/>
                  </p:grpSpPr>
                  <p:cxnSp>
                    <p:nvCxnSpPr>
                      <p:cNvPr id="119" name="Straight Connector 118"/>
                      <p:cNvCxnSpPr>
                        <a:stCxn id="129" idx="2"/>
                      </p:cNvCxnSpPr>
                      <p:nvPr/>
                    </p:nvCxnSpPr>
                    <p:spPr>
                      <a:xfrm>
                        <a:off x="3712496" y="1772873"/>
                        <a:ext cx="297529" cy="514888"/>
                      </a:xfrm>
                      <a:prstGeom prst="line">
                        <a:avLst/>
                      </a:prstGeom>
                      <a:grpFill/>
                      <a:ln w="6350">
                        <a:solidFill>
                          <a:srgbClr val="EAA83A"/>
                        </a:solidFill>
                        <a:tailEnd type="non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Straight Connector 119"/>
                      <p:cNvCxnSpPr/>
                      <p:nvPr/>
                    </p:nvCxnSpPr>
                    <p:spPr>
                      <a:xfrm flipV="1">
                        <a:off x="3439756" y="2278109"/>
                        <a:ext cx="570269" cy="84891"/>
                      </a:xfrm>
                      <a:prstGeom prst="line">
                        <a:avLst/>
                      </a:prstGeom>
                      <a:grpFill/>
                      <a:ln w="6350">
                        <a:solidFill>
                          <a:srgbClr val="EAA83A"/>
                        </a:solidFill>
                        <a:headEnd type="none"/>
                        <a:tailEnd type="non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18" name="Freeform 117"/>
                    <p:cNvSpPr/>
                    <p:nvPr/>
                  </p:nvSpPr>
                  <p:spPr>
                    <a:xfrm>
                      <a:off x="3966864" y="2187954"/>
                      <a:ext cx="160163" cy="160162"/>
                    </a:xfrm>
                    <a:custGeom>
                      <a:avLst/>
                      <a:gdLst>
                        <a:gd name="connsiteX0" fmla="*/ 80082 w 160164"/>
                        <a:gd name="connsiteY0" fmla="*/ 0 h 160164"/>
                        <a:gd name="connsiteX1" fmla="*/ 160164 w 160164"/>
                        <a:gd name="connsiteY1" fmla="*/ 80082 h 160164"/>
                        <a:gd name="connsiteX2" fmla="*/ 80082 w 160164"/>
                        <a:gd name="connsiteY2" fmla="*/ 160164 h 160164"/>
                        <a:gd name="connsiteX3" fmla="*/ 0 w 160164"/>
                        <a:gd name="connsiteY3" fmla="*/ 80082 h 160164"/>
                        <a:gd name="connsiteX4" fmla="*/ 80082 w 160164"/>
                        <a:gd name="connsiteY4" fmla="*/ 0 h 1601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0164" h="160164">
                          <a:moveTo>
                            <a:pt x="80082" y="0"/>
                          </a:moveTo>
                          <a:cubicBezTo>
                            <a:pt x="124310" y="0"/>
                            <a:pt x="160164" y="35854"/>
                            <a:pt x="160164" y="80082"/>
                          </a:cubicBezTo>
                          <a:cubicBezTo>
                            <a:pt x="160164" y="124310"/>
                            <a:pt x="124310" y="160164"/>
                            <a:pt x="80082" y="160164"/>
                          </a:cubicBezTo>
                          <a:cubicBezTo>
                            <a:pt x="35854" y="160164"/>
                            <a:pt x="0" y="124310"/>
                            <a:pt x="0" y="80082"/>
                          </a:cubicBezTo>
                          <a:cubicBezTo>
                            <a:pt x="0" y="35854"/>
                            <a:pt x="35854" y="0"/>
                            <a:pt x="80082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477" b="1" dirty="0"/>
                    </a:p>
                  </p:txBody>
                </p:sp>
              </p:grpSp>
            </p:grpSp>
            <p:sp>
              <p:nvSpPr>
                <p:cNvPr id="111" name="Donut 110"/>
                <p:cNvSpPr/>
                <p:nvPr/>
              </p:nvSpPr>
              <p:spPr>
                <a:xfrm>
                  <a:off x="4289519" y="1938926"/>
                  <a:ext cx="857834" cy="857834"/>
                </a:xfrm>
                <a:prstGeom prst="donut">
                  <a:avLst>
                    <a:gd name="adj" fmla="val 12541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477" b="1" dirty="0"/>
                </a:p>
              </p:txBody>
            </p:sp>
          </p:grpSp>
        </p:grpSp>
      </p:grpSp>
      <p:pic>
        <p:nvPicPr>
          <p:cNvPr id="7172" name="Picture 4" descr="http://www.compunol.nl/images/software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48" y="2953931"/>
            <a:ext cx="1225790" cy="15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open source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443" y="4760495"/>
            <a:ext cx="1024185" cy="128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Rectangle 61"/>
          <p:cNvSpPr>
            <a:spLocks noChangeArrowheads="1"/>
          </p:cNvSpPr>
          <p:nvPr/>
        </p:nvSpPr>
        <p:spPr bwMode="auto">
          <a:xfrm>
            <a:off x="5891442" y="2777515"/>
            <a:ext cx="1280725" cy="22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ts val="325"/>
              </a:spcBef>
            </a:pPr>
            <a:r>
              <a:rPr lang="en-US" sz="1477" b="1" dirty="0">
                <a:solidFill>
                  <a:schemeClr val="accent1"/>
                </a:solidFill>
              </a:rPr>
              <a:t>Cloud</a:t>
            </a:r>
          </a:p>
        </p:txBody>
      </p:sp>
      <p:sp>
        <p:nvSpPr>
          <p:cNvPr id="187" name="Rectangle 61"/>
          <p:cNvSpPr>
            <a:spLocks noChangeArrowheads="1"/>
          </p:cNvSpPr>
          <p:nvPr/>
        </p:nvSpPr>
        <p:spPr bwMode="auto">
          <a:xfrm>
            <a:off x="5868117" y="3707922"/>
            <a:ext cx="1535639" cy="4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325"/>
              </a:spcBef>
            </a:pPr>
            <a:r>
              <a:rPr lang="en-US" sz="1477" b="1" dirty="0">
                <a:solidFill>
                  <a:schemeClr val="accent1"/>
                </a:solidFill>
              </a:rPr>
              <a:t>Software Defined Storage</a:t>
            </a:r>
          </a:p>
        </p:txBody>
      </p:sp>
      <p:sp>
        <p:nvSpPr>
          <p:cNvPr id="188" name="Rectangle 61"/>
          <p:cNvSpPr>
            <a:spLocks noChangeArrowheads="1"/>
          </p:cNvSpPr>
          <p:nvPr/>
        </p:nvSpPr>
        <p:spPr bwMode="auto">
          <a:xfrm>
            <a:off x="6021606" y="4899346"/>
            <a:ext cx="1280725" cy="22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ts val="325"/>
              </a:spcBef>
            </a:pPr>
            <a:r>
              <a:rPr lang="en-US" sz="1477" b="1" dirty="0">
                <a:solidFill>
                  <a:schemeClr val="accent1"/>
                </a:solidFill>
              </a:rPr>
              <a:t>Open Source</a:t>
            </a:r>
          </a:p>
        </p:txBody>
      </p:sp>
      <p:sp>
        <p:nvSpPr>
          <p:cNvPr id="7" name="Left Arrow 6"/>
          <p:cNvSpPr/>
          <p:nvPr/>
        </p:nvSpPr>
        <p:spPr>
          <a:xfrm>
            <a:off x="5036765" y="1930125"/>
            <a:ext cx="596362" cy="2862828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980" tIns="49489" rIns="98980" bIns="49489" rtlCol="0" anchor="ctr">
            <a:normAutofit/>
          </a:bodyPr>
          <a:lstStyle/>
          <a:p>
            <a:pPr algn="ctr"/>
            <a:endParaRPr lang="en-US" sz="1477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5902545" y="1291549"/>
            <a:ext cx="2678244" cy="1538999"/>
            <a:chOff x="5902542" y="835842"/>
            <a:chExt cx="2678244" cy="1251595"/>
          </a:xfrm>
        </p:grpSpPr>
        <p:pic>
          <p:nvPicPr>
            <p:cNvPr id="7170" name="Picture 2" descr="http://stjosephsmallbusiness.com/wp-content/uploads/2014/02/Cloud-Storage-2.jp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683" y="835842"/>
              <a:ext cx="1242103" cy="125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" name="Rectangle 61"/>
            <p:cNvSpPr>
              <a:spLocks noChangeArrowheads="1"/>
            </p:cNvSpPr>
            <p:nvPr/>
          </p:nvSpPr>
          <p:spPr bwMode="auto">
            <a:xfrm>
              <a:off x="5902542" y="1314779"/>
              <a:ext cx="1280725" cy="184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ts val="325"/>
                </a:spcBef>
              </a:pPr>
              <a:r>
                <a:rPr lang="en-US" sz="1477" b="1" dirty="0">
                  <a:solidFill>
                    <a:schemeClr val="accent1"/>
                  </a:solidFill>
                </a:rPr>
                <a:t>Big Data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4531" y="263770"/>
            <a:ext cx="8234410" cy="1011937"/>
          </a:xfrm>
        </p:spPr>
        <p:txBody>
          <a:bodyPr anchor="ctr">
            <a:no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The Changing Storage Landscape: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Source: Seagate presentation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08" y="6241710"/>
            <a:ext cx="1000938" cy="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5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87" grpId="0"/>
      <p:bldP spid="188" grpId="0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63770"/>
            <a:ext cx="8305799" cy="676113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>Expands I/O Stack to Fit Various Needs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18000000">
            <a:off x="-1141895" y="3487834"/>
            <a:ext cx="5327962" cy="355720"/>
          </a:xfrm>
          <a:prstGeom prst="rect">
            <a:avLst/>
          </a:prstGeom>
          <a:noFill/>
        </p:spPr>
        <p:txBody>
          <a:bodyPr wrap="square" lIns="98980" tIns="49489" rIns="98980" bIns="49489" rtlCol="0" anchor="ctr">
            <a:spAutoFit/>
          </a:bodyPr>
          <a:lstStyle/>
          <a:p>
            <a:pPr algn="ctr"/>
            <a:r>
              <a:rPr lang="en-US" sz="1662" b="1" dirty="0">
                <a:solidFill>
                  <a:schemeClr val="accent1"/>
                </a:solidFill>
              </a:rPr>
              <a:t>Data Movement Management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930008" y="3556031"/>
            <a:ext cx="5283990" cy="0"/>
          </a:xfrm>
          <a:prstGeom prst="line">
            <a:avLst/>
          </a:prstGeom>
          <a:ln w="12700">
            <a:solidFill>
              <a:srgbClr val="0062A6"/>
            </a:solidFill>
            <a:prstDash val="sysDash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 flipV="1">
            <a:off x="4033120" y="2875396"/>
            <a:ext cx="1084245" cy="348556"/>
          </a:xfrm>
          <a:custGeom>
            <a:avLst/>
            <a:gdLst>
              <a:gd name="connsiteX0" fmla="*/ 164409 w 1084244"/>
              <a:gd name="connsiteY0" fmla="*/ 283464 h 283464"/>
              <a:gd name="connsiteX1" fmla="*/ 919834 w 1084244"/>
              <a:gd name="connsiteY1" fmla="*/ 283464 h 283464"/>
              <a:gd name="connsiteX2" fmla="*/ 1084244 w 1084244"/>
              <a:gd name="connsiteY2" fmla="*/ 0 h 283464"/>
              <a:gd name="connsiteX3" fmla="*/ 0 w 1084244"/>
              <a:gd name="connsiteY3" fmla="*/ 0 h 283464"/>
              <a:gd name="connsiteX4" fmla="*/ 164409 w 1084244"/>
              <a:gd name="connsiteY4" fmla="*/ 283464 h 28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244" h="283464">
                <a:moveTo>
                  <a:pt x="164409" y="283464"/>
                </a:moveTo>
                <a:lnTo>
                  <a:pt x="919834" y="283464"/>
                </a:lnTo>
                <a:lnTo>
                  <a:pt x="1084244" y="0"/>
                </a:lnTo>
                <a:lnTo>
                  <a:pt x="0" y="0"/>
                </a:lnTo>
                <a:lnTo>
                  <a:pt x="164409" y="283464"/>
                </a:lnTo>
                <a:close/>
              </a:path>
            </a:pathLst>
          </a:custGeom>
          <a:solidFill>
            <a:srgbClr val="0062A6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8980" tIns="49489" rIns="98980" bIns="49489" rtlCol="0" anchor="ctr">
            <a:noAutofit/>
          </a:bodyPr>
          <a:lstStyle/>
          <a:p>
            <a:pPr algn="ctr" defTabSz="742367">
              <a:defRPr/>
            </a:pPr>
            <a:endParaRPr lang="en-IN" sz="1477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 40"/>
          <p:cNvSpPr/>
          <p:nvPr/>
        </p:nvSpPr>
        <p:spPr>
          <a:xfrm flipV="1">
            <a:off x="3868619" y="3223953"/>
            <a:ext cx="1413240" cy="348743"/>
          </a:xfrm>
          <a:custGeom>
            <a:avLst/>
            <a:gdLst>
              <a:gd name="connsiteX0" fmla="*/ 164498 w 1413239"/>
              <a:gd name="connsiteY0" fmla="*/ 283616 h 283616"/>
              <a:gd name="connsiteX1" fmla="*/ 1248742 w 1413239"/>
              <a:gd name="connsiteY1" fmla="*/ 283616 h 283616"/>
              <a:gd name="connsiteX2" fmla="*/ 1413239 w 1413239"/>
              <a:gd name="connsiteY2" fmla="*/ 0 h 283616"/>
              <a:gd name="connsiteX3" fmla="*/ 0 w 1413239"/>
              <a:gd name="connsiteY3" fmla="*/ 0 h 283616"/>
              <a:gd name="connsiteX4" fmla="*/ 164498 w 1413239"/>
              <a:gd name="connsiteY4" fmla="*/ 283616 h 28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239" h="283616">
                <a:moveTo>
                  <a:pt x="164498" y="283616"/>
                </a:moveTo>
                <a:lnTo>
                  <a:pt x="1248742" y="283616"/>
                </a:lnTo>
                <a:lnTo>
                  <a:pt x="1413239" y="0"/>
                </a:lnTo>
                <a:lnTo>
                  <a:pt x="0" y="0"/>
                </a:lnTo>
                <a:lnTo>
                  <a:pt x="164498" y="283616"/>
                </a:lnTo>
                <a:close/>
              </a:path>
            </a:pathLst>
          </a:custGeom>
          <a:solidFill>
            <a:srgbClr val="6FC04C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8980" tIns="49489" rIns="98980" bIns="49489" rtlCol="0" anchor="ctr">
            <a:noAutofit/>
          </a:bodyPr>
          <a:lstStyle/>
          <a:p>
            <a:pPr algn="ctr" defTabSz="742367">
              <a:defRPr/>
            </a:pPr>
            <a:endParaRPr lang="en-IN" sz="1477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829344" y="5973701"/>
            <a:ext cx="7485312" cy="0"/>
          </a:xfrm>
          <a:prstGeom prst="line">
            <a:avLst/>
          </a:prstGeom>
          <a:ln w="12700">
            <a:solidFill>
              <a:srgbClr val="6FC04C"/>
            </a:solidFill>
            <a:prstDash val="sysDash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 flipV="1">
            <a:off x="2733535" y="5283277"/>
            <a:ext cx="3683408" cy="699208"/>
          </a:xfrm>
          <a:custGeom>
            <a:avLst/>
            <a:gdLst>
              <a:gd name="connsiteX0" fmla="*/ 0 w 7127263"/>
              <a:gd name="connsiteY0" fmla="*/ 0 h 1100282"/>
              <a:gd name="connsiteX1" fmla="*/ 7127263 w 7127263"/>
              <a:gd name="connsiteY1" fmla="*/ 0 h 1100282"/>
              <a:gd name="connsiteX2" fmla="*/ 6489099 w 7127263"/>
              <a:gd name="connsiteY2" fmla="*/ 1100282 h 1100282"/>
              <a:gd name="connsiteX3" fmla="*/ 638163 w 7127263"/>
              <a:gd name="connsiteY3" fmla="*/ 1100282 h 1100282"/>
              <a:gd name="connsiteX4" fmla="*/ 0 w 7127263"/>
              <a:gd name="connsiteY4" fmla="*/ 0 h 11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7263" h="1100282">
                <a:moveTo>
                  <a:pt x="0" y="0"/>
                </a:moveTo>
                <a:lnTo>
                  <a:pt x="7127263" y="0"/>
                </a:lnTo>
                <a:lnTo>
                  <a:pt x="6489099" y="1100282"/>
                </a:lnTo>
                <a:lnTo>
                  <a:pt x="638163" y="1100282"/>
                </a:lnTo>
                <a:lnTo>
                  <a:pt x="0" y="0"/>
                </a:lnTo>
                <a:close/>
              </a:path>
            </a:pathLst>
          </a:custGeom>
          <a:solidFill>
            <a:srgbClr val="6FC04C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8980" tIns="49489" rIns="98980" bIns="49489" rtlCol="0" anchor="ctr">
            <a:noAutofit/>
          </a:bodyPr>
          <a:lstStyle/>
          <a:p>
            <a:pPr algn="ctr" defTabSz="742367">
              <a:defRPr/>
            </a:pPr>
            <a:endParaRPr lang="en-IN" sz="1477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83823" y="2873415"/>
            <a:ext cx="6776356" cy="2305639"/>
            <a:chOff x="1183823" y="2122300"/>
            <a:chExt cx="6776356" cy="1875067"/>
          </a:xfrm>
        </p:grpSpPr>
        <p:sp>
          <p:nvSpPr>
            <p:cNvPr id="13" name="Rectangle 12"/>
            <p:cNvSpPr/>
            <p:nvPr/>
          </p:nvSpPr>
          <p:spPr>
            <a:xfrm>
              <a:off x="2088879" y="2122300"/>
              <a:ext cx="1576913" cy="456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1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4-6 TB/sec                          </a:t>
              </a:r>
            </a:p>
            <a:p>
              <a:r>
                <a:rPr lang="en-US" sz="101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Residence – hours     </a:t>
              </a:r>
            </a:p>
            <a:p>
              <a:r>
                <a:rPr lang="en-US" sz="101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Overwritten – hours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85604" y="2191406"/>
              <a:ext cx="1728391" cy="329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15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Host based PCIe cards moving to Shared NVME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83823" y="3423052"/>
              <a:ext cx="6776356" cy="574315"/>
              <a:chOff x="1578430" y="4459294"/>
              <a:chExt cx="9035141" cy="765753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578430" y="5218504"/>
                <a:ext cx="9035141" cy="0"/>
              </a:xfrm>
              <a:prstGeom prst="line">
                <a:avLst/>
              </a:prstGeom>
              <a:ln w="12700">
                <a:solidFill>
                  <a:srgbClr val="0062A6"/>
                </a:solidFill>
                <a:prstDash val="sysDash"/>
                <a:headEnd type="oval"/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1790261" y="4459294"/>
                <a:ext cx="2393263" cy="608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1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100-300 GB/sec                </a:t>
                </a:r>
              </a:p>
              <a:p>
                <a:r>
                  <a:rPr lang="en-US" sz="101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Residence – months-year </a:t>
                </a:r>
              </a:p>
              <a:p>
                <a:r>
                  <a:rPr lang="en-US" sz="101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Flushed – months-year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241992" y="4459294"/>
                <a:ext cx="2371579" cy="608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1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Object based high capacity systems/disks (SATA) – Active Archive</a:t>
                </a:r>
              </a:p>
            </p:txBody>
          </p:sp>
          <p:sp>
            <p:nvSpPr>
              <p:cNvPr id="61" name="Freeform 60"/>
              <p:cNvSpPr/>
              <p:nvPr/>
            </p:nvSpPr>
            <p:spPr>
              <a:xfrm flipV="1">
                <a:off x="4149994" y="4468940"/>
                <a:ext cx="3900647" cy="756107"/>
              </a:xfrm>
              <a:custGeom>
                <a:avLst/>
                <a:gdLst>
                  <a:gd name="connsiteX0" fmla="*/ 0 w 5660710"/>
                  <a:gd name="connsiteY0" fmla="*/ 0 h 1097280"/>
                  <a:gd name="connsiteX1" fmla="*/ 5660710 w 5660710"/>
                  <a:gd name="connsiteY1" fmla="*/ 0 h 1097280"/>
                  <a:gd name="connsiteX2" fmla="*/ 5024288 w 5660710"/>
                  <a:gd name="connsiteY2" fmla="*/ 1097280 h 1097280"/>
                  <a:gd name="connsiteX3" fmla="*/ 636423 w 5660710"/>
                  <a:gd name="connsiteY3" fmla="*/ 1097280 h 1097280"/>
                  <a:gd name="connsiteX4" fmla="*/ 0 w 5660710"/>
                  <a:gd name="connsiteY4" fmla="*/ 0 h 1097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60710" h="1097280">
                    <a:moveTo>
                      <a:pt x="0" y="0"/>
                    </a:moveTo>
                    <a:lnTo>
                      <a:pt x="5660710" y="0"/>
                    </a:lnTo>
                    <a:lnTo>
                      <a:pt x="5024288" y="1097280"/>
                    </a:lnTo>
                    <a:lnTo>
                      <a:pt x="636423" y="1097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C55B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defTabSz="742367">
                  <a:defRPr/>
                </a:pPr>
                <a:endParaRPr lang="en-IN" sz="1477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745737" y="4473527"/>
                <a:ext cx="2709164" cy="7469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292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High </a:t>
                </a:r>
                <a:r>
                  <a:rPr lang="en-US" sz="1292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Perofrmance</a:t>
                </a:r>
                <a:r>
                  <a:rPr lang="en-US" sz="1292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1292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Storage</a:t>
                </a:r>
              </a:p>
              <a:p>
                <a:pPr algn="ctr"/>
                <a:r>
                  <a:rPr lang="en-US" sz="1292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300-500PB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4084376" y="2236068"/>
              <a:ext cx="981725" cy="3291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1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Burst Buffer</a:t>
              </a:r>
            </a:p>
            <a:p>
              <a:pPr algn="ctr"/>
              <a:r>
                <a:rPr lang="en-US" sz="101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6-8PB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081140" y="5247150"/>
            <a:ext cx="981725" cy="256141"/>
          </a:xfrm>
          <a:prstGeom prst="rect">
            <a:avLst/>
          </a:prstGeom>
          <a:noFill/>
        </p:spPr>
        <p:txBody>
          <a:bodyPr wrap="square" lIns="98980" tIns="49489" rIns="98980" bIns="49489" rtlCol="0" anchor="ctr">
            <a:spAutoFit/>
          </a:bodyPr>
          <a:lstStyle/>
          <a:p>
            <a:pPr algn="ctr"/>
            <a:r>
              <a:rPr lang="en-US" sz="101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29344" y="1981200"/>
            <a:ext cx="7705056" cy="4000650"/>
            <a:chOff x="988218" y="1477683"/>
            <a:chExt cx="7326438" cy="3172558"/>
          </a:xfrm>
        </p:grpSpPr>
        <p:grpSp>
          <p:nvGrpSpPr>
            <p:cNvPr id="22" name="Group 21"/>
            <p:cNvGrpSpPr/>
            <p:nvPr/>
          </p:nvGrpSpPr>
          <p:grpSpPr>
            <a:xfrm>
              <a:off x="1565164" y="2770962"/>
              <a:ext cx="6013673" cy="574574"/>
              <a:chOff x="2086885" y="3589841"/>
              <a:chExt cx="8018230" cy="766099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2086885" y="4346415"/>
                <a:ext cx="8018230" cy="0"/>
              </a:xfrm>
              <a:prstGeom prst="line">
                <a:avLst/>
              </a:prstGeom>
              <a:ln w="12700">
                <a:solidFill>
                  <a:srgbClr val="6FC04C"/>
                </a:solidFill>
                <a:prstDash val="sysDash"/>
                <a:headEnd type="oval"/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2298718" y="3589841"/>
                <a:ext cx="2250581" cy="608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1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1-2 TB/sec                   </a:t>
                </a:r>
              </a:p>
              <a:p>
                <a:r>
                  <a:rPr lang="en-US" sz="101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Residence – days/weeks </a:t>
                </a:r>
              </a:p>
              <a:p>
                <a:r>
                  <a:rPr lang="en-US" sz="101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Flushed – weeks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871845" y="3681983"/>
                <a:ext cx="2233270" cy="608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1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PFS based systems with high performance SAS disk</a:t>
                </a:r>
              </a:p>
            </p:txBody>
          </p:sp>
          <p:sp>
            <p:nvSpPr>
              <p:cNvPr id="62" name="Freeform 61"/>
              <p:cNvSpPr/>
              <p:nvPr/>
            </p:nvSpPr>
            <p:spPr>
              <a:xfrm flipV="1">
                <a:off x="4654077" y="3599833"/>
                <a:ext cx="2892482" cy="756107"/>
              </a:xfrm>
              <a:custGeom>
                <a:avLst/>
                <a:gdLst>
                  <a:gd name="connsiteX0" fmla="*/ 0 w 4197638"/>
                  <a:gd name="connsiteY0" fmla="*/ 0 h 1097280"/>
                  <a:gd name="connsiteX1" fmla="*/ 4197638 w 4197638"/>
                  <a:gd name="connsiteY1" fmla="*/ 0 h 1097280"/>
                  <a:gd name="connsiteX2" fmla="*/ 3561216 w 4197638"/>
                  <a:gd name="connsiteY2" fmla="*/ 1097280 h 1097280"/>
                  <a:gd name="connsiteX3" fmla="*/ 636422 w 4197638"/>
                  <a:gd name="connsiteY3" fmla="*/ 1097280 h 1097280"/>
                  <a:gd name="connsiteX4" fmla="*/ 0 w 4197638"/>
                  <a:gd name="connsiteY4" fmla="*/ 0 h 1097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7638" h="1097280">
                    <a:moveTo>
                      <a:pt x="0" y="0"/>
                    </a:moveTo>
                    <a:lnTo>
                      <a:pt x="4197638" y="0"/>
                    </a:lnTo>
                    <a:lnTo>
                      <a:pt x="3561216" y="1097280"/>
                    </a:lnTo>
                    <a:lnTo>
                      <a:pt x="636422" y="1097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C04C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defTabSz="742367">
                  <a:defRPr/>
                </a:pPr>
                <a:endParaRPr lang="en-IN" sz="1477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158159" y="3650514"/>
                <a:ext cx="1884319" cy="6547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108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Parallel File System</a:t>
                </a:r>
              </a:p>
              <a:p>
                <a:pPr algn="ctr"/>
                <a:r>
                  <a:rPr lang="en-US" sz="1108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80-100PB</a:t>
                </a: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988218" y="4145014"/>
              <a:ext cx="1921666" cy="329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1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10s GB/sec (parallel tape) </a:t>
              </a:r>
            </a:p>
            <a:p>
              <a:r>
                <a:rPr lang="en-US" sz="101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Residence – forever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467794" y="4144918"/>
              <a:ext cx="1846862" cy="329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15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New TAM Expansion Opportunity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318851" y="1477683"/>
              <a:ext cx="4506299" cy="566478"/>
              <a:chOff x="3091801" y="1865469"/>
              <a:chExt cx="6008398" cy="755304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091801" y="2602581"/>
                <a:ext cx="6008398" cy="0"/>
              </a:xfrm>
              <a:prstGeom prst="line">
                <a:avLst/>
              </a:prstGeom>
              <a:ln w="12700">
                <a:solidFill>
                  <a:srgbClr val="6FC04C"/>
                </a:solidFill>
                <a:prstDash val="sysDash"/>
                <a:headEnd type="oval"/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64"/>
              <p:cNvSpPr/>
              <p:nvPr/>
            </p:nvSpPr>
            <p:spPr>
              <a:xfrm>
                <a:off x="6759643" y="1897408"/>
                <a:ext cx="2340554" cy="608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1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Host server based memory architectures- DRAM, 3D Xpoint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303634" y="1897408"/>
                <a:ext cx="2395466" cy="608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1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1-2 PB/sec                  </a:t>
                </a:r>
              </a:p>
              <a:p>
                <a:r>
                  <a:rPr lang="en-US" sz="101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Residence – hours           </a:t>
                </a:r>
              </a:p>
              <a:p>
                <a:r>
                  <a:rPr lang="en-US" sz="101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Overwritten – continuous</a:t>
                </a:r>
              </a:p>
            </p:txBody>
          </p:sp>
          <p:sp>
            <p:nvSpPr>
              <p:cNvPr id="72" name="Freeform 71"/>
              <p:cNvSpPr/>
              <p:nvPr/>
            </p:nvSpPr>
            <p:spPr>
              <a:xfrm flipV="1">
                <a:off x="5662242" y="1865469"/>
                <a:ext cx="876152" cy="755304"/>
              </a:xfrm>
              <a:custGeom>
                <a:avLst/>
                <a:gdLst>
                  <a:gd name="connsiteX0" fmla="*/ 0 w 1271493"/>
                  <a:gd name="connsiteY0" fmla="*/ 0 h 1096115"/>
                  <a:gd name="connsiteX1" fmla="*/ 1271493 w 1271493"/>
                  <a:gd name="connsiteY1" fmla="*/ 0 h 1096115"/>
                  <a:gd name="connsiteX2" fmla="*/ 635746 w 1271493"/>
                  <a:gd name="connsiteY2" fmla="*/ 1096115 h 1096115"/>
                  <a:gd name="connsiteX3" fmla="*/ 0 w 1271493"/>
                  <a:gd name="connsiteY3" fmla="*/ 0 h 109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1493" h="1096115">
                    <a:moveTo>
                      <a:pt x="0" y="0"/>
                    </a:moveTo>
                    <a:lnTo>
                      <a:pt x="1271493" y="0"/>
                    </a:lnTo>
                    <a:lnTo>
                      <a:pt x="635746" y="1096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defTabSz="742367">
                  <a:defRPr/>
                </a:pPr>
                <a:endParaRPr lang="en-IN" sz="1477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601070" y="2246147"/>
                <a:ext cx="998500" cy="3463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38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Memory</a:t>
                </a:r>
              </a:p>
              <a:p>
                <a:pPr algn="ctr"/>
                <a:r>
                  <a:rPr lang="en-US" sz="738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3PB DRAM</a:t>
                </a:r>
              </a:p>
            </p:txBody>
          </p:sp>
        </p:grpSp>
        <p:pic>
          <p:nvPicPr>
            <p:cNvPr id="717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20"/>
            <a:stretch/>
          </p:blipFill>
          <p:spPr bwMode="auto">
            <a:xfrm>
              <a:off x="2728117" y="4249101"/>
              <a:ext cx="3687763" cy="401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3253874" y="4262569"/>
              <a:ext cx="2657291" cy="3754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Archive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10EB</a:t>
              </a: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2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/>
          <a:lstStyle/>
          <a:p>
            <a:r>
              <a:rPr lang="en-US" dirty="0" smtClean="0"/>
              <a:t>New Memory/Storage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/>
          <a:lstStyle/>
          <a:p>
            <a:pPr algn="ctr"/>
            <a:r>
              <a:rPr lang="en-US" sz="3600" dirty="0" smtClean="0"/>
              <a:t>New Storage Technologies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52" y="4365629"/>
            <a:ext cx="2557137" cy="213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9036" y="2384135"/>
            <a:ext cx="1667435" cy="186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29200" y="2377016"/>
            <a:ext cx="1557573" cy="18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u\Pictures\getCAA906LS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9459" y="685800"/>
            <a:ext cx="2537012" cy="190275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79176" y="860612"/>
            <a:ext cx="3917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Flash Memory based SSD</a:t>
            </a:r>
          </a:p>
          <a:p>
            <a:pPr algn="ctr"/>
            <a:r>
              <a:rPr lang="en-US" sz="2800" dirty="0" smtClean="0"/>
              <a:t>FTL Design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479176" y="2918011"/>
            <a:ext cx="3550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PCM Prototype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237129" y="4935071"/>
            <a:ext cx="3388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Shingled Write Disk</a:t>
            </a:r>
          </a:p>
          <a:p>
            <a:pPr algn="ctr"/>
            <a:r>
              <a:rPr lang="en-US" sz="2800" dirty="0" smtClean="0"/>
              <a:t>Design and Layout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88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Memory Technologies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1397000"/>
          <a:ext cx="7696200" cy="5103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40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DRAM DIMM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Flash SSD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PCM (25nm)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378">
                <a:tc>
                  <a:txBody>
                    <a:bodyPr/>
                    <a:lstStyle/>
                    <a:p>
                      <a:r>
                        <a:rPr lang="en-US" dirty="0" smtClean="0"/>
                        <a:t>Density (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/bit)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0.00006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0.00380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0.00250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378">
                <a:tc>
                  <a:txBody>
                    <a:bodyPr/>
                    <a:lstStyle/>
                    <a:p>
                      <a:r>
                        <a:rPr lang="en-US" dirty="0" smtClean="0"/>
                        <a:t>Read Latency (ns)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378">
                <a:tc>
                  <a:txBody>
                    <a:bodyPr/>
                    <a:lstStyle/>
                    <a:p>
                      <a:r>
                        <a:rPr lang="en-US" dirty="0" smtClean="0"/>
                        <a:t>Write Latency (ns)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378">
                <a:tc>
                  <a:txBody>
                    <a:bodyPr/>
                    <a:lstStyle/>
                    <a:p>
                      <a:r>
                        <a:rPr lang="en-US" dirty="0" smtClean="0"/>
                        <a:t>Read Energy (</a:t>
                      </a:r>
                      <a:r>
                        <a:rPr lang="en-US" dirty="0" err="1" smtClean="0"/>
                        <a:t>pJ</a:t>
                      </a:r>
                      <a:r>
                        <a:rPr lang="en-US" dirty="0" smtClean="0"/>
                        <a:t>/bit)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378">
                <a:tc>
                  <a:txBody>
                    <a:bodyPr/>
                    <a:lstStyle/>
                    <a:p>
                      <a:r>
                        <a:rPr lang="en-US" dirty="0" smtClean="0"/>
                        <a:t>Write Energy (</a:t>
                      </a:r>
                      <a:r>
                        <a:rPr lang="en-US" dirty="0" err="1" smtClean="0"/>
                        <a:t>pJ</a:t>
                      </a:r>
                      <a:r>
                        <a:rPr lang="en-US" dirty="0" smtClean="0"/>
                        <a:t>/bit)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037">
                <a:tc>
                  <a:txBody>
                    <a:bodyPr/>
                    <a:lstStyle/>
                    <a:p>
                      <a:r>
                        <a:rPr lang="en-US" dirty="0" smtClean="0"/>
                        <a:t>Static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037">
                <a:tc>
                  <a:txBody>
                    <a:bodyPr/>
                    <a:lstStyle/>
                    <a:p>
                      <a:r>
                        <a:rPr lang="en-US" dirty="0" smtClean="0"/>
                        <a:t>Endurance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&gt;10</a:t>
                      </a:r>
                      <a:r>
                        <a:rPr lang="en-US" baseline="30000" dirty="0" smtClean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&gt;10</a:t>
                      </a:r>
                      <a:r>
                        <a:rPr lang="en-US" baseline="30000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8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0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Nonvolatility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Yes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Yes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endParaRPr lang="en-US" altLang="zh-TW" dirty="0"/>
          </a:p>
        </p:txBody>
      </p:sp>
      <p:sp>
        <p:nvSpPr>
          <p:cNvPr id="15362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51B51F-140A-422F-B207-082F3BBB47AC}" type="datetime4">
              <a:rPr lang="en-US" altLang="zh-TW"/>
              <a:pPr>
                <a:defRPr/>
              </a:pPr>
              <a:t>September 3, 2018</a:t>
            </a:fld>
            <a:endParaRPr lang="en-US" altLang="zh-TW"/>
          </a:p>
        </p:txBody>
      </p:sp>
      <p:sp>
        <p:nvSpPr>
          <p:cNvPr id="15363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B3335658-D0C0-4545-B60E-03AD2FE1D9F3}" type="slidenum">
              <a:rPr lang="en-US" altLang="zh-TW"/>
              <a:pPr algn="ctr">
                <a:defRPr/>
              </a:pPr>
              <a:t>45</a:t>
            </a:fld>
            <a:endParaRPr lang="en-US" altLang="zh-TW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69342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 Why Flash Memory?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Diversified Application Domains</a:t>
            </a:r>
          </a:p>
          <a:p>
            <a:pPr lvl="1" eaLnBrk="1" hangingPunct="1"/>
            <a:r>
              <a:rPr lang="en-US" altLang="zh-TW" sz="2600" smtClean="0"/>
              <a:t>Portable Storage Devices</a:t>
            </a:r>
          </a:p>
          <a:p>
            <a:pPr lvl="1" eaLnBrk="1" hangingPunct="1"/>
            <a:r>
              <a:rPr lang="en-US" altLang="zh-TW" sz="2600" smtClean="0"/>
              <a:t>Consumer Electronics</a:t>
            </a:r>
          </a:p>
          <a:p>
            <a:pPr lvl="1" eaLnBrk="1" hangingPunct="1"/>
            <a:r>
              <a:rPr lang="en-US" altLang="zh-TW" sz="2600" smtClean="0"/>
              <a:t>Industrial Applications</a:t>
            </a:r>
          </a:p>
          <a:p>
            <a:pPr lvl="1" eaLnBrk="1" hangingPunct="1"/>
            <a:r>
              <a:rPr lang="en-US" altLang="zh-TW" sz="2600" smtClean="0"/>
              <a:t>Critical System Components</a:t>
            </a:r>
          </a:p>
          <a:p>
            <a:pPr lvl="1" eaLnBrk="1" hangingPunct="1"/>
            <a:r>
              <a:rPr lang="en-US" altLang="zh-TW" sz="2600" smtClean="0">
                <a:solidFill>
                  <a:schemeClr val="bg1"/>
                </a:solidFill>
              </a:rPr>
              <a:t>Enterprise Storage Systems</a:t>
            </a:r>
          </a:p>
        </p:txBody>
      </p:sp>
      <p:pic>
        <p:nvPicPr>
          <p:cNvPr id="28679" name="Picture 14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888" y="3429000"/>
            <a:ext cx="1238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5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4513" y="2006600"/>
            <a:ext cx="14287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6" descr="imag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7275" y="3267075"/>
            <a:ext cx="11715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8" descr="JetFlash-185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4962525"/>
            <a:ext cx="1538288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9" descr="imag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7413" y="4895850"/>
            <a:ext cx="106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20" descr="imag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4668838"/>
            <a:ext cx="14208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21" descr="imag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97075" y="4895850"/>
            <a:ext cx="1711325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22" descr="1228772_gps_aigo_a5310_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8438" y="4895850"/>
            <a:ext cx="1854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52400" y="155575"/>
            <a:ext cx="8153400" cy="1252538"/>
          </a:xfrm>
        </p:spPr>
        <p:txBody>
          <a:bodyPr/>
          <a:lstStyle/>
          <a:p>
            <a:pPr eaLnBrk="1" hangingPunct="1"/>
            <a:r>
              <a:rPr lang="en-US" smtClean="0"/>
              <a:t>Flash-based SSD Characteristics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190500" y="1524000"/>
            <a:ext cx="5410200" cy="5105400"/>
          </a:xfrm>
        </p:spPr>
        <p:txBody>
          <a:bodyPr rtlCol="0">
            <a:normAutofit fontScale="92500"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b="1" dirty="0" smtClean="0"/>
              <a:t>Random read is the same as sequential.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800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Read and write by  the unit of pages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800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Does not allow overwrite. Need erase before writes.  Erase is performed in blocks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800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b="1" dirty="0" smtClean="0"/>
              <a:t>Typical block size is 128 K and page size 2K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800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b="1" dirty="0" smtClean="0"/>
              <a:t>Write is slower than read. Erase is a very slow operation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800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b="1" dirty="0" smtClean="0"/>
              <a:t>Read takes </a:t>
            </a:r>
            <a:r>
              <a:rPr lang="en-US" sz="1800" b="1" dirty="0" smtClean="0">
                <a:solidFill>
                  <a:srgbClr val="FF0000"/>
                </a:solidFill>
              </a:rPr>
              <a:t>25 microseconds</a:t>
            </a:r>
            <a:r>
              <a:rPr lang="en-US" sz="1800" b="1" dirty="0" smtClean="0"/>
              <a:t>, write takes </a:t>
            </a:r>
            <a:r>
              <a:rPr lang="en-US" sz="1800" b="1" dirty="0" smtClean="0">
                <a:solidFill>
                  <a:srgbClr val="FF0000"/>
                </a:solidFill>
              </a:rPr>
              <a:t>200 microseconds</a:t>
            </a:r>
            <a:r>
              <a:rPr lang="en-US" sz="1800" b="1" dirty="0" smtClean="0"/>
              <a:t>,  and erase takes </a:t>
            </a:r>
            <a:r>
              <a:rPr lang="en-US" sz="1800" b="1" dirty="0" smtClean="0">
                <a:solidFill>
                  <a:srgbClr val="FF0000"/>
                </a:solidFill>
              </a:rPr>
              <a:t>1500 microseconds </a:t>
            </a:r>
            <a:endParaRPr lang="en-US" sz="1800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800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Limited number of writes per cell. 100 K for SLC and 10K for MLC</a:t>
            </a:r>
            <a:r>
              <a:rPr lang="en-US" sz="1800" b="1" dirty="0" smtClean="0"/>
              <a:t>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800" b="1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b="1" dirty="0" smtClean="0"/>
              <a:t>Flash Translation Layer  (FTL)  sits in between file system  and SSD. FTL provides remapping and wear-leveling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b="1" dirty="0" smtClean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448300" y="5867400"/>
            <a:ext cx="3695700" cy="4953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800" dirty="0" smtClean="0"/>
              <a:t>Figure Source: “</a:t>
            </a:r>
            <a:r>
              <a:rPr lang="en-US" sz="800" b="1" dirty="0" smtClean="0"/>
              <a:t>BPLRU: A Buffer Management Scheme for Improving Random Writes in Flash Storage”, </a:t>
            </a:r>
            <a:r>
              <a:rPr lang="en-US" sz="800" b="1" dirty="0" err="1" smtClean="0"/>
              <a:t>Hyojun</a:t>
            </a:r>
            <a:r>
              <a:rPr lang="en-US" sz="800" b="1" dirty="0" smtClean="0"/>
              <a:t> Kim and </a:t>
            </a:r>
            <a:r>
              <a:rPr lang="en-US" sz="800" b="1" dirty="0" err="1" smtClean="0"/>
              <a:t>Seongjun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Ahn</a:t>
            </a:r>
            <a:r>
              <a:rPr lang="en-US" sz="800" dirty="0" smtClean="0"/>
              <a:t>, FAST 2008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9F7220-7278-4CF2-B4C1-5206548E673E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300" y="1828800"/>
            <a:ext cx="3124200" cy="3733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Rectangle 6"/>
          <p:cNvSpPr/>
          <p:nvPr/>
        </p:nvSpPr>
        <p:spPr>
          <a:xfrm>
            <a:off x="5981700" y="2743200"/>
            <a:ext cx="30861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40" name="TextBox 16"/>
          <p:cNvSpPr txBox="1">
            <a:spLocks noChangeArrowheads="1"/>
          </p:cNvSpPr>
          <p:nvPr/>
        </p:nvSpPr>
        <p:spPr bwMode="auto">
          <a:xfrm>
            <a:off x="7239000" y="5524500"/>
            <a:ext cx="1181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SSD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1628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High-Level View of Flash Memory Design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3200400"/>
            <a:ext cx="8458200" cy="3352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6DE2B0-9F6C-4475-887B-860006A00351}" type="datetime1">
              <a:rPr lang="en-US"/>
              <a:pPr>
                <a:defRPr/>
              </a:pPr>
              <a:t>9/3/2018</a:t>
            </a:fld>
            <a:endParaRPr lang="en-US" altLang="en-US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i="1" dirty="0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246BD-FE2A-4E1B-B65E-87F840C52CC2}" type="slidenum">
              <a:rPr lang="en-US" altLang="en-US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1000" cy="9445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Summary of SSD Research Results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7630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Robust and Reliable Design of SSDs</a:t>
            </a:r>
          </a:p>
          <a:p>
            <a:pPr eaLnBrk="1" hangingPunct="1"/>
            <a:r>
              <a:rPr lang="en-US" dirty="0" smtClean="0"/>
              <a:t>Integrating SSDs into Storage Hierarchy </a:t>
            </a:r>
          </a:p>
          <a:p>
            <a:pPr eaLnBrk="1" hangingPunct="1"/>
            <a:r>
              <a:rPr lang="en-US" dirty="0" smtClean="0"/>
              <a:t>New FTL Design: A Convertible FTL Design</a:t>
            </a:r>
          </a:p>
          <a:p>
            <a:pPr eaLnBrk="1" hangingPunct="1"/>
            <a:r>
              <a:rPr lang="en-US" dirty="0" smtClean="0"/>
              <a:t>Efficient Wear-Leveling Algorithm</a:t>
            </a:r>
          </a:p>
          <a:p>
            <a:pPr eaLnBrk="1" hangingPunct="1"/>
            <a:r>
              <a:rPr lang="en-US" dirty="0" smtClean="0"/>
              <a:t>Optimal/Efficient Read/Write Caching</a:t>
            </a:r>
          </a:p>
          <a:p>
            <a:pPr eaLnBrk="1" hangingPunct="1"/>
            <a:r>
              <a:rPr lang="en-US" dirty="0" smtClean="0"/>
              <a:t>Hot and Cold Data Classification</a:t>
            </a:r>
          </a:p>
          <a:p>
            <a:pPr eaLnBrk="1" hangingPunct="1"/>
            <a:r>
              <a:rPr lang="en-US" dirty="0" smtClean="0"/>
              <a:t>Bloom Filter Design and Key-Value Store Based on Flash Memory</a:t>
            </a:r>
          </a:p>
          <a:p>
            <a:pPr eaLnBrk="1" hangingPunct="1"/>
            <a:r>
              <a:rPr lang="en-US" dirty="0" smtClean="0"/>
              <a:t>Using Sampling Technique for Meta-Data Management in FTL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41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Incorporate </a:t>
            </a:r>
            <a:r>
              <a:rPr lang="en-US" altLang="zh-CN" dirty="0" smtClean="0"/>
              <a:t>NVRAM </a:t>
            </a:r>
            <a:r>
              <a:rPr lang="en-US" altLang="zh-CN" dirty="0"/>
              <a:t>into current systems as the main memory or part of the main memory</a:t>
            </a:r>
          </a:p>
          <a:p>
            <a:r>
              <a:rPr lang="en-US" altLang="zh-CN" dirty="0"/>
              <a:t>Design or improve mechanisms </a:t>
            </a:r>
            <a:r>
              <a:rPr lang="en-US" altLang="zh-CN" dirty="0" smtClean="0"/>
              <a:t>to </a:t>
            </a:r>
            <a:r>
              <a:rPr lang="en-US" altLang="zh-CN" dirty="0"/>
              <a:t>fully explore the advantages of </a:t>
            </a:r>
            <a:r>
              <a:rPr lang="en-US" altLang="zh-CN" dirty="0" smtClean="0"/>
              <a:t>NVRAM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NVRAM Impacts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439" y="3106160"/>
            <a:ext cx="4987996" cy="327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 descr="audi_s6_cut-away_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863" y="465138"/>
            <a:ext cx="8267700" cy="6110287"/>
          </a:xfrm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28600" y="12954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Franklin Gothic Book" panose="020B0503020102020204" pitchFamily="34" charset="0"/>
              </a:rPr>
              <a:t>Oil sensor</a:t>
            </a:r>
            <a:endParaRPr lang="hu-HU" altLang="en-US">
              <a:latin typeface="Franklin Gothic Book" panose="020B0503020102020204" pitchFamily="34" charset="0"/>
            </a:endParaRP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0" y="27432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Franklin Gothic Book" panose="020B0503020102020204" pitchFamily="34" charset="0"/>
              </a:rPr>
              <a:t>Oxygen sensor</a:t>
            </a:r>
            <a:endParaRPr lang="hu-HU" altLang="en-US">
              <a:latin typeface="Franklin Gothic Book" panose="020B0503020102020204" pitchFamily="34" charset="0"/>
            </a:endParaRPr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7620000" y="609600"/>
            <a:ext cx="1071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Franklin Gothic Book" panose="020B0503020102020204" pitchFamily="34" charset="0"/>
              </a:rPr>
              <a:t>Fuel level</a:t>
            </a:r>
            <a:endParaRPr lang="hu-HU" altLang="en-US">
              <a:latin typeface="Franklin Gothic Book" panose="020B0503020102020204" pitchFamily="34" charset="0"/>
            </a:endParaRP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0" y="3505200"/>
            <a:ext cx="156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Franklin Gothic Book" panose="020B0503020102020204" pitchFamily="34" charset="0"/>
              </a:rPr>
              <a:t>Accelerometer</a:t>
            </a:r>
            <a:endParaRPr lang="hu-HU" altLang="en-US">
              <a:latin typeface="Franklin Gothic Book" panose="020B0503020102020204" pitchFamily="34" charset="0"/>
            </a:endParaRPr>
          </a:p>
        </p:txBody>
      </p:sp>
      <p:sp>
        <p:nvSpPr>
          <p:cNvPr id="5127" name="TextBox 13"/>
          <p:cNvSpPr txBox="1">
            <a:spLocks noChangeArrowheads="1"/>
          </p:cNvSpPr>
          <p:nvPr/>
        </p:nvSpPr>
        <p:spPr bwMode="auto">
          <a:xfrm>
            <a:off x="2438400" y="914400"/>
            <a:ext cx="176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Franklin Gothic Book" panose="020B0503020102020204" pitchFamily="34" charset="0"/>
              </a:rPr>
              <a:t>Seat belt tension</a:t>
            </a:r>
            <a:endParaRPr lang="hu-HU" altLang="en-US">
              <a:latin typeface="Franklin Gothic Book" panose="020B0503020102020204" pitchFamily="34" charset="0"/>
            </a:endParaRPr>
          </a:p>
        </p:txBody>
      </p:sp>
      <p:sp>
        <p:nvSpPr>
          <p:cNvPr id="5128" name="TextBox 14"/>
          <p:cNvSpPr txBox="1">
            <a:spLocks noChangeArrowheads="1"/>
          </p:cNvSpPr>
          <p:nvPr/>
        </p:nvSpPr>
        <p:spPr bwMode="auto">
          <a:xfrm>
            <a:off x="5029200" y="457200"/>
            <a:ext cx="220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Franklin Gothic Book" panose="020B0503020102020204" pitchFamily="34" charset="0"/>
              </a:rPr>
              <a:t>Passenger Occupancy</a:t>
            </a:r>
            <a:endParaRPr lang="hu-HU" altLang="en-US">
              <a:latin typeface="Franklin Gothic Book" panose="020B0503020102020204" pitchFamily="34" charset="0"/>
            </a:endParaRPr>
          </a:p>
        </p:txBody>
      </p:sp>
      <p:sp>
        <p:nvSpPr>
          <p:cNvPr id="5129" name="TextBox 15"/>
          <p:cNvSpPr txBox="1">
            <a:spLocks noChangeArrowheads="1"/>
          </p:cNvSpPr>
          <p:nvPr/>
        </p:nvSpPr>
        <p:spPr bwMode="auto">
          <a:xfrm>
            <a:off x="3886200" y="6196013"/>
            <a:ext cx="2246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Franklin Gothic Book" panose="020B0503020102020204" pitchFamily="34" charset="0"/>
              </a:rPr>
              <a:t>Wheel speed </a:t>
            </a:r>
            <a:endParaRPr lang="hu-HU" altLang="en-US">
              <a:latin typeface="Franklin Gothic Book" panose="020B0503020102020204" pitchFamily="34" charset="0"/>
            </a:endParaRPr>
          </a:p>
        </p:txBody>
      </p:sp>
      <p:sp>
        <p:nvSpPr>
          <p:cNvPr id="5130" name="TextBox 16"/>
          <p:cNvSpPr txBox="1">
            <a:spLocks noChangeArrowheads="1"/>
          </p:cNvSpPr>
          <p:nvPr/>
        </p:nvSpPr>
        <p:spPr bwMode="auto">
          <a:xfrm>
            <a:off x="5943600" y="5638800"/>
            <a:ext cx="2368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Franklin Gothic Book" panose="020B0503020102020204" pitchFamily="34" charset="0"/>
              </a:rPr>
              <a:t>Tire pressure monitor</a:t>
            </a:r>
            <a:endParaRPr lang="hu-HU" altLang="en-US">
              <a:latin typeface="Franklin Gothic Book" panose="020B0503020102020204" pitchFamily="34" charset="0"/>
            </a:endParaRPr>
          </a:p>
        </p:txBody>
      </p:sp>
      <p:sp>
        <p:nvSpPr>
          <p:cNvPr id="5131" name="TextBox 17"/>
          <p:cNvSpPr txBox="1">
            <a:spLocks noChangeArrowheads="1"/>
          </p:cNvSpPr>
          <p:nvPr/>
        </p:nvSpPr>
        <p:spPr bwMode="auto">
          <a:xfrm>
            <a:off x="1290638" y="6096000"/>
            <a:ext cx="2541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Franklin Gothic Book" panose="020B0503020102020204" pitchFamily="34" charset="0"/>
              </a:rPr>
              <a:t>Anti thief sensors</a:t>
            </a:r>
            <a:endParaRPr lang="hu-HU" altLang="en-US">
              <a:latin typeface="Franklin Gothic Book" panose="020B0503020102020204" pitchFamily="34" charset="0"/>
            </a:endParaRPr>
          </a:p>
        </p:txBody>
      </p:sp>
      <p:sp>
        <p:nvSpPr>
          <p:cNvPr id="5132" name="TextBox 18"/>
          <p:cNvSpPr txBox="1">
            <a:spLocks noChangeArrowheads="1"/>
          </p:cNvSpPr>
          <p:nvPr/>
        </p:nvSpPr>
        <p:spPr bwMode="auto">
          <a:xfrm>
            <a:off x="381000" y="5867400"/>
            <a:ext cx="1404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Franklin Gothic Book" panose="020B0503020102020204" pitchFamily="34" charset="0"/>
              </a:rPr>
              <a:t>Radar sensor</a:t>
            </a:r>
            <a:endParaRPr lang="hu-HU" altLang="en-US">
              <a:latin typeface="Franklin Gothic Book" panose="020B0503020102020204" pitchFamily="34" charset="0"/>
            </a:endParaRPr>
          </a:p>
        </p:txBody>
      </p:sp>
      <p:sp>
        <p:nvSpPr>
          <p:cNvPr id="5133" name="TextBox 19"/>
          <p:cNvSpPr txBox="1">
            <a:spLocks noChangeArrowheads="1"/>
          </p:cNvSpPr>
          <p:nvPr/>
        </p:nvSpPr>
        <p:spPr bwMode="auto">
          <a:xfrm>
            <a:off x="2133600" y="1600200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Franklin Gothic Book" panose="020B0503020102020204" pitchFamily="34" charset="0"/>
              </a:rPr>
              <a:t>Rain sensor</a:t>
            </a:r>
            <a:endParaRPr lang="hu-HU" altLang="en-US">
              <a:latin typeface="Franklin Gothic Book" panose="020B0503020102020204" pitchFamily="34" charset="0"/>
            </a:endParaRPr>
          </a:p>
        </p:txBody>
      </p:sp>
      <p:sp>
        <p:nvSpPr>
          <p:cNvPr id="5134" name="TextBox 20"/>
          <p:cNvSpPr txBox="1">
            <a:spLocks noChangeArrowheads="1"/>
          </p:cNvSpPr>
          <p:nvPr/>
        </p:nvSpPr>
        <p:spPr bwMode="auto">
          <a:xfrm>
            <a:off x="7467600" y="4038600"/>
            <a:ext cx="154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Franklin Gothic Book" panose="020B0503020102020204" pitchFamily="34" charset="0"/>
              </a:rPr>
              <a:t>Parking sensor</a:t>
            </a:r>
            <a:endParaRPr lang="hu-HU" altLang="en-US">
              <a:latin typeface="Franklin Gothic Book" panose="020B0503020102020204" pitchFamily="34" charset="0"/>
            </a:endParaRPr>
          </a:p>
        </p:txBody>
      </p:sp>
      <p:sp>
        <p:nvSpPr>
          <p:cNvPr id="5135" name="TextBox 21"/>
          <p:cNvSpPr txBox="1">
            <a:spLocks noChangeArrowheads="1"/>
          </p:cNvSpPr>
          <p:nvPr/>
        </p:nvSpPr>
        <p:spPr bwMode="auto">
          <a:xfrm>
            <a:off x="-76200" y="4572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Franklin Gothic Book" panose="020B0503020102020204" pitchFamily="34" charset="0"/>
              </a:rPr>
              <a:t>Indoor/outdoor temperature sensors</a:t>
            </a:r>
            <a:endParaRPr lang="hu-HU" altLang="en-US">
              <a:latin typeface="Franklin Gothic Book" panose="020B0503020102020204" pitchFamily="34" charset="0"/>
            </a:endParaRPr>
          </a:p>
        </p:txBody>
      </p:sp>
      <p:sp>
        <p:nvSpPr>
          <p:cNvPr id="5136" name="TextBox 22"/>
          <p:cNvSpPr txBox="1">
            <a:spLocks noChangeArrowheads="1"/>
          </p:cNvSpPr>
          <p:nvPr/>
        </p:nvSpPr>
        <p:spPr bwMode="auto">
          <a:xfrm>
            <a:off x="304800" y="5334000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Franklin Gothic Book" panose="020B0503020102020204" pitchFamily="34" charset="0"/>
              </a:rPr>
              <a:t>GPS</a:t>
            </a:r>
            <a:endParaRPr lang="hu-HU" altLang="en-US">
              <a:latin typeface="Franklin Gothic Book" panose="020B05030201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4010819" y="5614194"/>
            <a:ext cx="914400" cy="2492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130" idx="0"/>
          </p:cNvCxnSpPr>
          <p:nvPr/>
        </p:nvCxnSpPr>
        <p:spPr>
          <a:xfrm rot="16200000" flipV="1">
            <a:off x="5735638" y="4246562"/>
            <a:ext cx="381000" cy="24034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130" idx="0"/>
          </p:cNvCxnSpPr>
          <p:nvPr/>
        </p:nvCxnSpPr>
        <p:spPr>
          <a:xfrm rot="5400000" flipH="1" flipV="1">
            <a:off x="6421438" y="4516437"/>
            <a:ext cx="1828800" cy="4159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495300" y="2171700"/>
            <a:ext cx="2362200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V="1">
            <a:off x="6792119" y="2504281"/>
            <a:ext cx="2667000" cy="5540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133" idx="2"/>
          </p:cNvCxnSpPr>
          <p:nvPr/>
        </p:nvCxnSpPr>
        <p:spPr>
          <a:xfrm rot="16200000" flipH="1">
            <a:off x="3282951" y="1454150"/>
            <a:ext cx="392112" cy="14239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145" idx="2"/>
          </p:cNvCxnSpPr>
          <p:nvPr/>
        </p:nvCxnSpPr>
        <p:spPr>
          <a:xfrm>
            <a:off x="1066800" y="2659063"/>
            <a:ext cx="1600200" cy="14557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124" idx="2"/>
          </p:cNvCxnSpPr>
          <p:nvPr/>
        </p:nvCxnSpPr>
        <p:spPr>
          <a:xfrm>
            <a:off x="1104900" y="3205163"/>
            <a:ext cx="1233488" cy="6921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5" name="TextBox 6"/>
          <p:cNvSpPr txBox="1">
            <a:spLocks noChangeArrowheads="1"/>
          </p:cNvSpPr>
          <p:nvPr/>
        </p:nvSpPr>
        <p:spPr bwMode="auto">
          <a:xfrm>
            <a:off x="76200" y="182880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Franklin Gothic Book" panose="020B0503020102020204" pitchFamily="34" charset="0"/>
              </a:rPr>
              <a:t>Water coolant temperature</a:t>
            </a:r>
            <a:endParaRPr lang="hu-HU" altLang="en-US">
              <a:latin typeface="Franklin Gothic Book" panose="020B05030201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638800" y="4572000"/>
            <a:ext cx="2743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147" name="TextBox 4"/>
          <p:cNvSpPr txBox="1">
            <a:spLocks noChangeArrowheads="1"/>
          </p:cNvSpPr>
          <p:nvPr/>
        </p:nvSpPr>
        <p:spPr bwMode="auto">
          <a:xfrm>
            <a:off x="5765800" y="4911725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Franklin Gothic Book" panose="020B0503020102020204" pitchFamily="34" charset="0"/>
              </a:rPr>
              <a:t>Tachometer</a:t>
            </a:r>
            <a:endParaRPr lang="hu-HU" altLang="en-US">
              <a:latin typeface="Franklin Gothic Book" panose="020B0503020102020204" pitchFamily="34" charset="0"/>
            </a:endParaRPr>
          </a:p>
        </p:txBody>
      </p:sp>
      <p:sp>
        <p:nvSpPr>
          <p:cNvPr id="5148" name="TextBox 11"/>
          <p:cNvSpPr txBox="1">
            <a:spLocks noChangeArrowheads="1"/>
          </p:cNvSpPr>
          <p:nvPr/>
        </p:nvSpPr>
        <p:spPr bwMode="auto">
          <a:xfrm>
            <a:off x="5715000" y="4648200"/>
            <a:ext cx="145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Franklin Gothic Book" panose="020B0503020102020204" pitchFamily="34" charset="0"/>
              </a:rPr>
              <a:t>Speedometer</a:t>
            </a:r>
            <a:endParaRPr lang="hu-HU" altLang="en-US">
              <a:latin typeface="Franklin Gothic Book" panose="020B0503020102020204" pitchFamily="34" charset="0"/>
            </a:endParaRPr>
          </a:p>
        </p:txBody>
      </p:sp>
      <p:sp>
        <p:nvSpPr>
          <p:cNvPr id="5149" name="TextBox 12"/>
          <p:cNvSpPr txBox="1">
            <a:spLocks noChangeArrowheads="1"/>
          </p:cNvSpPr>
          <p:nvPr/>
        </p:nvSpPr>
        <p:spPr bwMode="auto">
          <a:xfrm>
            <a:off x="7366000" y="4770438"/>
            <a:ext cx="165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Franklin Gothic Book" panose="020B0503020102020204" pitchFamily="34" charset="0"/>
              </a:rPr>
              <a:t>Odometer</a:t>
            </a:r>
            <a:endParaRPr lang="hu-HU" altLang="en-US">
              <a:latin typeface="Franklin Gothic Book" panose="020B0503020102020204" pitchFamily="34" charset="0"/>
            </a:endParaRPr>
          </a:p>
        </p:txBody>
      </p:sp>
      <p:cxnSp>
        <p:nvCxnSpPr>
          <p:cNvPr id="48" name="Straight Arrow Connector 47"/>
          <p:cNvCxnSpPr>
            <a:stCxn id="47" idx="0"/>
          </p:cNvCxnSpPr>
          <p:nvPr/>
        </p:nvCxnSpPr>
        <p:spPr>
          <a:xfrm rot="16200000" flipV="1">
            <a:off x="5334000" y="2895600"/>
            <a:ext cx="304800" cy="3048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 flipV="1">
            <a:off x="6400800" y="990600"/>
            <a:ext cx="1676400" cy="129540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26" idx="2"/>
          </p:cNvCxnSpPr>
          <p:nvPr/>
        </p:nvCxnSpPr>
        <p:spPr>
          <a:xfrm rot="16200000" flipH="1">
            <a:off x="1185863" y="3471863"/>
            <a:ext cx="11112" cy="8175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127" idx="2"/>
          </p:cNvCxnSpPr>
          <p:nvPr/>
        </p:nvCxnSpPr>
        <p:spPr>
          <a:xfrm rot="16200000" flipH="1">
            <a:off x="3482976" y="1120775"/>
            <a:ext cx="696912" cy="10239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352800" y="1295400"/>
            <a:ext cx="19812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128" idx="2"/>
          </p:cNvCxnSpPr>
          <p:nvPr/>
        </p:nvCxnSpPr>
        <p:spPr>
          <a:xfrm rot="5400000">
            <a:off x="4394201" y="1004887"/>
            <a:ext cx="1916112" cy="15605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6200000" flipH="1">
            <a:off x="1427956" y="1467644"/>
            <a:ext cx="1792288" cy="1143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400" y="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We Are Collecting All Kinds of Information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68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r>
              <a:rPr lang="en-US" altLang="zh-TW" sz="2800" dirty="0" smtClean="0"/>
              <a:t>Traditional HDDs possess their merits as they can provide large capacity with low cost. 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sz="16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Areal density limit </a:t>
            </a:r>
            <a:r>
              <a:rPr lang="en-US" altLang="zh-TW" sz="2800" dirty="0" smtClean="0">
                <a:sym typeface="Wingdings" pitchFamily="2" charset="2"/>
              </a:rPr>
              <a:t></a:t>
            </a:r>
            <a:r>
              <a:rPr lang="en-US" altLang="zh-TW" sz="2800" dirty="0" smtClean="0"/>
              <a:t> Shingled Magnetic Recording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29" y="1600200"/>
            <a:ext cx="6626999" cy="386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524000" y="5461714"/>
            <a:ext cx="60556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latin typeface="Times New Roman" pitchFamily="18" charset="0"/>
                <a:cs typeface="Times New Roman" pitchFamily="18" charset="0"/>
              </a:rPr>
              <a:t>Figure Source</a:t>
            </a: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: http://www.popularmechanics.com/technology/engineering/news/434255</a:t>
            </a:r>
            <a:endParaRPr lang="zh-TW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87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492" y="0"/>
            <a:ext cx="91594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2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81000" y="274639"/>
            <a:ext cx="8229600" cy="639762"/>
          </a:xfrm>
        </p:spPr>
        <p:txBody>
          <a:bodyPr/>
          <a:lstStyle/>
          <a:p>
            <a:r>
              <a:rPr lang="en-US" altLang="zh-TW" dirty="0" smtClean="0"/>
              <a:t>Shingled Magnetic Recording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139952" y="1064929"/>
            <a:ext cx="1152128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64088" y="1064929"/>
            <a:ext cx="1152000" cy="18722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88224" y="1064929"/>
            <a:ext cx="1152000" cy="1872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12360" y="1064929"/>
            <a:ext cx="1152000" cy="18722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83968" y="1064929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track 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904" y="1064929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track n+1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18242" y="1064929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track n+2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42378" y="1064929"/>
            <a:ext cx="109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track n+3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6319927" y="3019811"/>
            <a:ext cx="46039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67462" y="3153161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Shingling tracks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直線單箭頭接點 13"/>
          <p:cNvCxnSpPr>
            <a:stCxn id="4" idx="1"/>
            <a:endCxn id="4" idx="3"/>
          </p:cNvCxnSpPr>
          <p:nvPr/>
        </p:nvCxnSpPr>
        <p:spPr>
          <a:xfrm>
            <a:off x="4139952" y="2001033"/>
            <a:ext cx="11521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355976" y="2001033"/>
            <a:ext cx="712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track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width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28" y="3802374"/>
            <a:ext cx="3096344" cy="258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內容版面配置區 16"/>
          <p:cNvSpPr>
            <a:spLocks noGrp="1"/>
          </p:cNvSpPr>
          <p:nvPr>
            <p:ph idx="1"/>
          </p:nvPr>
        </p:nvSpPr>
        <p:spPr>
          <a:xfrm>
            <a:off x="228600" y="1064930"/>
            <a:ext cx="3725091" cy="5172098"/>
          </a:xfrm>
        </p:spPr>
        <p:txBody>
          <a:bodyPr/>
          <a:lstStyle/>
          <a:p>
            <a:r>
              <a:rPr lang="en-US" altLang="zh-TW" sz="2400" dirty="0" smtClean="0"/>
              <a:t>Squeeze more tracks in the same area</a:t>
            </a:r>
          </a:p>
          <a:p>
            <a:pPr lvl="1"/>
            <a:r>
              <a:rPr lang="en-US" altLang="zh-TW" sz="2400" dirty="0" smtClean="0"/>
              <a:t>Higher Capacity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Write head is wider than track width</a:t>
            </a:r>
          </a:p>
          <a:p>
            <a:pPr lvl="1"/>
            <a:r>
              <a:rPr lang="en-US" altLang="zh-TW" sz="2400" dirty="0" smtClean="0"/>
              <a:t>Support  Sequential write</a:t>
            </a:r>
          </a:p>
          <a:p>
            <a:pPr lvl="1"/>
            <a:r>
              <a:rPr lang="en-US" altLang="zh-TW" sz="2400" dirty="0" smtClean="0"/>
              <a:t>Random </a:t>
            </a:r>
            <a:r>
              <a:rPr lang="en-US" altLang="zh-TW" dirty="0" smtClean="0"/>
              <a:t>write/update interference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93093" y="6332562"/>
            <a:ext cx="83529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Times New Roman" pitchFamily="18" charset="0"/>
                <a:cs typeface="Times New Roman" pitchFamily="18" charset="0"/>
              </a:rPr>
              <a:t>Figure Source: 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“Design Issues for Shingled Write Disk System”, In Proceedings of the 2010 IEEE 26th Symposium on Mass Storage Systems and Technologies (MSST), 2010.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017827"/>
          </a:xfrm>
        </p:spPr>
        <p:txBody>
          <a:bodyPr/>
          <a:lstStyle/>
          <a:p>
            <a:r>
              <a:rPr lang="en-US" altLang="zh-TW" sz="2400" dirty="0" smtClean="0"/>
              <a:t>“In-place Update”: many small bands </a:t>
            </a:r>
          </a:p>
          <a:p>
            <a:pPr lvl="1"/>
            <a:r>
              <a:rPr lang="en-US" altLang="zh-TW" sz="2400" dirty="0" smtClean="0"/>
              <a:t>Protect previously-written data by Read-Modify-Write</a:t>
            </a:r>
          </a:p>
          <a:p>
            <a:pPr lvl="1"/>
            <a:r>
              <a:rPr lang="en-US" altLang="zh-TW" sz="2400" dirty="0" smtClean="0"/>
              <a:t>Behaves similar to regular disks</a:t>
            </a:r>
          </a:p>
          <a:p>
            <a:r>
              <a:rPr lang="en-US" altLang="zh-TW" sz="2400" dirty="0" smtClean="0"/>
              <a:t>“Out-of-place Update”: few large band </a:t>
            </a:r>
          </a:p>
          <a:p>
            <a:pPr lvl="1"/>
            <a:r>
              <a:rPr lang="en-US" altLang="zh-TW" sz="2400" dirty="0" smtClean="0"/>
              <a:t>Maintain data in </a:t>
            </a:r>
            <a:r>
              <a:rPr lang="en-US" altLang="zh-TW" sz="2400" dirty="0" smtClean="0">
                <a:solidFill>
                  <a:srgbClr val="FF0000"/>
                </a:solidFill>
              </a:rPr>
              <a:t>circular log structure</a:t>
            </a:r>
          </a:p>
          <a:p>
            <a:pPr lvl="2"/>
            <a:r>
              <a:rPr lang="en-US" altLang="zh-TW" b="1" dirty="0" smtClean="0"/>
              <a:t>Data Addition</a:t>
            </a:r>
            <a:r>
              <a:rPr lang="en-US" altLang="zh-TW" dirty="0" smtClean="0"/>
              <a:t> to head pointer</a:t>
            </a:r>
          </a:p>
          <a:p>
            <a:pPr lvl="2"/>
            <a:r>
              <a:rPr lang="en-US" altLang="zh-TW" b="1" dirty="0" smtClean="0"/>
              <a:t>Data removal</a:t>
            </a:r>
            <a:r>
              <a:rPr lang="en-US" altLang="zh-TW" dirty="0" smtClean="0"/>
              <a:t> from tail pointer</a:t>
            </a:r>
          </a:p>
          <a:p>
            <a:pPr lvl="1"/>
            <a:r>
              <a:rPr lang="en-US" altLang="zh-TW" sz="2400" dirty="0" smtClean="0"/>
              <a:t>LBA-to-PBA mapping is not fixed</a:t>
            </a:r>
          </a:p>
          <a:p>
            <a:pPr lvl="1"/>
            <a:r>
              <a:rPr lang="en-US" altLang="zh-TW" sz="2400" dirty="0" smtClean="0"/>
              <a:t>Transfer random writes into sequential write</a:t>
            </a:r>
          </a:p>
          <a:p>
            <a:pPr lvl="1"/>
            <a:r>
              <a:rPr lang="en-US" altLang="zh-TW" sz="2400" dirty="0" smtClean="0"/>
              <a:t>Compromise sequential read performance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Possible Methods</a:t>
            </a:r>
            <a:endParaRPr lang="zh-TW" altLang="en-US" dirty="0"/>
          </a:p>
        </p:txBody>
      </p:sp>
      <p:sp>
        <p:nvSpPr>
          <p:cNvPr id="6" name="向右箭號 5"/>
          <p:cNvSpPr/>
          <p:nvPr/>
        </p:nvSpPr>
        <p:spPr bwMode="auto">
          <a:xfrm>
            <a:off x="6138159" y="2318500"/>
            <a:ext cx="505097" cy="16546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" name="向右箭號 6"/>
          <p:cNvSpPr/>
          <p:nvPr/>
        </p:nvSpPr>
        <p:spPr bwMode="auto">
          <a:xfrm>
            <a:off x="6138159" y="4398301"/>
            <a:ext cx="505097" cy="16546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718104" y="3794429"/>
            <a:ext cx="223599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err="1" smtClean="0">
                <a:solidFill>
                  <a:srgbClr val="FF0000"/>
                </a:solidFill>
              </a:rPr>
              <a:t>Indirected</a:t>
            </a:r>
            <a:r>
              <a:rPr lang="en-US" altLang="zh-TW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Addressing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779062" y="1645367"/>
            <a:ext cx="208657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Higher Space </a:t>
            </a:r>
          </a:p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overhead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698348" y="4584137"/>
            <a:ext cx="225574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Defragmentation</a:t>
            </a:r>
          </a:p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(Garbage Collection)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800542" y="2444097"/>
            <a:ext cx="206509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Write </a:t>
            </a:r>
          </a:p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Amplification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Similar to Solid State Drives (SSDs)</a:t>
            </a:r>
          </a:p>
          <a:p>
            <a:pPr lvl="1"/>
            <a:r>
              <a:rPr lang="en-US" altLang="zh-TW" dirty="0" smtClean="0"/>
              <a:t>Keep track of valid data location</a:t>
            </a:r>
          </a:p>
          <a:p>
            <a:pPr lvl="1"/>
            <a:r>
              <a:rPr lang="en-US" altLang="zh-TW" dirty="0" smtClean="0"/>
              <a:t>Out-dated data is invalidated</a:t>
            </a:r>
          </a:p>
          <a:p>
            <a:pPr lvl="1"/>
            <a:r>
              <a:rPr lang="en-US" altLang="zh-TW" dirty="0" smtClean="0"/>
              <a:t>Invalid data must be cleaned when necessary</a:t>
            </a:r>
          </a:p>
          <a:p>
            <a:pPr lvl="1"/>
            <a:r>
              <a:rPr lang="en-US" altLang="zh-TW" dirty="0" smtClean="0"/>
              <a:t>Valid data might be migrated during defragmentation (Garbage collection)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Different from SSDs</a:t>
            </a:r>
          </a:p>
          <a:p>
            <a:pPr lvl="1"/>
            <a:r>
              <a:rPr lang="en-US" altLang="zh-TW" dirty="0" smtClean="0"/>
              <a:t>In SWD, defragmentation requires no explicit action for invalid data erase.</a:t>
            </a:r>
          </a:p>
          <a:p>
            <a:pPr lvl="1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altLang="zh-TW" sz="3600" dirty="0" smtClean="0"/>
              <a:t>Indirect Addressing &amp; Defragmentation (Garbage Collection)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789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2"/>
          <p:cNvSpPr>
            <a:spLocks noChangeArrowheads="1"/>
          </p:cNvSpPr>
          <p:nvPr/>
        </p:nvSpPr>
        <p:spPr bwMode="auto">
          <a:xfrm>
            <a:off x="0" y="1600200"/>
            <a:ext cx="9144000" cy="4876800"/>
          </a:xfrm>
          <a:prstGeom prst="rect">
            <a:avLst/>
          </a:prstGeom>
          <a:solidFill>
            <a:srgbClr val="FFFFFF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kumimoji="1" lang="en-US" sz="24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 New Memory/Storage Hierarchy</a:t>
            </a:r>
          </a:p>
        </p:txBody>
      </p:sp>
      <p:sp>
        <p:nvSpPr>
          <p:cNvPr id="31748" name="文字方塊 6"/>
          <p:cNvSpPr txBox="1">
            <a:spLocks noChangeArrowheads="1"/>
          </p:cNvSpPr>
          <p:nvPr/>
        </p:nvSpPr>
        <p:spPr bwMode="auto">
          <a:xfrm>
            <a:off x="1285875" y="1844675"/>
            <a:ext cx="227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Calibri" pitchFamily="34" charset="0"/>
              </a:rPr>
              <a:t>PCM as main memory</a:t>
            </a:r>
            <a:endParaRPr lang="zh-TW" altLang="en-US">
              <a:latin typeface="Calibri" pitchFamily="34" charset="0"/>
            </a:endParaRPr>
          </a:p>
        </p:txBody>
      </p:sp>
      <p:sp>
        <p:nvSpPr>
          <p:cNvPr id="31749" name="文字方塊 7"/>
          <p:cNvSpPr txBox="1">
            <a:spLocks noChangeArrowheads="1"/>
          </p:cNvSpPr>
          <p:nvPr/>
        </p:nvSpPr>
        <p:spPr bwMode="auto">
          <a:xfrm>
            <a:off x="5380038" y="1844675"/>
            <a:ext cx="269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Calibri" pitchFamily="34" charset="0"/>
              </a:rPr>
              <a:t>PCM as secondary storage</a:t>
            </a:r>
            <a:endParaRPr lang="zh-TW" altLang="en-US">
              <a:latin typeface="Calibri" pitchFamily="34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85750" y="2214563"/>
            <a:ext cx="1857375" cy="6429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/>
              <a:t>Processor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214313" y="3643313"/>
            <a:ext cx="928687" cy="35718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bg2"/>
                </a:solidFill>
              </a:rPr>
              <a:t>DRAM</a:t>
            </a:r>
            <a:endParaRPr lang="zh-TW" altLang="en-US" sz="1600" dirty="0">
              <a:solidFill>
                <a:schemeClr val="bg2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1214438" y="3643313"/>
            <a:ext cx="928687" cy="357187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bg2"/>
                </a:solidFill>
              </a:rPr>
              <a:t>PCM</a:t>
            </a:r>
            <a:endParaRPr lang="zh-TW" altLang="en-US" sz="1600" dirty="0">
              <a:solidFill>
                <a:schemeClr val="bg2"/>
              </a:solidFill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142875" y="3200400"/>
            <a:ext cx="2071688" cy="8715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4" name="上-下雙向箭號 23"/>
          <p:cNvSpPr/>
          <p:nvPr/>
        </p:nvSpPr>
        <p:spPr>
          <a:xfrm rot="16200000">
            <a:off x="3009106" y="1562894"/>
            <a:ext cx="268288" cy="2000250"/>
          </a:xfrm>
          <a:prstGeom prst="upDownArrow">
            <a:avLst/>
          </a:prstGeom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2357438" y="3286125"/>
            <a:ext cx="2071687" cy="7858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2438400" y="3657600"/>
            <a:ext cx="928688" cy="35718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bg2"/>
                </a:solidFill>
              </a:rPr>
              <a:t>FLASH</a:t>
            </a:r>
            <a:endParaRPr lang="zh-TW" altLang="en-US" sz="1600" dirty="0">
              <a:solidFill>
                <a:schemeClr val="bg2"/>
              </a:solidFill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3429000" y="3643313"/>
            <a:ext cx="928688" cy="357187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bg2"/>
                </a:solidFill>
              </a:rPr>
              <a:t>Disk</a:t>
            </a:r>
            <a:endParaRPr lang="zh-TW" altLang="en-US" sz="1600" dirty="0">
              <a:solidFill>
                <a:schemeClr val="bg2"/>
              </a:solidFill>
            </a:endParaRPr>
          </a:p>
        </p:txBody>
      </p:sp>
      <p:sp>
        <p:nvSpPr>
          <p:cNvPr id="31758" name="文字方塊 30"/>
          <p:cNvSpPr txBox="1">
            <a:spLocks noChangeArrowheads="1"/>
          </p:cNvSpPr>
          <p:nvPr/>
        </p:nvSpPr>
        <p:spPr bwMode="auto">
          <a:xfrm>
            <a:off x="2714625" y="2057400"/>
            <a:ext cx="1209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Calibri" pitchFamily="34" charset="0"/>
              </a:rPr>
              <a:t>I/O Bus</a:t>
            </a:r>
            <a:endParaRPr lang="zh-TW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4572000" y="2227263"/>
            <a:ext cx="1752600" cy="6429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/>
              <a:t>Processor</a:t>
            </a:r>
            <a:endParaRPr lang="zh-TW" altLang="en-US" dirty="0"/>
          </a:p>
        </p:txBody>
      </p:sp>
      <p:sp>
        <p:nvSpPr>
          <p:cNvPr id="33" name="圓角矩形 32"/>
          <p:cNvSpPr/>
          <p:nvPr/>
        </p:nvSpPr>
        <p:spPr>
          <a:xfrm>
            <a:off x="4857750" y="3657600"/>
            <a:ext cx="928688" cy="3810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bg2"/>
                </a:solidFill>
              </a:rPr>
              <a:t>DRAM</a:t>
            </a:r>
            <a:endParaRPr lang="zh-TW" altLang="en-US" sz="1600" dirty="0">
              <a:solidFill>
                <a:schemeClr val="bg2"/>
              </a:solidFill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6000750" y="3656013"/>
            <a:ext cx="928688" cy="357187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bg2"/>
                </a:solidFill>
              </a:rPr>
              <a:t>PCM</a:t>
            </a:r>
            <a:endParaRPr lang="zh-TW" altLang="en-US" sz="1600" dirty="0">
              <a:solidFill>
                <a:schemeClr val="bg2"/>
              </a:solidFill>
            </a:endParaRPr>
          </a:p>
        </p:txBody>
      </p:sp>
      <p:sp>
        <p:nvSpPr>
          <p:cNvPr id="36" name="圓角矩形 35"/>
          <p:cNvSpPr/>
          <p:nvPr/>
        </p:nvSpPr>
        <p:spPr>
          <a:xfrm>
            <a:off x="4786313" y="3298825"/>
            <a:ext cx="1071562" cy="10588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8" name="上-下雙向箭號 37"/>
          <p:cNvSpPr/>
          <p:nvPr/>
        </p:nvSpPr>
        <p:spPr>
          <a:xfrm rot="16200000">
            <a:off x="7371556" y="1394619"/>
            <a:ext cx="225425" cy="2319338"/>
          </a:xfrm>
          <a:prstGeom prst="upDownArrow">
            <a:avLst/>
          </a:prstGeom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40" name="圓角矩形 39"/>
          <p:cNvSpPr/>
          <p:nvPr/>
        </p:nvSpPr>
        <p:spPr>
          <a:xfrm>
            <a:off x="5929313" y="3298825"/>
            <a:ext cx="3071812" cy="7858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2" name="圓角矩形 41"/>
          <p:cNvSpPr/>
          <p:nvPr/>
        </p:nvSpPr>
        <p:spPr>
          <a:xfrm>
            <a:off x="7010400" y="3657600"/>
            <a:ext cx="928688" cy="35718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dirty="0">
                <a:solidFill>
                  <a:schemeClr val="bg2"/>
                </a:solidFill>
              </a:rPr>
              <a:t>FLASH</a:t>
            </a:r>
            <a:endParaRPr lang="zh-TW" altLang="en-US" sz="1600" dirty="0">
              <a:solidFill>
                <a:schemeClr val="bg2"/>
              </a:solidFill>
            </a:endParaRPr>
          </a:p>
        </p:txBody>
      </p:sp>
      <p:sp>
        <p:nvSpPr>
          <p:cNvPr id="43" name="圓角矩形 42"/>
          <p:cNvSpPr/>
          <p:nvPr/>
        </p:nvSpPr>
        <p:spPr>
          <a:xfrm>
            <a:off x="8001000" y="3656013"/>
            <a:ext cx="928688" cy="357187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bg2"/>
                </a:solidFill>
              </a:rPr>
              <a:t>Disk</a:t>
            </a:r>
            <a:endParaRPr lang="zh-TW" altLang="en-US" dirty="0">
              <a:solidFill>
                <a:schemeClr val="bg2"/>
              </a:solidFill>
            </a:endParaRPr>
          </a:p>
        </p:txBody>
      </p:sp>
      <p:sp>
        <p:nvSpPr>
          <p:cNvPr id="31767" name="文字方塊 43"/>
          <p:cNvSpPr txBox="1">
            <a:spLocks noChangeArrowheads="1"/>
          </p:cNvSpPr>
          <p:nvPr/>
        </p:nvSpPr>
        <p:spPr bwMode="auto">
          <a:xfrm>
            <a:off x="7204075" y="2057400"/>
            <a:ext cx="1208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Calibri" pitchFamily="34" charset="0"/>
              </a:rPr>
              <a:t>I/O Bus</a:t>
            </a:r>
            <a:endParaRPr lang="zh-TW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上-下雙向箭號 9"/>
          <p:cNvSpPr/>
          <p:nvPr/>
        </p:nvSpPr>
        <p:spPr>
          <a:xfrm>
            <a:off x="642938" y="2857500"/>
            <a:ext cx="214312" cy="773113"/>
          </a:xfrm>
          <a:prstGeom prst="upDownArrow">
            <a:avLst/>
          </a:prstGeom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5" name="上-下雙向箭號 24"/>
          <p:cNvSpPr/>
          <p:nvPr/>
        </p:nvSpPr>
        <p:spPr>
          <a:xfrm>
            <a:off x="2857500" y="2643188"/>
            <a:ext cx="214313" cy="1000125"/>
          </a:xfrm>
          <a:prstGeom prst="upDownArrow">
            <a:avLst/>
          </a:prstGeom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5" name="上-下雙向箭號 34"/>
          <p:cNvSpPr/>
          <p:nvPr/>
        </p:nvSpPr>
        <p:spPr>
          <a:xfrm>
            <a:off x="5257800" y="2895600"/>
            <a:ext cx="228600" cy="762000"/>
          </a:xfrm>
          <a:prstGeom prst="upDownArrow">
            <a:avLst/>
          </a:prstGeom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45" name="上-下雙向箭號 44"/>
          <p:cNvSpPr/>
          <p:nvPr/>
        </p:nvSpPr>
        <p:spPr>
          <a:xfrm>
            <a:off x="1500188" y="2857500"/>
            <a:ext cx="214312" cy="773113"/>
          </a:xfrm>
          <a:prstGeom prst="upDownArrow">
            <a:avLst/>
          </a:prstGeom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46" name="上-下雙向箭號 45"/>
          <p:cNvSpPr/>
          <p:nvPr/>
        </p:nvSpPr>
        <p:spPr>
          <a:xfrm>
            <a:off x="6553200" y="2667000"/>
            <a:ext cx="228600" cy="1009650"/>
          </a:xfrm>
          <a:prstGeom prst="upDownArrow">
            <a:avLst/>
          </a:prstGeom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47" name="上-下雙向箭號 46"/>
          <p:cNvSpPr/>
          <p:nvPr/>
        </p:nvSpPr>
        <p:spPr>
          <a:xfrm>
            <a:off x="3714750" y="2643188"/>
            <a:ext cx="214313" cy="1000125"/>
          </a:xfrm>
          <a:prstGeom prst="upDownArrow">
            <a:avLst/>
          </a:prstGeom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48" name="上-下雙向箭號 47"/>
          <p:cNvSpPr/>
          <p:nvPr/>
        </p:nvSpPr>
        <p:spPr>
          <a:xfrm>
            <a:off x="7358063" y="2643188"/>
            <a:ext cx="214312" cy="1000125"/>
          </a:xfrm>
          <a:prstGeom prst="upDownArrow">
            <a:avLst/>
          </a:prstGeom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49" name="上-下雙向箭號 48"/>
          <p:cNvSpPr/>
          <p:nvPr/>
        </p:nvSpPr>
        <p:spPr>
          <a:xfrm>
            <a:off x="8215313" y="2643188"/>
            <a:ext cx="214312" cy="1000125"/>
          </a:xfrm>
          <a:prstGeom prst="upDownArrow">
            <a:avLst/>
          </a:prstGeom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31776" name="文字方塊 26"/>
          <p:cNvSpPr txBox="1">
            <a:spLocks noChangeArrowheads="1"/>
          </p:cNvSpPr>
          <p:nvPr/>
        </p:nvSpPr>
        <p:spPr bwMode="auto">
          <a:xfrm>
            <a:off x="2571750" y="3124200"/>
            <a:ext cx="135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Calibri" pitchFamily="34" charset="0"/>
              </a:rPr>
              <a:t>File system</a:t>
            </a:r>
            <a:endParaRPr lang="zh-TW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1777" name="文字方塊 36"/>
          <p:cNvSpPr txBox="1">
            <a:spLocks noChangeArrowheads="1"/>
          </p:cNvSpPr>
          <p:nvPr/>
        </p:nvSpPr>
        <p:spPr bwMode="auto">
          <a:xfrm>
            <a:off x="4826000" y="3048000"/>
            <a:ext cx="127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>
                <a:solidFill>
                  <a:srgbClr val="FF0000"/>
                </a:solidFill>
                <a:latin typeface="Calibri" pitchFamily="34" charset="0"/>
              </a:rPr>
              <a:t>Virtual memory</a:t>
            </a:r>
            <a:endParaRPr lang="zh-TW" altLang="en-US" sz="16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1778" name="文字方塊 40"/>
          <p:cNvSpPr txBox="1">
            <a:spLocks noChangeArrowheads="1"/>
          </p:cNvSpPr>
          <p:nvPr/>
        </p:nvSpPr>
        <p:spPr bwMode="auto">
          <a:xfrm>
            <a:off x="6705600" y="30480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Calibri" pitchFamily="34" charset="0"/>
              </a:rPr>
              <a:t>File system</a:t>
            </a:r>
            <a:endParaRPr lang="zh-TW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14313" y="4419600"/>
            <a:ext cx="45862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srgbClr val="FF0000"/>
                </a:solidFill>
                <a:latin typeface="+mn-lt"/>
                <a:cs typeface="+mn-cs"/>
              </a:rPr>
              <a:t>PCM as main memory provides: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zh-TW" sz="2000" b="1" dirty="0">
                <a:solidFill>
                  <a:srgbClr val="FF0000"/>
                </a:solidFill>
                <a:latin typeface="+mn-lt"/>
                <a:cs typeface="+mn-cs"/>
              </a:rPr>
              <a:t> High capacity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zh-TW" sz="2000" b="1" dirty="0">
                <a:solidFill>
                  <a:srgbClr val="FF0000"/>
                </a:solidFill>
                <a:latin typeface="+mn-lt"/>
                <a:cs typeface="+mn-cs"/>
              </a:rPr>
              <a:t> standby power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altLang="zh-TW" sz="1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714875" y="4267200"/>
            <a:ext cx="4500563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>
                <a:solidFill>
                  <a:srgbClr val="FF0000"/>
                </a:solidFill>
                <a:latin typeface="+mn-lt"/>
                <a:cs typeface="+mn-cs"/>
              </a:rPr>
              <a:t>PCM as secondary storage provides: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altLang="zh-TW" sz="2000" b="1" dirty="0">
                <a:solidFill>
                  <a:srgbClr val="FF0000"/>
                </a:solidFill>
                <a:latin typeface="+mn-lt"/>
                <a:cs typeface="+mn-cs"/>
              </a:rPr>
              <a:t> Low access latency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altLang="zh-TW" sz="1200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1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52" name="投影片編號版面配置區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931C3-4F72-446A-AE66-BED29853B1B5}" type="slidenum">
              <a:rPr lang="zh-TW" altLang="en-US"/>
              <a:pPr>
                <a:defRPr/>
              </a:pPr>
              <a:t>55</a:t>
            </a:fld>
            <a:endParaRPr lang="zh-TW" altLang="en-US"/>
          </a:p>
        </p:txBody>
      </p:sp>
      <p:sp>
        <p:nvSpPr>
          <p:cNvPr id="31782" name="文字方塊 20"/>
          <p:cNvSpPr txBox="1">
            <a:spLocks noChangeArrowheads="1"/>
          </p:cNvSpPr>
          <p:nvPr/>
        </p:nvSpPr>
        <p:spPr bwMode="auto">
          <a:xfrm>
            <a:off x="357188" y="3124200"/>
            <a:ext cx="1731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Calibri" pitchFamily="34" charset="0"/>
              </a:rPr>
              <a:t>Virtua</a:t>
            </a:r>
            <a:r>
              <a:rPr lang="en-US" altLang="zh-TW">
                <a:solidFill>
                  <a:schemeClr val="bg2"/>
                </a:solidFill>
                <a:latin typeface="Calibri" pitchFamily="34" charset="0"/>
              </a:rPr>
              <a:t>l </a:t>
            </a:r>
            <a:r>
              <a:rPr lang="en-US" altLang="zh-TW">
                <a:solidFill>
                  <a:srgbClr val="FF0000"/>
                </a:solidFill>
                <a:latin typeface="Calibri" pitchFamily="34" charset="0"/>
              </a:rPr>
              <a:t>memory</a:t>
            </a:r>
            <a:endParaRPr lang="zh-TW" altLang="en-US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Memory and Storage Hierarchies</a:t>
            </a:r>
            <a:endParaRPr lang="en-US" dirty="0"/>
          </a:p>
        </p:txBody>
      </p:sp>
      <p:pic>
        <p:nvPicPr>
          <p:cNvPr id="4" name="Content Placeholder 3" descr="C:\Users\daviddu\AppData\Local\Microsoft\Windows\Temporary Internet Files\Content.Outlook\CTB2WI6J\Arch-2 (2)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694" y="1649506"/>
            <a:ext cx="5204011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05384" y="1649506"/>
            <a:ext cx="26937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Data Storage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Data Migration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Multi-Level Caching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Data Prefetching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Tiered Storage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03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Storage Layer Management and Caching</a:t>
            </a:r>
            <a:endParaRPr lang="zh-CN" altLang="en-US" dirty="0" smtClean="0"/>
          </a:p>
        </p:txBody>
      </p:sp>
      <p:sp>
        <p:nvSpPr>
          <p:cNvPr id="44" name="圆角矩形 43"/>
          <p:cNvSpPr/>
          <p:nvPr/>
        </p:nvSpPr>
        <p:spPr>
          <a:xfrm>
            <a:off x="607219" y="5286373"/>
            <a:ext cx="4643437" cy="1285875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zh-CN" dirty="0"/>
          </a:p>
          <a:p>
            <a:pPr algn="ctr">
              <a:defRPr/>
            </a:pPr>
            <a:endParaRPr lang="en-US" altLang="zh-CN" dirty="0"/>
          </a:p>
          <a:p>
            <a:pPr algn="ctr">
              <a:defRPr/>
            </a:pPr>
            <a:endParaRPr lang="en-US" altLang="zh-CN" dirty="0"/>
          </a:p>
          <a:p>
            <a:pPr algn="ctr">
              <a:defRPr/>
            </a:pPr>
            <a:endParaRPr lang="en-US" altLang="zh-CN" dirty="0"/>
          </a:p>
          <a:p>
            <a:pPr algn="ctr">
              <a:defRPr/>
            </a:pPr>
            <a:r>
              <a:rPr lang="en-US" altLang="zh-CN" dirty="0"/>
              <a:t> SATA Disks</a:t>
            </a:r>
            <a:endParaRPr lang="zh-CN" altLang="en-US" dirty="0"/>
          </a:p>
        </p:txBody>
      </p:sp>
      <p:grpSp>
        <p:nvGrpSpPr>
          <p:cNvPr id="33796" name="组合 96"/>
          <p:cNvGrpSpPr>
            <a:grpSpLocks/>
          </p:cNvGrpSpPr>
          <p:nvPr/>
        </p:nvGrpSpPr>
        <p:grpSpPr bwMode="auto">
          <a:xfrm>
            <a:off x="739054" y="5622921"/>
            <a:ext cx="4429125" cy="612775"/>
            <a:chOff x="1857356" y="5572140"/>
            <a:chExt cx="4271986" cy="612648"/>
          </a:xfrm>
        </p:grpSpPr>
        <p:sp>
          <p:nvSpPr>
            <p:cNvPr id="33" name="流程图: 磁盘 32"/>
            <p:cNvSpPr/>
            <p:nvPr/>
          </p:nvSpPr>
          <p:spPr>
            <a:xfrm>
              <a:off x="1857356" y="5572140"/>
              <a:ext cx="914405" cy="612648"/>
            </a:xfrm>
            <a:prstGeom prst="flowChartMagneticDisk">
              <a:avLst/>
            </a:prstGeom>
            <a:ln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/>
                <a:t>off</a:t>
              </a:r>
              <a:endParaRPr lang="zh-CN" altLang="en-US" dirty="0"/>
            </a:p>
          </p:txBody>
        </p:sp>
        <p:sp>
          <p:nvSpPr>
            <p:cNvPr id="34" name="流程图: 磁盘 33"/>
            <p:cNvSpPr/>
            <p:nvPr/>
          </p:nvSpPr>
          <p:spPr>
            <a:xfrm>
              <a:off x="2928925" y="5572140"/>
              <a:ext cx="914405" cy="612648"/>
            </a:xfrm>
            <a:prstGeom prst="flowChartMagneticDisk">
              <a:avLst/>
            </a:prstGeom>
            <a:ln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/>
                <a:t>off</a:t>
              </a:r>
              <a:endParaRPr lang="zh-CN" altLang="en-US" dirty="0"/>
            </a:p>
          </p:txBody>
        </p:sp>
        <p:sp>
          <p:nvSpPr>
            <p:cNvPr id="35" name="流程图: 磁盘 34"/>
            <p:cNvSpPr/>
            <p:nvPr/>
          </p:nvSpPr>
          <p:spPr>
            <a:xfrm>
              <a:off x="5214937" y="5572140"/>
              <a:ext cx="914405" cy="612648"/>
            </a:xfrm>
            <a:prstGeom prst="flowChartMagneticDisk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/>
                <a:t>On</a:t>
              </a:r>
              <a:endParaRPr lang="zh-CN" altLang="en-US" dirty="0"/>
            </a:p>
          </p:txBody>
        </p:sp>
        <p:sp>
          <p:nvSpPr>
            <p:cNvPr id="45" name="椭圆 44"/>
            <p:cNvSpPr/>
            <p:nvPr/>
          </p:nvSpPr>
          <p:spPr>
            <a:xfrm>
              <a:off x="4143368" y="5857831"/>
              <a:ext cx="142876" cy="142845"/>
            </a:xfrm>
            <a:prstGeom prst="ellipse">
              <a:avLst/>
            </a:prstGeom>
            <a:ln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4500558" y="5857831"/>
              <a:ext cx="142876" cy="142845"/>
            </a:xfrm>
            <a:prstGeom prst="ellipse">
              <a:avLst/>
            </a:prstGeom>
            <a:ln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857747" y="5857831"/>
              <a:ext cx="142876" cy="142845"/>
            </a:xfrm>
            <a:prstGeom prst="ellipse">
              <a:avLst/>
            </a:prstGeom>
            <a:ln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3797" name="组合 117"/>
          <p:cNvGrpSpPr>
            <a:grpSpLocks/>
          </p:cNvGrpSpPr>
          <p:nvPr/>
        </p:nvGrpSpPr>
        <p:grpSpPr bwMode="auto">
          <a:xfrm>
            <a:off x="5638800" y="3714750"/>
            <a:ext cx="2362200" cy="1466850"/>
            <a:chOff x="5210172" y="3643314"/>
            <a:chExt cx="2362200" cy="1466848"/>
          </a:xfrm>
        </p:grpSpPr>
        <p:sp>
          <p:nvSpPr>
            <p:cNvPr id="83" name="圆角矩形 82"/>
            <p:cNvSpPr/>
            <p:nvPr/>
          </p:nvSpPr>
          <p:spPr>
            <a:xfrm>
              <a:off x="5210172" y="3643314"/>
              <a:ext cx="2362200" cy="1466848"/>
            </a:xfrm>
            <a:prstGeom prst="round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/>
                <a:t>             SSD</a:t>
              </a:r>
              <a:endParaRPr lang="zh-CN" altLang="en-US" dirty="0"/>
            </a:p>
          </p:txBody>
        </p:sp>
        <p:grpSp>
          <p:nvGrpSpPr>
            <p:cNvPr id="33869" name="组合 95"/>
            <p:cNvGrpSpPr>
              <a:grpSpLocks/>
            </p:cNvGrpSpPr>
            <p:nvPr/>
          </p:nvGrpSpPr>
          <p:grpSpPr bwMode="auto">
            <a:xfrm>
              <a:off x="5643570" y="3857628"/>
              <a:ext cx="571504" cy="1071570"/>
              <a:chOff x="5643570" y="3857628"/>
              <a:chExt cx="571504" cy="1071570"/>
            </a:xfrm>
          </p:grpSpPr>
          <p:sp>
            <p:nvSpPr>
              <p:cNvPr id="48" name="立方体 47"/>
              <p:cNvSpPr/>
              <p:nvPr/>
            </p:nvSpPr>
            <p:spPr>
              <a:xfrm>
                <a:off x="5643560" y="3857627"/>
                <a:ext cx="571500" cy="142875"/>
              </a:xfrm>
              <a:prstGeom prst="cube">
                <a:avLst/>
              </a:prstGeom>
              <a:ln cap="rnd">
                <a:round/>
                <a:head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6" name="立方体 75"/>
              <p:cNvSpPr/>
              <p:nvPr/>
            </p:nvSpPr>
            <p:spPr>
              <a:xfrm>
                <a:off x="5643560" y="4500563"/>
                <a:ext cx="571500" cy="142875"/>
              </a:xfrm>
              <a:prstGeom prst="cube">
                <a:avLst/>
              </a:prstGeom>
              <a:ln cap="rnd">
                <a:round/>
                <a:head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7" name="立方体 76"/>
              <p:cNvSpPr/>
              <p:nvPr/>
            </p:nvSpPr>
            <p:spPr>
              <a:xfrm>
                <a:off x="5643560" y="4786313"/>
                <a:ext cx="571500" cy="142875"/>
              </a:xfrm>
              <a:prstGeom prst="cube">
                <a:avLst/>
              </a:prstGeom>
              <a:ln cap="rnd">
                <a:round/>
                <a:head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5857872" y="4071939"/>
                <a:ext cx="71438" cy="4603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5857872" y="4214814"/>
                <a:ext cx="71438" cy="4603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5857872" y="4357689"/>
                <a:ext cx="71438" cy="4603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grpSp>
        <p:nvGrpSpPr>
          <p:cNvPr id="33798" name="组合 120"/>
          <p:cNvGrpSpPr>
            <a:grpSpLocks/>
          </p:cNvGrpSpPr>
          <p:nvPr/>
        </p:nvGrpSpPr>
        <p:grpSpPr bwMode="auto">
          <a:xfrm>
            <a:off x="571500" y="1500188"/>
            <a:ext cx="6858000" cy="1843087"/>
            <a:chOff x="571472" y="1500174"/>
            <a:chExt cx="6858048" cy="1843094"/>
          </a:xfrm>
        </p:grpSpPr>
        <p:grpSp>
          <p:nvGrpSpPr>
            <p:cNvPr id="33816" name="组合 119"/>
            <p:cNvGrpSpPr>
              <a:grpSpLocks/>
            </p:cNvGrpSpPr>
            <p:nvPr/>
          </p:nvGrpSpPr>
          <p:grpSpPr bwMode="auto">
            <a:xfrm>
              <a:off x="714348" y="1928802"/>
              <a:ext cx="6072230" cy="1414466"/>
              <a:chOff x="714348" y="1928802"/>
              <a:chExt cx="6072230" cy="1414466"/>
            </a:xfrm>
          </p:grpSpPr>
          <p:grpSp>
            <p:nvGrpSpPr>
              <p:cNvPr id="33820" name="组合 15"/>
              <p:cNvGrpSpPr>
                <a:grpSpLocks/>
              </p:cNvGrpSpPr>
              <p:nvPr/>
            </p:nvGrpSpPr>
            <p:grpSpPr bwMode="auto">
              <a:xfrm>
                <a:off x="714348" y="1928802"/>
                <a:ext cx="714380" cy="1414466"/>
                <a:chOff x="1571604" y="2285992"/>
                <a:chExt cx="1143008" cy="1414466"/>
              </a:xfrm>
            </p:grpSpPr>
            <p:grpSp>
              <p:nvGrpSpPr>
                <p:cNvPr id="33861" name="组合 14"/>
                <p:cNvGrpSpPr>
                  <a:grpSpLocks/>
                </p:cNvGrpSpPr>
                <p:nvPr/>
              </p:nvGrpSpPr>
              <p:grpSpPr bwMode="auto">
                <a:xfrm>
                  <a:off x="1571604" y="2285992"/>
                  <a:ext cx="1143008" cy="1414466"/>
                  <a:chOff x="1571604" y="2285992"/>
                  <a:chExt cx="1143008" cy="1414466"/>
                </a:xfrm>
              </p:grpSpPr>
              <p:sp>
                <p:nvSpPr>
                  <p:cNvPr id="4" name="矩形 3"/>
                  <p:cNvSpPr/>
                  <p:nvPr/>
                </p:nvSpPr>
                <p:spPr>
                  <a:xfrm>
                    <a:off x="1571604" y="2786055"/>
                    <a:ext cx="1143008" cy="271464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" name="矩形 4"/>
                  <p:cNvSpPr/>
                  <p:nvPr/>
                </p:nvSpPr>
                <p:spPr>
                  <a:xfrm>
                    <a:off x="1571604" y="3000369"/>
                    <a:ext cx="1143008" cy="271463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6" name="矩形 5"/>
                  <p:cNvSpPr/>
                  <p:nvPr/>
                </p:nvSpPr>
                <p:spPr>
                  <a:xfrm>
                    <a:off x="1571604" y="3214681"/>
                    <a:ext cx="1143008" cy="271464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" name="矩形 7"/>
                  <p:cNvSpPr/>
                  <p:nvPr/>
                </p:nvSpPr>
                <p:spPr>
                  <a:xfrm>
                    <a:off x="1571604" y="3428995"/>
                    <a:ext cx="1143008" cy="271463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cxnSp>
                <p:nvCxnSpPr>
                  <p:cNvPr id="12" name="直接连接符 11"/>
                  <p:cNvCxnSpPr/>
                  <p:nvPr/>
                </p:nvCxnSpPr>
                <p:spPr>
                  <a:xfrm rot="5400000">
                    <a:off x="1321572" y="2536023"/>
                    <a:ext cx="500064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" name="直接连接符 13"/>
                <p:cNvCxnSpPr/>
                <p:nvPr/>
              </p:nvCxnSpPr>
              <p:spPr>
                <a:xfrm rot="5400000">
                  <a:off x="2464580" y="2536023"/>
                  <a:ext cx="500064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21" name="组合 16"/>
              <p:cNvGrpSpPr>
                <a:grpSpLocks/>
              </p:cNvGrpSpPr>
              <p:nvPr/>
            </p:nvGrpSpPr>
            <p:grpSpPr bwMode="auto">
              <a:xfrm>
                <a:off x="2928926" y="1928802"/>
                <a:ext cx="714380" cy="1414466"/>
                <a:chOff x="1571604" y="2285992"/>
                <a:chExt cx="1143008" cy="1414466"/>
              </a:xfrm>
            </p:grpSpPr>
            <p:grpSp>
              <p:nvGrpSpPr>
                <p:cNvPr id="33854" name="组合 14"/>
                <p:cNvGrpSpPr>
                  <a:grpSpLocks/>
                </p:cNvGrpSpPr>
                <p:nvPr/>
              </p:nvGrpSpPr>
              <p:grpSpPr bwMode="auto">
                <a:xfrm>
                  <a:off x="1571604" y="2285992"/>
                  <a:ext cx="1143008" cy="1414466"/>
                  <a:chOff x="1571604" y="2285992"/>
                  <a:chExt cx="1143008" cy="1414466"/>
                </a:xfrm>
              </p:grpSpPr>
              <p:sp>
                <p:nvSpPr>
                  <p:cNvPr id="20" name="矩形 19"/>
                  <p:cNvSpPr/>
                  <p:nvPr/>
                </p:nvSpPr>
                <p:spPr>
                  <a:xfrm>
                    <a:off x="1571604" y="2786055"/>
                    <a:ext cx="1143008" cy="271464"/>
                  </a:xfrm>
                  <a:prstGeom prst="rect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1571604" y="3000369"/>
                    <a:ext cx="1143008" cy="271463"/>
                  </a:xfrm>
                  <a:prstGeom prst="rect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22" name="矩形 21"/>
                  <p:cNvSpPr/>
                  <p:nvPr/>
                </p:nvSpPr>
                <p:spPr>
                  <a:xfrm>
                    <a:off x="1571604" y="3214681"/>
                    <a:ext cx="1143008" cy="271464"/>
                  </a:xfrm>
                  <a:prstGeom prst="rect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1571604" y="3428995"/>
                    <a:ext cx="1143008" cy="271463"/>
                  </a:xfrm>
                  <a:prstGeom prst="rect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cxnSp>
                <p:nvCxnSpPr>
                  <p:cNvPr id="24" name="直接连接符 23"/>
                  <p:cNvCxnSpPr/>
                  <p:nvPr/>
                </p:nvCxnSpPr>
                <p:spPr>
                  <a:xfrm rot="5400000">
                    <a:off x="1321572" y="2536023"/>
                    <a:ext cx="500064" cy="0"/>
                  </a:xfrm>
                  <a:prstGeom prst="line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" name="直接连接符 18"/>
                <p:cNvCxnSpPr/>
                <p:nvPr/>
              </p:nvCxnSpPr>
              <p:spPr>
                <a:xfrm rot="5400000">
                  <a:off x="2464580" y="2536023"/>
                  <a:ext cx="500064" cy="0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22" name="组合 24"/>
              <p:cNvGrpSpPr>
                <a:grpSpLocks/>
              </p:cNvGrpSpPr>
              <p:nvPr/>
            </p:nvGrpSpPr>
            <p:grpSpPr bwMode="auto">
              <a:xfrm>
                <a:off x="1571604" y="1928802"/>
                <a:ext cx="714380" cy="1414466"/>
                <a:chOff x="1571604" y="2285992"/>
                <a:chExt cx="1143008" cy="1414466"/>
              </a:xfrm>
            </p:grpSpPr>
            <p:grpSp>
              <p:nvGrpSpPr>
                <p:cNvPr id="33847" name="组合 14"/>
                <p:cNvGrpSpPr>
                  <a:grpSpLocks/>
                </p:cNvGrpSpPr>
                <p:nvPr/>
              </p:nvGrpSpPr>
              <p:grpSpPr bwMode="auto">
                <a:xfrm>
                  <a:off x="1571604" y="2285992"/>
                  <a:ext cx="1143008" cy="1414466"/>
                  <a:chOff x="1571604" y="2285992"/>
                  <a:chExt cx="1143008" cy="1414466"/>
                </a:xfrm>
              </p:grpSpPr>
              <p:sp>
                <p:nvSpPr>
                  <p:cNvPr id="28" name="矩形 27"/>
                  <p:cNvSpPr/>
                  <p:nvPr/>
                </p:nvSpPr>
                <p:spPr>
                  <a:xfrm>
                    <a:off x="1571604" y="2786055"/>
                    <a:ext cx="1143008" cy="271464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29" name="矩形 28"/>
                  <p:cNvSpPr/>
                  <p:nvPr/>
                </p:nvSpPr>
                <p:spPr>
                  <a:xfrm>
                    <a:off x="1571604" y="3000369"/>
                    <a:ext cx="1143008" cy="271463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0" name="矩形 29"/>
                  <p:cNvSpPr/>
                  <p:nvPr/>
                </p:nvSpPr>
                <p:spPr>
                  <a:xfrm>
                    <a:off x="1571604" y="3214681"/>
                    <a:ext cx="1143008" cy="271464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31" name="矩形 30"/>
                  <p:cNvSpPr/>
                  <p:nvPr/>
                </p:nvSpPr>
                <p:spPr>
                  <a:xfrm>
                    <a:off x="1571604" y="3428995"/>
                    <a:ext cx="1143008" cy="271463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cxnSp>
                <p:nvCxnSpPr>
                  <p:cNvPr id="32" name="直接连接符 31"/>
                  <p:cNvCxnSpPr/>
                  <p:nvPr/>
                </p:nvCxnSpPr>
                <p:spPr>
                  <a:xfrm rot="5400000">
                    <a:off x="1321572" y="2536023"/>
                    <a:ext cx="500064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" name="直接连接符 26"/>
                <p:cNvCxnSpPr/>
                <p:nvPr/>
              </p:nvCxnSpPr>
              <p:spPr>
                <a:xfrm rot="5400000">
                  <a:off x="2464580" y="2536023"/>
                  <a:ext cx="500064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23" name="组合 49"/>
              <p:cNvGrpSpPr>
                <a:grpSpLocks/>
              </p:cNvGrpSpPr>
              <p:nvPr/>
            </p:nvGrpSpPr>
            <p:grpSpPr bwMode="auto">
              <a:xfrm>
                <a:off x="5214942" y="1928802"/>
                <a:ext cx="714380" cy="1414466"/>
                <a:chOff x="1571604" y="2285992"/>
                <a:chExt cx="1143008" cy="1414466"/>
              </a:xfrm>
            </p:grpSpPr>
            <p:grpSp>
              <p:nvGrpSpPr>
                <p:cNvPr id="33840" name="组合 14"/>
                <p:cNvGrpSpPr>
                  <a:grpSpLocks/>
                </p:cNvGrpSpPr>
                <p:nvPr/>
              </p:nvGrpSpPr>
              <p:grpSpPr bwMode="auto">
                <a:xfrm>
                  <a:off x="1571604" y="2285992"/>
                  <a:ext cx="1143008" cy="1414466"/>
                  <a:chOff x="1571604" y="2285992"/>
                  <a:chExt cx="1143008" cy="1414466"/>
                </a:xfrm>
              </p:grpSpPr>
              <p:sp>
                <p:nvSpPr>
                  <p:cNvPr id="53" name="矩形 52"/>
                  <p:cNvSpPr/>
                  <p:nvPr/>
                </p:nvSpPr>
                <p:spPr>
                  <a:xfrm>
                    <a:off x="1571604" y="2786055"/>
                    <a:ext cx="1143008" cy="271464"/>
                  </a:xfrm>
                  <a:prstGeom prst="rect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1571604" y="3000369"/>
                    <a:ext cx="1143008" cy="271463"/>
                  </a:xfrm>
                  <a:prstGeom prst="rect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1571604" y="3214681"/>
                    <a:ext cx="1143008" cy="271464"/>
                  </a:xfrm>
                  <a:prstGeom prst="rect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1571604" y="3428995"/>
                    <a:ext cx="1143008" cy="271463"/>
                  </a:xfrm>
                  <a:prstGeom prst="rect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cxnSp>
                <p:nvCxnSpPr>
                  <p:cNvPr id="57" name="直接连接符 56"/>
                  <p:cNvCxnSpPr/>
                  <p:nvPr/>
                </p:nvCxnSpPr>
                <p:spPr>
                  <a:xfrm rot="5400000">
                    <a:off x="1321572" y="2536023"/>
                    <a:ext cx="500064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2" name="直接连接符 51"/>
                <p:cNvCxnSpPr/>
                <p:nvPr/>
              </p:nvCxnSpPr>
              <p:spPr>
                <a:xfrm rot="5400000">
                  <a:off x="2464580" y="2536023"/>
                  <a:ext cx="500064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24" name="组合 58"/>
              <p:cNvGrpSpPr>
                <a:grpSpLocks/>
              </p:cNvGrpSpPr>
              <p:nvPr/>
            </p:nvGrpSpPr>
            <p:grpSpPr bwMode="auto">
              <a:xfrm>
                <a:off x="3786182" y="1928802"/>
                <a:ext cx="714380" cy="1414466"/>
                <a:chOff x="1571604" y="2285992"/>
                <a:chExt cx="1143008" cy="1414466"/>
              </a:xfrm>
            </p:grpSpPr>
            <p:grpSp>
              <p:nvGrpSpPr>
                <p:cNvPr id="33833" name="组合 14"/>
                <p:cNvGrpSpPr>
                  <a:grpSpLocks/>
                </p:cNvGrpSpPr>
                <p:nvPr/>
              </p:nvGrpSpPr>
              <p:grpSpPr bwMode="auto">
                <a:xfrm>
                  <a:off x="1571604" y="2285992"/>
                  <a:ext cx="1143008" cy="1414466"/>
                  <a:chOff x="1571604" y="2285992"/>
                  <a:chExt cx="1143008" cy="1414466"/>
                </a:xfrm>
              </p:grpSpPr>
              <p:sp>
                <p:nvSpPr>
                  <p:cNvPr id="62" name="矩形 61"/>
                  <p:cNvSpPr/>
                  <p:nvPr/>
                </p:nvSpPr>
                <p:spPr>
                  <a:xfrm>
                    <a:off x="1571604" y="2786055"/>
                    <a:ext cx="1143008" cy="271464"/>
                  </a:xfrm>
                  <a:prstGeom prst="rect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1571604" y="3000369"/>
                    <a:ext cx="1143008" cy="271463"/>
                  </a:xfrm>
                  <a:prstGeom prst="rect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1571604" y="3214681"/>
                    <a:ext cx="1143008" cy="271464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1571604" y="3428995"/>
                    <a:ext cx="1143008" cy="271463"/>
                  </a:xfrm>
                  <a:prstGeom prst="rect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cxnSp>
                <p:nvCxnSpPr>
                  <p:cNvPr id="66" name="直接连接符 65"/>
                  <p:cNvCxnSpPr/>
                  <p:nvPr/>
                </p:nvCxnSpPr>
                <p:spPr>
                  <a:xfrm rot="5400000">
                    <a:off x="1321572" y="2536023"/>
                    <a:ext cx="500064" cy="0"/>
                  </a:xfrm>
                  <a:prstGeom prst="line">
                    <a:avLst/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1" name="直接连接符 60"/>
                <p:cNvCxnSpPr/>
                <p:nvPr/>
              </p:nvCxnSpPr>
              <p:spPr>
                <a:xfrm rot="5400000">
                  <a:off x="2464580" y="2536023"/>
                  <a:ext cx="500064" cy="0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25" name="组合 66"/>
              <p:cNvGrpSpPr>
                <a:grpSpLocks/>
              </p:cNvGrpSpPr>
              <p:nvPr/>
            </p:nvGrpSpPr>
            <p:grpSpPr bwMode="auto">
              <a:xfrm>
                <a:off x="6072198" y="1928802"/>
                <a:ext cx="714380" cy="1414466"/>
                <a:chOff x="1571604" y="2285992"/>
                <a:chExt cx="1143008" cy="1414466"/>
              </a:xfrm>
            </p:grpSpPr>
            <p:grpSp>
              <p:nvGrpSpPr>
                <p:cNvPr id="33826" name="组合 14"/>
                <p:cNvGrpSpPr>
                  <a:grpSpLocks/>
                </p:cNvGrpSpPr>
                <p:nvPr/>
              </p:nvGrpSpPr>
              <p:grpSpPr bwMode="auto">
                <a:xfrm>
                  <a:off x="1571604" y="2285992"/>
                  <a:ext cx="1143008" cy="1414466"/>
                  <a:chOff x="1571604" y="2285992"/>
                  <a:chExt cx="1143008" cy="1414466"/>
                </a:xfrm>
              </p:grpSpPr>
              <p:sp>
                <p:nvSpPr>
                  <p:cNvPr id="70" name="矩形 69"/>
                  <p:cNvSpPr/>
                  <p:nvPr/>
                </p:nvSpPr>
                <p:spPr>
                  <a:xfrm>
                    <a:off x="1571604" y="2786055"/>
                    <a:ext cx="1143008" cy="271464"/>
                  </a:xfrm>
                  <a:prstGeom prst="rect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71" name="矩形 70"/>
                  <p:cNvSpPr/>
                  <p:nvPr/>
                </p:nvSpPr>
                <p:spPr>
                  <a:xfrm>
                    <a:off x="1571604" y="3000369"/>
                    <a:ext cx="1143008" cy="27146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1571604" y="3214681"/>
                    <a:ext cx="1143008" cy="271464"/>
                  </a:xfrm>
                  <a:prstGeom prst="rect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73" name="矩形 72"/>
                  <p:cNvSpPr/>
                  <p:nvPr/>
                </p:nvSpPr>
                <p:spPr>
                  <a:xfrm>
                    <a:off x="1571604" y="3428995"/>
                    <a:ext cx="1143008" cy="271463"/>
                  </a:xfrm>
                  <a:prstGeom prst="rect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cxnSp>
                <p:nvCxnSpPr>
                  <p:cNvPr id="74" name="直接连接符 73"/>
                  <p:cNvCxnSpPr/>
                  <p:nvPr/>
                </p:nvCxnSpPr>
                <p:spPr>
                  <a:xfrm rot="5400000">
                    <a:off x="1321572" y="2536023"/>
                    <a:ext cx="500064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9" name="直接连接符 68"/>
                <p:cNvCxnSpPr/>
                <p:nvPr/>
              </p:nvCxnSpPr>
              <p:spPr>
                <a:xfrm rot="5400000">
                  <a:off x="2464580" y="2536023"/>
                  <a:ext cx="500064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817" name="TextBox 83"/>
            <p:cNvSpPr txBox="1">
              <a:spLocks noChangeArrowheads="1"/>
            </p:cNvSpPr>
            <p:nvPr/>
          </p:nvSpPr>
          <p:spPr bwMode="auto">
            <a:xfrm>
              <a:off x="571472" y="1500174"/>
              <a:ext cx="20002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/>
                <a:t>Read  Queues (RT)</a:t>
              </a:r>
              <a:endParaRPr lang="zh-CN" altLang="en-US"/>
            </a:p>
          </p:txBody>
        </p:sp>
        <p:sp>
          <p:nvSpPr>
            <p:cNvPr id="33818" name="TextBox 84"/>
            <p:cNvSpPr txBox="1">
              <a:spLocks noChangeArrowheads="1"/>
            </p:cNvSpPr>
            <p:nvPr/>
          </p:nvSpPr>
          <p:spPr bwMode="auto">
            <a:xfrm>
              <a:off x="2743200" y="1500174"/>
              <a:ext cx="2286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/>
                <a:t>Read  Queues (Prefetch)</a:t>
              </a:r>
              <a:endParaRPr lang="zh-CN" altLang="en-US"/>
            </a:p>
          </p:txBody>
        </p:sp>
        <p:sp>
          <p:nvSpPr>
            <p:cNvPr id="33819" name="TextBox 85"/>
            <p:cNvSpPr txBox="1">
              <a:spLocks noChangeArrowheads="1"/>
            </p:cNvSpPr>
            <p:nvPr/>
          </p:nvSpPr>
          <p:spPr bwMode="auto">
            <a:xfrm>
              <a:off x="5000628" y="1500174"/>
              <a:ext cx="242889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/>
                <a:t>Write Queues (Offloading)</a:t>
              </a:r>
              <a:endParaRPr lang="zh-CN" altLang="en-US"/>
            </a:p>
          </p:txBody>
        </p:sp>
      </p:grpSp>
      <p:grpSp>
        <p:nvGrpSpPr>
          <p:cNvPr id="33799" name="组合 94"/>
          <p:cNvGrpSpPr>
            <a:grpSpLocks/>
          </p:cNvGrpSpPr>
          <p:nvPr/>
        </p:nvGrpSpPr>
        <p:grpSpPr bwMode="auto">
          <a:xfrm>
            <a:off x="714375" y="4000500"/>
            <a:ext cx="3357563" cy="1000125"/>
            <a:chOff x="857224" y="3929066"/>
            <a:chExt cx="3357586" cy="1000132"/>
          </a:xfrm>
        </p:grpSpPr>
        <p:sp>
          <p:nvSpPr>
            <p:cNvPr id="90" name="圆角矩形 89"/>
            <p:cNvSpPr/>
            <p:nvPr/>
          </p:nvSpPr>
          <p:spPr>
            <a:xfrm>
              <a:off x="857224" y="3929066"/>
              <a:ext cx="3357586" cy="1000132"/>
            </a:xfrm>
            <a:prstGeom prst="round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r>
                <a:rPr lang="en-US" altLang="zh-CN" dirty="0"/>
                <a:t>Big Memory with PCM</a:t>
              </a:r>
              <a:endParaRPr lang="zh-CN" altLang="en-US" dirty="0"/>
            </a:p>
          </p:txBody>
        </p:sp>
        <p:grpSp>
          <p:nvGrpSpPr>
            <p:cNvPr id="33809" name="组合 93"/>
            <p:cNvGrpSpPr>
              <a:grpSpLocks/>
            </p:cNvGrpSpPr>
            <p:nvPr/>
          </p:nvGrpSpPr>
          <p:grpSpPr bwMode="auto">
            <a:xfrm>
              <a:off x="928662" y="4143380"/>
              <a:ext cx="3214710" cy="285752"/>
              <a:chOff x="928662" y="4143380"/>
              <a:chExt cx="3214710" cy="285752"/>
            </a:xfrm>
          </p:grpSpPr>
          <p:sp>
            <p:nvSpPr>
              <p:cNvPr id="87" name="流程图: 数据 86"/>
              <p:cNvSpPr/>
              <p:nvPr/>
            </p:nvSpPr>
            <p:spPr>
              <a:xfrm>
                <a:off x="928662" y="4143380"/>
                <a:ext cx="857256" cy="285752"/>
              </a:xfrm>
              <a:prstGeom prst="flowChartInputOutp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8" name="流程图: 数据 87"/>
              <p:cNvSpPr/>
              <p:nvPr/>
            </p:nvSpPr>
            <p:spPr>
              <a:xfrm>
                <a:off x="1714479" y="4143380"/>
                <a:ext cx="857256" cy="285752"/>
              </a:xfrm>
              <a:prstGeom prst="flowChartInputOutp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9" name="流程图: 数据 88"/>
              <p:cNvSpPr/>
              <p:nvPr/>
            </p:nvSpPr>
            <p:spPr>
              <a:xfrm>
                <a:off x="3286115" y="4143380"/>
                <a:ext cx="857256" cy="285752"/>
              </a:xfrm>
              <a:prstGeom prst="flowChartInputOutp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2643174" y="4286256"/>
                <a:ext cx="71437" cy="4603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2857487" y="4286256"/>
                <a:ext cx="71438" cy="4603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3071802" y="4286256"/>
                <a:ext cx="71437" cy="4603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cxnSp>
        <p:nvCxnSpPr>
          <p:cNvPr id="99" name="曲线连接符 98"/>
          <p:cNvCxnSpPr/>
          <p:nvPr/>
        </p:nvCxnSpPr>
        <p:spPr>
          <a:xfrm rot="16200000" flipH="1">
            <a:off x="3233738" y="3695700"/>
            <a:ext cx="2786065" cy="1252540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曲线连接符 102"/>
          <p:cNvCxnSpPr/>
          <p:nvPr/>
        </p:nvCxnSpPr>
        <p:spPr>
          <a:xfrm rot="5400000">
            <a:off x="4217194" y="3809206"/>
            <a:ext cx="2786063" cy="714375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曲线连接符 109"/>
          <p:cNvCxnSpPr/>
          <p:nvPr/>
        </p:nvCxnSpPr>
        <p:spPr>
          <a:xfrm flipV="1">
            <a:off x="5162550" y="5181600"/>
            <a:ext cx="1390650" cy="39052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曲线连接符 111"/>
          <p:cNvCxnSpPr/>
          <p:nvPr/>
        </p:nvCxnSpPr>
        <p:spPr>
          <a:xfrm rot="10800000">
            <a:off x="2428875" y="4500563"/>
            <a:ext cx="2786063" cy="121443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形状 114"/>
          <p:cNvCxnSpPr>
            <a:stCxn id="90" idx="0"/>
          </p:cNvCxnSpPr>
          <p:nvPr/>
        </p:nvCxnSpPr>
        <p:spPr>
          <a:xfrm rot="16200000" flipV="1">
            <a:off x="1731963" y="3340100"/>
            <a:ext cx="571500" cy="74930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7" name="矩形 123"/>
          <p:cNvSpPr>
            <a:spLocks noChangeArrowheads="1"/>
          </p:cNvSpPr>
          <p:nvPr/>
        </p:nvSpPr>
        <p:spPr bwMode="auto">
          <a:xfrm>
            <a:off x="2714625" y="3571875"/>
            <a:ext cx="2714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When/ Where/how much 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94" name="Cloud 93"/>
          <p:cNvSpPr/>
          <p:nvPr/>
        </p:nvSpPr>
        <p:spPr bwMode="auto">
          <a:xfrm>
            <a:off x="5857874" y="5485452"/>
            <a:ext cx="1571626" cy="887715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3" name="Straight Arrow Connector 2"/>
          <p:cNvCxnSpPr>
            <a:stCxn id="83" idx="2"/>
          </p:cNvCxnSpPr>
          <p:nvPr/>
        </p:nvCxnSpPr>
        <p:spPr>
          <a:xfrm>
            <a:off x="6819900" y="5181600"/>
            <a:ext cx="0" cy="3038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4" idx="3"/>
            <a:endCxn id="94" idx="2"/>
          </p:cNvCxnSpPr>
          <p:nvPr/>
        </p:nvCxnSpPr>
        <p:spPr>
          <a:xfrm flipV="1">
            <a:off x="5250656" y="5929310"/>
            <a:ext cx="612093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29500" y="5715001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Cloud Storage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69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r>
              <a:rPr lang="en-US" dirty="0" smtClean="0"/>
              <a:t>Cloud Storage and </a:t>
            </a:r>
            <a:br>
              <a:rPr lang="en-US" dirty="0" smtClean="0"/>
            </a:br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r>
              <a:rPr lang="en-US" dirty="0" smtClean="0"/>
              <a:t>OpenStack</a:t>
            </a:r>
          </a:p>
          <a:p>
            <a:r>
              <a:rPr lang="en-US" dirty="0" smtClean="0"/>
              <a:t>VM vs. Container</a:t>
            </a:r>
          </a:p>
          <a:p>
            <a:r>
              <a:rPr lang="en-US" dirty="0" smtClean="0"/>
              <a:t>Durability, Reliability and Availability</a:t>
            </a:r>
          </a:p>
          <a:p>
            <a:r>
              <a:rPr lang="en-US" dirty="0" smtClean="0"/>
              <a:t>Private vs. Public Cloud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08" y="-184666"/>
            <a:ext cx="8686800" cy="691718"/>
          </a:xfrm>
        </p:spPr>
        <p:txBody>
          <a:bodyPr/>
          <a:lstStyle/>
          <a:p>
            <a:pPr algn="ctr"/>
            <a:r>
              <a:rPr lang="en-US" sz="3200" b="1" i="1" dirty="0" smtClean="0"/>
              <a:t>Project: Storage Systems Prototype with I/O Hints</a:t>
            </a:r>
            <a:endParaRPr lang="en-US" sz="3200" b="1" i="1" dirty="0"/>
          </a:p>
        </p:txBody>
      </p:sp>
      <p:sp>
        <p:nvSpPr>
          <p:cNvPr id="23" name="Can 22"/>
          <p:cNvSpPr/>
          <p:nvPr/>
        </p:nvSpPr>
        <p:spPr bwMode="auto">
          <a:xfrm>
            <a:off x="4364855" y="5737510"/>
            <a:ext cx="516385" cy="313678"/>
          </a:xfrm>
          <a:prstGeom prst="can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smtClean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5" name="Can 24"/>
          <p:cNvSpPr/>
          <p:nvPr/>
        </p:nvSpPr>
        <p:spPr bwMode="auto">
          <a:xfrm>
            <a:off x="4724400" y="5830482"/>
            <a:ext cx="516385" cy="313678"/>
          </a:xfrm>
          <a:prstGeom prst="can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369445" y="5227626"/>
            <a:ext cx="3394599" cy="35510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145219" y="2991774"/>
            <a:ext cx="6550981" cy="30184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1988373" y="4313736"/>
            <a:ext cx="692459" cy="52822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145219" y="1117106"/>
            <a:ext cx="6550981" cy="6332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945538" y="1998955"/>
            <a:ext cx="2928150" cy="24561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886200" y="4648200"/>
            <a:ext cx="1600571" cy="34829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Arial" charset="0"/>
                <a:ea typeface="ＭＳ Ｐゴシック" pitchFamily="-112" charset="-128"/>
              </a:rPr>
              <a:t>Cache Buffer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2971800" y="4724400"/>
            <a:ext cx="9343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2971800" y="4724400"/>
            <a:ext cx="0" cy="685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2971800" y="5410200"/>
            <a:ext cx="390022" cy="88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4794313" y="2244573"/>
            <a:ext cx="0" cy="7472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3110348" y="507052"/>
            <a:ext cx="2056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QoS-aware IO calls</a:t>
            </a:r>
            <a:endParaRPr lang="en-US" sz="1400" dirty="0"/>
          </a:p>
        </p:txBody>
      </p:sp>
      <p:cxnSp>
        <p:nvCxnSpPr>
          <p:cNvPr id="87" name="Straight Arrow Connector 86"/>
          <p:cNvCxnSpPr>
            <a:stCxn id="85" idx="2"/>
          </p:cNvCxnSpPr>
          <p:nvPr/>
        </p:nvCxnSpPr>
        <p:spPr bwMode="auto">
          <a:xfrm>
            <a:off x="4138845" y="814829"/>
            <a:ext cx="0" cy="30227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3470060" y="1128086"/>
            <a:ext cx="17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File System </a:t>
            </a:r>
            <a:endParaRPr lang="en-US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829605" y="1442604"/>
            <a:ext cx="2044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QoS to hints</a:t>
            </a:r>
            <a:endParaRPr lang="en-US" sz="1400" i="1" dirty="0"/>
          </a:p>
        </p:txBody>
      </p:sp>
      <p:cxnSp>
        <p:nvCxnSpPr>
          <p:cNvPr id="94" name="Straight Arrow Connector 93"/>
          <p:cNvCxnSpPr/>
          <p:nvPr/>
        </p:nvCxnSpPr>
        <p:spPr bwMode="auto">
          <a:xfrm>
            <a:off x="3879912" y="1750381"/>
            <a:ext cx="0" cy="24857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3879912" y="2244573"/>
            <a:ext cx="0" cy="7472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4794313" y="1750381"/>
            <a:ext cx="0" cy="24857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3642066" y="1998955"/>
            <a:ext cx="166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SCSI Device Driver</a:t>
            </a:r>
            <a:endParaRPr lang="en-US" sz="12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2133600" y="2971800"/>
            <a:ext cx="4344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Generic Block Layer</a:t>
            </a:r>
            <a:endParaRPr lang="en-US" sz="1400" b="1" dirty="0"/>
          </a:p>
        </p:txBody>
      </p:sp>
      <p:cxnSp>
        <p:nvCxnSpPr>
          <p:cNvPr id="102" name="Straight Connector 101"/>
          <p:cNvCxnSpPr>
            <a:endCxn id="32" idx="2"/>
          </p:cNvCxnSpPr>
          <p:nvPr/>
        </p:nvCxnSpPr>
        <p:spPr bwMode="auto">
          <a:xfrm>
            <a:off x="2334089" y="4500167"/>
            <a:ext cx="514" cy="341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>
            <a:stCxn id="32" idx="0"/>
          </p:cNvCxnSpPr>
          <p:nvPr/>
        </p:nvCxnSpPr>
        <p:spPr bwMode="auto">
          <a:xfrm>
            <a:off x="2334603" y="4313736"/>
            <a:ext cx="0" cy="1864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1987859" y="4500167"/>
            <a:ext cx="6924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1987859" y="4652567"/>
            <a:ext cx="6924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6" name="Rounded Rectangle 115"/>
          <p:cNvSpPr/>
          <p:nvPr/>
        </p:nvSpPr>
        <p:spPr bwMode="auto">
          <a:xfrm>
            <a:off x="1143514" y="4313736"/>
            <a:ext cx="692459" cy="52822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17" name="Straight Connector 116"/>
          <p:cNvCxnSpPr>
            <a:endCxn id="116" idx="2"/>
          </p:cNvCxnSpPr>
          <p:nvPr/>
        </p:nvCxnSpPr>
        <p:spPr bwMode="auto">
          <a:xfrm>
            <a:off x="1489230" y="4500167"/>
            <a:ext cx="514" cy="341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16" idx="0"/>
          </p:cNvCxnSpPr>
          <p:nvPr/>
        </p:nvCxnSpPr>
        <p:spPr bwMode="auto">
          <a:xfrm>
            <a:off x="1489744" y="4313736"/>
            <a:ext cx="0" cy="1864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1143000" y="4500167"/>
            <a:ext cx="6924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>
            <a:off x="1143000" y="4652567"/>
            <a:ext cx="6924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Arrow Connector 121"/>
          <p:cNvCxnSpPr/>
          <p:nvPr/>
        </p:nvCxnSpPr>
        <p:spPr bwMode="auto">
          <a:xfrm>
            <a:off x="1489230" y="4834508"/>
            <a:ext cx="514" cy="45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3" name="Cloud 142"/>
          <p:cNvSpPr/>
          <p:nvPr/>
        </p:nvSpPr>
        <p:spPr bwMode="auto">
          <a:xfrm>
            <a:off x="5554462" y="5652837"/>
            <a:ext cx="1151449" cy="794303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267200" y="5257800"/>
            <a:ext cx="1601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Logical Volume </a:t>
            </a:r>
            <a:r>
              <a:rPr lang="en-US" sz="1200" i="1" dirty="0" smtClean="0"/>
              <a:t>vol1</a:t>
            </a:r>
            <a:endParaRPr lang="en-US" sz="1200" i="1" dirty="0"/>
          </a:p>
        </p:txBody>
      </p:sp>
      <p:sp>
        <p:nvSpPr>
          <p:cNvPr id="172" name="TextBox 171"/>
          <p:cNvSpPr txBox="1"/>
          <p:nvPr/>
        </p:nvSpPr>
        <p:spPr>
          <a:xfrm>
            <a:off x="1200710" y="5805100"/>
            <a:ext cx="1347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Linear devices</a:t>
            </a:r>
            <a:endParaRPr lang="en-US" sz="1200" dirty="0"/>
          </a:p>
        </p:txBody>
      </p:sp>
      <p:sp>
        <p:nvSpPr>
          <p:cNvPr id="174" name="TextBox 173"/>
          <p:cNvSpPr txBox="1"/>
          <p:nvPr/>
        </p:nvSpPr>
        <p:spPr>
          <a:xfrm>
            <a:off x="1143514" y="4841957"/>
            <a:ext cx="968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DM  Table</a:t>
            </a:r>
            <a:endParaRPr lang="en-US" sz="1100" dirty="0"/>
          </a:p>
        </p:txBody>
      </p:sp>
      <p:sp>
        <p:nvSpPr>
          <p:cNvPr id="175" name="TextBox 174"/>
          <p:cNvSpPr txBox="1"/>
          <p:nvPr/>
        </p:nvSpPr>
        <p:spPr>
          <a:xfrm>
            <a:off x="1810530" y="4876800"/>
            <a:ext cx="11083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Hints Mapping Table</a:t>
            </a:r>
            <a:endParaRPr lang="en-US" sz="1100" dirty="0"/>
          </a:p>
        </p:txBody>
      </p:sp>
      <p:sp>
        <p:nvSpPr>
          <p:cNvPr id="176" name="TextBox 175"/>
          <p:cNvSpPr txBox="1"/>
          <p:nvPr/>
        </p:nvSpPr>
        <p:spPr>
          <a:xfrm>
            <a:off x="6533353" y="6160754"/>
            <a:ext cx="964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Cloud</a:t>
            </a:r>
            <a:endParaRPr lang="en-US" sz="1200" dirty="0"/>
          </a:p>
        </p:txBody>
      </p:sp>
      <p:cxnSp>
        <p:nvCxnSpPr>
          <p:cNvPr id="178" name="Straight Connector 177"/>
          <p:cNvCxnSpPr/>
          <p:nvPr/>
        </p:nvCxnSpPr>
        <p:spPr bwMode="auto">
          <a:xfrm>
            <a:off x="1143000" y="457200"/>
            <a:ext cx="1705" cy="620919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2819399" y="2290547"/>
            <a:ext cx="1147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I/O Requests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24400" y="2438400"/>
            <a:ext cx="1217495" cy="313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SCSI Hints</a:t>
            </a:r>
          </a:p>
        </p:txBody>
      </p:sp>
      <p:sp>
        <p:nvSpPr>
          <p:cNvPr id="74" name="Rounded Rectangle 73"/>
          <p:cNvSpPr/>
          <p:nvPr/>
        </p:nvSpPr>
        <p:spPr bwMode="auto">
          <a:xfrm rot="2700000">
            <a:off x="3444347" y="5724020"/>
            <a:ext cx="429314" cy="400457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 rot="2700000">
            <a:off x="3662272" y="5806668"/>
            <a:ext cx="433531" cy="400457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smtClean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536861" y="6160754"/>
            <a:ext cx="619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HDD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333156" y="6185865"/>
            <a:ext cx="619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SSD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1143000" y="4038600"/>
            <a:ext cx="1670923" cy="126911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091850" y="3761601"/>
            <a:ext cx="2161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Persistent Data Structures</a:t>
            </a:r>
            <a:endParaRPr lang="en-US" sz="12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240785" y="4038600"/>
            <a:ext cx="407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bio</a:t>
            </a:r>
            <a:endParaRPr lang="en-US" sz="1200" dirty="0"/>
          </a:p>
        </p:txBody>
      </p:sp>
      <p:sp>
        <p:nvSpPr>
          <p:cNvPr id="77" name="Rectangle 76"/>
          <p:cNvSpPr/>
          <p:nvPr/>
        </p:nvSpPr>
        <p:spPr>
          <a:xfrm>
            <a:off x="1145219" y="5333349"/>
            <a:ext cx="167418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chemeClr val="tx1"/>
              </a:solidFill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225859" y="5333349"/>
            <a:ext cx="1523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Device Mapper              </a:t>
            </a:r>
            <a:endParaRPr lang="en-US" dirty="0"/>
          </a:p>
        </p:txBody>
      </p:sp>
      <p:cxnSp>
        <p:nvCxnSpPr>
          <p:cNvPr id="91" name="Straight Connector 90"/>
          <p:cNvCxnSpPr/>
          <p:nvPr/>
        </p:nvCxnSpPr>
        <p:spPr bwMode="auto">
          <a:xfrm>
            <a:off x="7696200" y="457200"/>
            <a:ext cx="1705" cy="620919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flipH="1">
            <a:off x="5486400" y="4876800"/>
            <a:ext cx="1600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>
            <a:off x="6781800" y="5410200"/>
            <a:ext cx="304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/>
          <p:cNvCxnSpPr/>
          <p:nvPr/>
        </p:nvCxnSpPr>
        <p:spPr bwMode="auto">
          <a:xfrm>
            <a:off x="7086600" y="4876800"/>
            <a:ext cx="0" cy="533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0" name="Rounded Rectangle 139"/>
          <p:cNvSpPr/>
          <p:nvPr/>
        </p:nvSpPr>
        <p:spPr>
          <a:xfrm>
            <a:off x="3962400" y="3886200"/>
            <a:ext cx="9144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chemeClr val="tx1"/>
                </a:solidFill>
                <a:latin typeface="Arial" charset="0"/>
                <a:ea typeface="ＭＳ Ｐゴシック" pitchFamily="-112" charset="-128"/>
              </a:rPr>
              <a:t>Data Blocks Classifier</a:t>
            </a:r>
          </a:p>
        </p:txBody>
      </p:sp>
      <p:cxnSp>
        <p:nvCxnSpPr>
          <p:cNvPr id="142" name="Straight Arrow Connector 141"/>
          <p:cNvCxnSpPr/>
          <p:nvPr/>
        </p:nvCxnSpPr>
        <p:spPr>
          <a:xfrm flipV="1">
            <a:off x="5257800" y="3276600"/>
            <a:ext cx="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5" name="Straight Arrow Connector 144"/>
          <p:cNvCxnSpPr>
            <a:stCxn id="30" idx="2"/>
            <a:endCxn id="140" idx="0"/>
          </p:cNvCxnSpPr>
          <p:nvPr/>
        </p:nvCxnSpPr>
        <p:spPr>
          <a:xfrm flipH="1">
            <a:off x="4419600" y="3293615"/>
            <a:ext cx="1110" cy="5925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8" name="Straight Arrow Connector 147"/>
          <p:cNvCxnSpPr/>
          <p:nvPr/>
        </p:nvCxnSpPr>
        <p:spPr>
          <a:xfrm flipH="1">
            <a:off x="4419600" y="4419600"/>
            <a:ext cx="111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2" name="Straight Arrow Connector 151"/>
          <p:cNvCxnSpPr/>
          <p:nvPr/>
        </p:nvCxnSpPr>
        <p:spPr bwMode="auto">
          <a:xfrm flipH="1">
            <a:off x="2667000" y="4343400"/>
            <a:ext cx="1371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7" name="Can 176"/>
          <p:cNvSpPr/>
          <p:nvPr/>
        </p:nvSpPr>
        <p:spPr bwMode="auto">
          <a:xfrm>
            <a:off x="4724400" y="6477000"/>
            <a:ext cx="516385" cy="182733"/>
          </a:xfrm>
          <a:prstGeom prst="can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smtClean="0"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79" name="Straight Arrow Connector 178"/>
          <p:cNvCxnSpPr>
            <a:endCxn id="177" idx="4"/>
          </p:cNvCxnSpPr>
          <p:nvPr/>
        </p:nvCxnSpPr>
        <p:spPr bwMode="auto">
          <a:xfrm flipH="1">
            <a:off x="5240785" y="6568367"/>
            <a:ext cx="95301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>
            <a:off x="6193439" y="6394720"/>
            <a:ext cx="363" cy="1736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/>
          <p:nvPr/>
        </p:nvCxnSpPr>
        <p:spPr bwMode="auto">
          <a:xfrm flipH="1" flipV="1">
            <a:off x="3200400" y="6553200"/>
            <a:ext cx="1541506" cy="247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>
          <a:xfrm flipV="1">
            <a:off x="3200400" y="4876800"/>
            <a:ext cx="0" cy="1676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>
            <a:off x="3200400" y="4876800"/>
            <a:ext cx="685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4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94" name="TextBox 193"/>
          <p:cNvSpPr txBox="1"/>
          <p:nvPr/>
        </p:nvSpPr>
        <p:spPr>
          <a:xfrm>
            <a:off x="4495800" y="65810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Thin Client</a:t>
            </a:r>
            <a:endParaRPr lang="en-US" sz="1200" dirty="0"/>
          </a:p>
        </p:txBody>
      </p:sp>
      <p:cxnSp>
        <p:nvCxnSpPr>
          <p:cNvPr id="197" name="Straight Arrow Connector 196"/>
          <p:cNvCxnSpPr/>
          <p:nvPr/>
        </p:nvCxnSpPr>
        <p:spPr>
          <a:xfrm>
            <a:off x="2377224" y="5943600"/>
            <a:ext cx="609600" cy="0"/>
          </a:xfrm>
          <a:prstGeom prst="straightConnector1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 bwMode="auto">
          <a:xfrm>
            <a:off x="3438184" y="4500167"/>
            <a:ext cx="0" cy="8158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2680832" y="4500136"/>
            <a:ext cx="75735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flipH="1" flipV="1">
            <a:off x="2813924" y="5564168"/>
            <a:ext cx="547897" cy="75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2334089" y="457200"/>
            <a:ext cx="4371822" cy="253457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59971" y="206829"/>
            <a:ext cx="147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Hints generation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 bwMode="auto">
          <a:xfrm>
            <a:off x="2133600" y="814829"/>
            <a:ext cx="785304" cy="383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3" name="Oval 82"/>
          <p:cNvSpPr/>
          <p:nvPr/>
        </p:nvSpPr>
        <p:spPr bwMode="auto">
          <a:xfrm rot="-1200000">
            <a:off x="411781" y="3459095"/>
            <a:ext cx="4483277" cy="19832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508" y="3293615"/>
            <a:ext cx="1083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BuildingHints</a:t>
            </a:r>
            <a:r>
              <a:rPr lang="en-US" dirty="0" smtClean="0">
                <a:solidFill>
                  <a:srgbClr val="FF0000"/>
                </a:solidFill>
              </a:rPr>
              <a:t> Mapping Table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4364855" y="5805100"/>
            <a:ext cx="3003524" cy="118531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697905" y="4724400"/>
            <a:ext cx="1446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Cloud Objects </a:t>
            </a:r>
            <a:r>
              <a:rPr lang="en-US" dirty="0" err="1" smtClean="0">
                <a:solidFill>
                  <a:srgbClr val="FF0000"/>
                </a:solidFill>
              </a:rPr>
              <a:t>Prefetch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7" name="Straight Arrow Connector 106"/>
          <p:cNvCxnSpPr/>
          <p:nvPr/>
        </p:nvCxnSpPr>
        <p:spPr bwMode="auto">
          <a:xfrm flipH="1">
            <a:off x="7086600" y="5103567"/>
            <a:ext cx="783771" cy="94762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Oval 112"/>
          <p:cNvSpPr/>
          <p:nvPr/>
        </p:nvSpPr>
        <p:spPr bwMode="auto">
          <a:xfrm>
            <a:off x="2986824" y="5012845"/>
            <a:ext cx="4115418" cy="186150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smtClean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477737" y="3886200"/>
            <a:ext cx="159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Logical Volume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 bwMode="auto">
          <a:xfrm flipH="1">
            <a:off x="6193439" y="4532531"/>
            <a:ext cx="729876" cy="6950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44036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9" grpId="0"/>
      <p:bldP spid="79" grpId="1"/>
      <p:bldP spid="83" grpId="0" animBg="1"/>
      <p:bldP spid="83" grpId="1" animBg="1"/>
      <p:bldP spid="86" grpId="0"/>
      <p:bldP spid="86" grpId="1"/>
      <p:bldP spid="101" grpId="0" animBg="1"/>
      <p:bldP spid="103" grpId="0"/>
      <p:bldP spid="113" grpId="0" animBg="1"/>
      <p:bldP spid="113" grpId="1" animBg="1"/>
      <p:bldP spid="114" grpId="0"/>
      <p:bldP spid="1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52400"/>
            <a:ext cx="8307705" cy="990600"/>
          </a:xfrm>
        </p:spPr>
        <p:txBody>
          <a:bodyPr>
            <a:noAutofit/>
          </a:bodyPr>
          <a:lstStyle/>
          <a:p>
            <a:r>
              <a:rPr lang="en-US" dirty="0" smtClean="0"/>
              <a:t>Rapid Evolution of Mobile Devices and Applications (</a:t>
            </a:r>
            <a:r>
              <a:rPr lang="en-US" dirty="0" smtClean="0">
                <a:solidFill>
                  <a:srgbClr val="FF0000"/>
                </a:solidFill>
              </a:rPr>
              <a:t>More Data</a:t>
            </a:r>
            <a:r>
              <a:rPr lang="en-US" dirty="0" smtClean="0"/>
              <a:t>)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 descr="C:\Users\wjlou\Dropbox\LouShare\MyCV\NSF\social-mobile-a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38781"/>
            <a:ext cx="4967085" cy="29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C:\Users\wjlou.NVC\Dropbox\LouShare\MyCV\NSF\ref\Cisco Visual Networking Index  Global Mobile Data Traffic Forecast Update, 2013%C3%A2%E2%82%AC%E2%80%9C2018 - Cisco_files\white_paper_c11-520862_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http://t3.gstatic.com/images?q=tbn:ANd9GcSkiXkms77SZfq4_oDDosekcIEn8kUPcxFTOQ6PA8Hoc846eqY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64" y="4495800"/>
            <a:ext cx="172055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aim.org/wp-content/uploads/2013/08/android-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1642026" cy="123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davy.preuveneers.be/phoneme/public/image/windows_mobile/windows_mobile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49" y="5096256"/>
            <a:ext cx="1311703" cy="12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://cdn.imedicalapps.com/wp-content/uploads/2011/10/mobisante-ultrasound-devi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836" y="1299142"/>
            <a:ext cx="2029364" cy="25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true%20wearabl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74" y="1299142"/>
            <a:ext cx="2715526" cy="19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http://www.onbile.com/info/wp-content/uploads/2012/05/mobiledevic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2" y="1299142"/>
            <a:ext cx="2566693" cy="192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Parallel File Systems and IO Workload Characterization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44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03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Why Is This Important? 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228600" y="1066800"/>
            <a:ext cx="861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ts val="1200"/>
              </a:spcBef>
              <a:buClr>
                <a:srgbClr val="00467F"/>
              </a:buClr>
              <a:buSzPct val="120000"/>
              <a:buFont typeface="Wingdings" pitchFamily="2" charset="2"/>
              <a:buChar char="§"/>
            </a:pPr>
            <a:r>
              <a:rPr lang="en-US" b="1" dirty="0"/>
              <a:t>Workload </a:t>
            </a:r>
            <a:r>
              <a:rPr lang="en-US" b="1" dirty="0" smtClean="0"/>
              <a:t>Characterization</a:t>
            </a:r>
            <a:endParaRPr lang="en-US" b="1" dirty="0"/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467F"/>
              </a:buClr>
              <a:buSzPct val="85000"/>
              <a:buFont typeface="Wingdings" pitchFamily="2" charset="2"/>
              <a:buChar char="Ø"/>
            </a:pPr>
            <a:r>
              <a:rPr lang="en-US" dirty="0"/>
              <a:t>Key to </a:t>
            </a:r>
            <a:r>
              <a:rPr lang="en-US" i="1" u="sng" dirty="0"/>
              <a:t>performance analysis</a:t>
            </a:r>
            <a:r>
              <a:rPr lang="en-US" dirty="0"/>
              <a:t> of storage subsystems.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467F"/>
              </a:buClr>
              <a:buSzPct val="85000"/>
              <a:buFont typeface="Wingdings" pitchFamily="2" charset="2"/>
              <a:buNone/>
            </a:pPr>
            <a:endParaRPr lang="en-US" dirty="0"/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467F"/>
              </a:buClr>
              <a:buSzPct val="85000"/>
              <a:buFont typeface="Wingdings" pitchFamily="2" charset="2"/>
              <a:buChar char="Ø"/>
            </a:pPr>
            <a:r>
              <a:rPr lang="en-US" dirty="0"/>
              <a:t>Key to the </a:t>
            </a:r>
            <a:r>
              <a:rPr lang="en-US" i="1" u="sng" dirty="0"/>
              <a:t>implementation of simulators</a:t>
            </a:r>
            <a:r>
              <a:rPr lang="en-US" dirty="0"/>
              <a:t>, as captured/synthesized workloads are key inputs.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467F"/>
              </a:buClr>
              <a:buSzPct val="85000"/>
              <a:buFont typeface="Wingdings" pitchFamily="2" charset="2"/>
              <a:buNone/>
            </a:pPr>
            <a:endParaRPr lang="en-US" dirty="0"/>
          </a:p>
          <a:p>
            <a:pPr marL="342900" indent="-342900" eaLnBrk="0" hangingPunct="0">
              <a:lnSpc>
                <a:spcPct val="90000"/>
              </a:lnSpc>
              <a:spcBef>
                <a:spcPts val="1200"/>
              </a:spcBef>
              <a:buClr>
                <a:srgbClr val="00467F"/>
              </a:buClr>
              <a:buSzPct val="120000"/>
              <a:buFont typeface="Wingdings" pitchFamily="2" charset="2"/>
              <a:buChar char="§"/>
            </a:pPr>
            <a:r>
              <a:rPr lang="en-US" b="1" dirty="0"/>
              <a:t>Key </a:t>
            </a:r>
            <a:r>
              <a:rPr lang="en-US" b="1" dirty="0" smtClean="0"/>
              <a:t>Issues</a:t>
            </a:r>
            <a:endParaRPr lang="en-US" b="1" dirty="0"/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467F"/>
              </a:buClr>
              <a:buSzPct val="85000"/>
              <a:buFont typeface="Wingdings" pitchFamily="2" charset="2"/>
              <a:buChar char="Ø"/>
            </a:pPr>
            <a:r>
              <a:rPr lang="en-US" dirty="0"/>
              <a:t>Lack of </a:t>
            </a:r>
            <a:r>
              <a:rPr lang="en-US" i="1" u="sng" dirty="0"/>
              <a:t>widely available tool sets</a:t>
            </a:r>
            <a:r>
              <a:rPr lang="en-US" dirty="0"/>
              <a:t> to capture file system level workloads for </a:t>
            </a:r>
            <a:r>
              <a:rPr lang="en-US" dirty="0">
                <a:solidFill>
                  <a:srgbClr val="FF0000"/>
                </a:solidFill>
              </a:rPr>
              <a:t>parallel file systems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467F"/>
              </a:buClr>
              <a:buSzPct val="85000"/>
              <a:buFont typeface="Wingdings" pitchFamily="2" charset="2"/>
              <a:buNone/>
            </a:pPr>
            <a:endParaRPr lang="en-US" dirty="0"/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467F"/>
              </a:buClr>
              <a:buSzPct val="85000"/>
              <a:buFont typeface="Wingdings" pitchFamily="2" charset="2"/>
              <a:buChar char="Ø"/>
            </a:pPr>
            <a:r>
              <a:rPr lang="en-US" dirty="0"/>
              <a:t>Lack of </a:t>
            </a:r>
            <a:r>
              <a:rPr lang="en-US" i="1" u="sng" dirty="0"/>
              <a:t>methods to characterize</a:t>
            </a:r>
            <a:r>
              <a:rPr lang="en-US" dirty="0"/>
              <a:t> parallel workloads (for  </a:t>
            </a:r>
            <a:r>
              <a:rPr lang="en-US" dirty="0">
                <a:solidFill>
                  <a:srgbClr val="FF0000"/>
                </a:solidFill>
              </a:rPr>
              <a:t>parallel file systems</a:t>
            </a:r>
            <a:r>
              <a:rPr lang="en-US" dirty="0"/>
              <a:t>)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467F"/>
              </a:buClr>
              <a:buSzPct val="85000"/>
              <a:buFont typeface="Wingdings" pitchFamily="2" charset="2"/>
              <a:buNone/>
            </a:pPr>
            <a:endParaRPr lang="en-US" dirty="0"/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467F"/>
              </a:buClr>
              <a:buSzPct val="85000"/>
              <a:buFont typeface="Wingdings" pitchFamily="2" charset="2"/>
              <a:buChar char="Ø"/>
            </a:pPr>
            <a:r>
              <a:rPr lang="en-US" dirty="0"/>
              <a:t>Lack of </a:t>
            </a:r>
            <a:r>
              <a:rPr lang="en-US" i="1" u="sng" dirty="0"/>
              <a:t>methods to synthesize</a:t>
            </a:r>
            <a:r>
              <a:rPr lang="en-US" dirty="0"/>
              <a:t> workloads accurately at </a:t>
            </a:r>
            <a:r>
              <a:rPr lang="en-US" dirty="0">
                <a:solidFill>
                  <a:srgbClr val="FF0000"/>
                </a:solidFill>
              </a:rPr>
              <a:t>all levels </a:t>
            </a:r>
            <a:r>
              <a:rPr lang="en-US" dirty="0"/>
              <a:t>(Block, File , etc)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467F"/>
              </a:buClr>
              <a:buSzPct val="85000"/>
              <a:buFont typeface="Wingdings" pitchFamily="2" charset="2"/>
              <a:buNone/>
            </a:pPr>
            <a:endParaRPr lang="en-US" dirty="0"/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467F"/>
              </a:buClr>
              <a:buSzPct val="85000"/>
              <a:buFont typeface="Wingdings" pitchFamily="2" charset="2"/>
              <a:buChar char="Ø"/>
            </a:pPr>
            <a:r>
              <a:rPr lang="en-US" dirty="0"/>
              <a:t>Understanding of how existing workloads </a:t>
            </a:r>
            <a:r>
              <a:rPr lang="en-US" i="1" u="sng" dirty="0"/>
              <a:t>scale</a:t>
            </a:r>
            <a:r>
              <a:rPr lang="en-US" dirty="0"/>
              <a:t> in the </a:t>
            </a:r>
            <a:r>
              <a:rPr lang="en-US" dirty="0" err="1">
                <a:solidFill>
                  <a:srgbClr val="FF0000"/>
                </a:solidFill>
              </a:rPr>
              <a:t>exascale</a:t>
            </a:r>
            <a:r>
              <a:rPr lang="en-US" dirty="0"/>
              <a:t> regime is lacking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467F"/>
              </a:buClr>
              <a:buSzPct val="85000"/>
              <a:buFont typeface="Wingdings" pitchFamily="2" charset="2"/>
              <a:buChar char="Ø"/>
            </a:pPr>
            <a:endParaRPr lang="en-US" dirty="0"/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00467F"/>
              </a:buClr>
              <a:buSzPct val="85000"/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12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Goals and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r>
              <a:rPr lang="en-US" sz="2000" b="0" dirty="0" smtClean="0"/>
              <a:t> </a:t>
            </a:r>
            <a:r>
              <a:rPr lang="en-US" sz="2000" b="0" i="1" u="sng" dirty="0" smtClean="0"/>
              <a:t>A detailed understanding and survey</a:t>
            </a:r>
            <a:r>
              <a:rPr lang="en-US" sz="2000" b="0" dirty="0" smtClean="0"/>
              <a:t> of  existing methods in file system tracing, trace replaying, visualization, synthetic workload generators at the file system input levels, and existing mathematical models</a:t>
            </a:r>
          </a:p>
          <a:p>
            <a:pPr>
              <a:buFont typeface="Wingdings" pitchFamily="2" charset="2"/>
              <a:buNone/>
            </a:pPr>
            <a:endParaRPr lang="en-US" sz="2000" b="0" dirty="0" smtClean="0"/>
          </a:p>
          <a:p>
            <a:r>
              <a:rPr lang="en-US" sz="2000" b="0" i="1" u="sng" dirty="0" smtClean="0"/>
              <a:t>Tools , techniques and methods</a:t>
            </a:r>
            <a:r>
              <a:rPr lang="en-US" sz="2000" b="0" i="1" dirty="0" smtClean="0"/>
              <a:t> to analyze parallel file system input traces (</a:t>
            </a:r>
            <a:r>
              <a:rPr lang="en-US" sz="2000" b="0" i="1" dirty="0" smtClean="0">
                <a:solidFill>
                  <a:srgbClr val="FF0000"/>
                </a:solidFill>
              </a:rPr>
              <a:t>require to know more about OS, meta-data server, and applications</a:t>
            </a:r>
            <a:r>
              <a:rPr lang="en-US" sz="2000" b="0" i="1" dirty="0" smtClean="0"/>
              <a:t>)</a:t>
            </a:r>
          </a:p>
          <a:p>
            <a:pPr>
              <a:buFont typeface="Wingdings" pitchFamily="2" charset="2"/>
              <a:buNone/>
            </a:pPr>
            <a:endParaRPr lang="en-US" sz="2000" b="0" dirty="0" smtClean="0"/>
          </a:p>
          <a:p>
            <a:r>
              <a:rPr lang="en-US" sz="2000" b="0" dirty="0" smtClean="0"/>
              <a:t>Models to </a:t>
            </a:r>
            <a:r>
              <a:rPr lang="en-US" sz="2000" b="0" i="1" u="sng" dirty="0" smtClean="0"/>
              <a:t>characterize</a:t>
            </a:r>
            <a:r>
              <a:rPr lang="en-US" sz="2000" b="0" dirty="0" smtClean="0"/>
              <a:t> the above workloads traces (Using statistical and analytical methods)</a:t>
            </a:r>
          </a:p>
          <a:p>
            <a:pPr>
              <a:buFont typeface="Wingdings" pitchFamily="2" charset="2"/>
              <a:buNone/>
            </a:pPr>
            <a:endParaRPr lang="en-US" sz="2000" b="0" dirty="0" smtClean="0"/>
          </a:p>
          <a:p>
            <a:r>
              <a:rPr lang="en-US" sz="2000" b="0" i="1" u="sng" dirty="0" smtClean="0"/>
              <a:t>Synthetic workload generation</a:t>
            </a:r>
            <a:r>
              <a:rPr lang="en-US" sz="2000" b="0" dirty="0" smtClean="0"/>
              <a:t> at the parallel file system input level – which will be used as inputs to the simulator.</a:t>
            </a:r>
          </a:p>
          <a:p>
            <a:pPr>
              <a:buFont typeface="Wingdings" pitchFamily="2" charset="2"/>
              <a:buNone/>
            </a:pPr>
            <a:endParaRPr lang="en-US" sz="2000" b="0" dirty="0" smtClean="0"/>
          </a:p>
          <a:p>
            <a:r>
              <a:rPr lang="en-US" sz="2000" b="0" i="1" u="sng" dirty="0" smtClean="0"/>
              <a:t>Understanding of the interactions of workloads</a:t>
            </a:r>
            <a:r>
              <a:rPr lang="en-US" sz="2000" b="0" dirty="0" smtClean="0"/>
              <a:t> at the file system level and making the file system aware of the workloads</a:t>
            </a:r>
          </a:p>
          <a:p>
            <a:endParaRPr lang="en-US" sz="2000" b="0" dirty="0" smtClean="0"/>
          </a:p>
          <a:p>
            <a:pPr>
              <a:lnSpc>
                <a:spcPct val="90000"/>
              </a:lnSpc>
            </a:pPr>
            <a:endParaRPr lang="en-US" sz="1800" b="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400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87362"/>
          </a:xfrm>
        </p:spPr>
        <p:txBody>
          <a:bodyPr/>
          <a:lstStyle/>
          <a:p>
            <a:r>
              <a:rPr lang="en-US" sz="3600" dirty="0" smtClean="0"/>
              <a:t>Block-Level Workload Characterization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38400" y="1828800"/>
          <a:ext cx="2133600" cy="181356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23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System Performance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Storage System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IO Workload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" y="1651000"/>
          <a:ext cx="42672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5" name="Visio" r:id="rId4" imgW="4853760" imgH="4824387" progId="">
                  <p:embed/>
                </p:oleObj>
              </mc:Choice>
              <mc:Fallback>
                <p:oleObj name="Visio" r:id="rId4" imgW="4853760" imgH="4824387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51000"/>
                        <a:ext cx="4267200" cy="424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P=f(S, W)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Improving system for all possible workload space is difficult.</a:t>
            </a:r>
          </a:p>
          <a:p>
            <a:r>
              <a:rPr lang="en-US" sz="2400" dirty="0" smtClean="0"/>
              <a:t>If we know the real workload space we can improve performance more efficiently.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3086" name="TextBox 8"/>
          <p:cNvSpPr txBox="1">
            <a:spLocks noChangeArrowheads="1"/>
          </p:cNvSpPr>
          <p:nvPr/>
        </p:nvSpPr>
        <p:spPr bwMode="auto">
          <a:xfrm>
            <a:off x="152400" y="56388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87" name="TextBox 9"/>
          <p:cNvSpPr txBox="1">
            <a:spLocks noChangeArrowheads="1"/>
          </p:cNvSpPr>
          <p:nvPr/>
        </p:nvSpPr>
        <p:spPr bwMode="auto">
          <a:xfrm>
            <a:off x="152400" y="114300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dirty="0">
                <a:solidFill>
                  <a:srgbClr val="FF0000"/>
                </a:solidFill>
              </a:rPr>
              <a:t>Storage system performance cannot be determined by the system alone.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953000" y="1981200"/>
            <a:ext cx="3657600" cy="2057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pitchFamily="-112" charset="-128"/>
              </a:rPr>
              <a:t>Possible Workload Space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5791200" y="3048000"/>
            <a:ext cx="2438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pitchFamily="-112" charset="-128"/>
              </a:rPr>
              <a:t>Real Workload Space</a:t>
            </a:r>
          </a:p>
        </p:txBody>
      </p:sp>
    </p:spTree>
    <p:extLst>
      <p:ext uri="{BB962C8B-B14F-4D97-AF65-F5344CB8AC3E}">
        <p14:creationId xmlns:p14="http://schemas.microsoft.com/office/powerpoint/2010/main" val="21942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066800"/>
          </a:xfrm>
        </p:spPr>
        <p:txBody>
          <a:bodyPr/>
          <a:lstStyle/>
          <a:p>
            <a:pPr algn="ctr"/>
            <a:r>
              <a:rPr lang="en-US" altLang="zh-CN" sz="4000" dirty="0" smtClean="0">
                <a:solidFill>
                  <a:srgbClr val="0070C0"/>
                </a:solidFill>
              </a:rPr>
              <a:t>Framework of I/O Workload Characterization </a:t>
            </a:r>
            <a:endParaRPr lang="zh-CN" altLang="en-US" sz="4000" dirty="0"/>
          </a:p>
        </p:txBody>
      </p:sp>
      <p:grpSp>
        <p:nvGrpSpPr>
          <p:cNvPr id="50" name="组合 49"/>
          <p:cNvGrpSpPr/>
          <p:nvPr/>
        </p:nvGrpSpPr>
        <p:grpSpPr>
          <a:xfrm>
            <a:off x="152400" y="1524000"/>
            <a:ext cx="8991600" cy="5105400"/>
            <a:chOff x="152400" y="1524000"/>
            <a:chExt cx="8991600" cy="5105400"/>
          </a:xfrm>
        </p:grpSpPr>
        <p:sp>
          <p:nvSpPr>
            <p:cNvPr id="3" name="矩形 2"/>
            <p:cNvSpPr/>
            <p:nvPr/>
          </p:nvSpPr>
          <p:spPr>
            <a:xfrm>
              <a:off x="762000" y="1524000"/>
              <a:ext cx="1295400" cy="609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Original trace</a:t>
              </a:r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609600" y="3581400"/>
              <a:ext cx="1600200" cy="6858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Workload</a:t>
              </a:r>
            </a:p>
            <a:p>
              <a:pPr algn="ctr"/>
              <a:r>
                <a:rPr lang="en-US" altLang="zh-CN" dirty="0" smtClean="0"/>
                <a:t>Parameters</a:t>
              </a:r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5334000" y="5562600"/>
              <a:ext cx="2057400" cy="914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Synthetic trace</a:t>
              </a:r>
              <a:endParaRPr lang="zh-CN" altLang="en-US" dirty="0"/>
            </a:p>
          </p:txBody>
        </p:sp>
        <p:sp>
          <p:nvSpPr>
            <p:cNvPr id="9" name="椭圆 8"/>
            <p:cNvSpPr/>
            <p:nvPr/>
          </p:nvSpPr>
          <p:spPr>
            <a:xfrm>
              <a:off x="152400" y="2362200"/>
              <a:ext cx="2514600" cy="914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Workload characterization</a:t>
              </a:r>
              <a:endParaRPr lang="zh-CN" altLang="en-US" dirty="0"/>
            </a:p>
          </p:txBody>
        </p:sp>
        <p:cxnSp>
          <p:nvCxnSpPr>
            <p:cNvPr id="13" name="直接连接符 12"/>
            <p:cNvCxnSpPr>
              <a:stCxn id="3" idx="2"/>
              <a:endCxn id="9" idx="0"/>
            </p:cNvCxnSpPr>
            <p:nvPr/>
          </p:nvCxnSpPr>
          <p:spPr>
            <a:xfrm rot="5400000">
              <a:off x="1295400" y="2247900"/>
              <a:ext cx="2286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>
              <a:stCxn id="9" idx="4"/>
              <a:endCxn id="4" idx="0"/>
            </p:cNvCxnSpPr>
            <p:nvPr/>
          </p:nvCxnSpPr>
          <p:spPr>
            <a:xfrm rot="5400000">
              <a:off x="1257300" y="34290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609600" y="5638800"/>
              <a:ext cx="1600200" cy="762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Adjusted</a:t>
              </a:r>
            </a:p>
            <a:p>
              <a:pPr algn="ctr"/>
              <a:r>
                <a:rPr lang="en-US" altLang="zh-CN" dirty="0" smtClean="0"/>
                <a:t>Parameters</a:t>
              </a:r>
              <a:endParaRPr lang="zh-CN" altLang="en-US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52400" y="4419600"/>
              <a:ext cx="2514600" cy="914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Parameter adjustment</a:t>
              </a:r>
              <a:endParaRPr lang="zh-CN" altLang="en-US" dirty="0"/>
            </a:p>
          </p:txBody>
        </p:sp>
        <p:cxnSp>
          <p:nvCxnSpPr>
            <p:cNvPr id="22" name="直接连接符 21"/>
            <p:cNvCxnSpPr>
              <a:stCxn id="4" idx="2"/>
              <a:endCxn id="20" idx="0"/>
            </p:cNvCxnSpPr>
            <p:nvPr/>
          </p:nvCxnSpPr>
          <p:spPr>
            <a:xfrm rot="5400000">
              <a:off x="1333500" y="4343400"/>
              <a:ext cx="152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>
              <a:stCxn id="20" idx="4"/>
              <a:endCxn id="19" idx="0"/>
            </p:cNvCxnSpPr>
            <p:nvPr/>
          </p:nvCxnSpPr>
          <p:spPr>
            <a:xfrm rot="5400000">
              <a:off x="1257300" y="54864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/>
          </p:nvSpPr>
          <p:spPr>
            <a:xfrm>
              <a:off x="2438400" y="5562600"/>
              <a:ext cx="2514600" cy="914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Workload generation</a:t>
              </a:r>
              <a:endParaRPr lang="zh-CN" altLang="en-US" dirty="0"/>
            </a:p>
          </p:txBody>
        </p:sp>
        <p:cxnSp>
          <p:nvCxnSpPr>
            <p:cNvPr id="29" name="直接连接符 28"/>
            <p:cNvCxnSpPr>
              <a:stCxn id="19" idx="3"/>
              <a:endCxn id="27" idx="2"/>
            </p:cNvCxnSpPr>
            <p:nvPr/>
          </p:nvCxnSpPr>
          <p:spPr>
            <a:xfrm>
              <a:off x="2209800" y="6019800"/>
              <a:ext cx="2286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stCxn id="27" idx="6"/>
              <a:endCxn id="5" idx="1"/>
            </p:cNvCxnSpPr>
            <p:nvPr/>
          </p:nvCxnSpPr>
          <p:spPr>
            <a:xfrm>
              <a:off x="4953000" y="60198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/>
          </p:nvSpPr>
          <p:spPr>
            <a:xfrm>
              <a:off x="5105400" y="3581400"/>
              <a:ext cx="2514600" cy="914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Replay by workload </a:t>
              </a:r>
              <a:r>
                <a:rPr lang="en-US" altLang="zh-CN" dirty="0" err="1" smtClean="0"/>
                <a:t>replayer</a:t>
              </a:r>
              <a:endParaRPr lang="zh-CN" altLang="en-US" dirty="0"/>
            </a:p>
          </p:txBody>
        </p:sp>
        <p:cxnSp>
          <p:nvCxnSpPr>
            <p:cNvPr id="36" name="直接连接符 35"/>
            <p:cNvCxnSpPr>
              <a:stCxn id="34" idx="4"/>
              <a:endCxn id="5" idx="0"/>
            </p:cNvCxnSpPr>
            <p:nvPr/>
          </p:nvCxnSpPr>
          <p:spPr>
            <a:xfrm rot="5400000">
              <a:off x="5829300" y="5029200"/>
              <a:ext cx="10668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5715000" y="1524000"/>
              <a:ext cx="1295400" cy="609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Replayed trace</a:t>
              </a:r>
              <a:endParaRPr lang="zh-CN" altLang="en-US" dirty="0"/>
            </a:p>
          </p:txBody>
        </p:sp>
        <p:cxnSp>
          <p:nvCxnSpPr>
            <p:cNvPr id="40" name="直接箭头连接符 39"/>
            <p:cNvCxnSpPr>
              <a:stCxn id="34" idx="0"/>
              <a:endCxn id="38" idx="2"/>
            </p:cNvCxnSpPr>
            <p:nvPr/>
          </p:nvCxnSpPr>
          <p:spPr>
            <a:xfrm rot="5400000" flipH="1" flipV="1">
              <a:off x="5638800" y="2857500"/>
              <a:ext cx="1447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矩形标注 41"/>
            <p:cNvSpPr/>
            <p:nvPr/>
          </p:nvSpPr>
          <p:spPr>
            <a:xfrm>
              <a:off x="2743200" y="4114800"/>
              <a:ext cx="2286000" cy="1295400"/>
            </a:xfrm>
            <a:prstGeom prst="wedgeRectCallout">
              <a:avLst>
                <a:gd name="adj1" fmla="val -58622"/>
                <a:gd name="adj2" fmla="val -15489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Changes to applications and /or system ( either host or storage)</a:t>
              </a:r>
            </a:p>
          </p:txBody>
        </p:sp>
        <p:sp>
          <p:nvSpPr>
            <p:cNvPr id="43" name="矩形标注 42"/>
            <p:cNvSpPr/>
            <p:nvPr/>
          </p:nvSpPr>
          <p:spPr>
            <a:xfrm>
              <a:off x="2971800" y="2209800"/>
              <a:ext cx="2514600" cy="1219200"/>
            </a:xfrm>
            <a:prstGeom prst="wedgeRectCallout">
              <a:avLst>
                <a:gd name="adj1" fmla="val -61596"/>
                <a:gd name="adj2" fmla="val 5206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Arrival pattern, File/Data access pattern in the form of parameters</a:t>
              </a:r>
              <a:endParaRPr lang="zh-CN" altLang="en-US" dirty="0"/>
            </a:p>
          </p:txBody>
        </p:sp>
        <p:sp>
          <p:nvSpPr>
            <p:cNvPr id="44" name="矩形标注 43"/>
            <p:cNvSpPr/>
            <p:nvPr/>
          </p:nvSpPr>
          <p:spPr>
            <a:xfrm>
              <a:off x="6629400" y="2590800"/>
              <a:ext cx="1600200" cy="838200"/>
            </a:xfrm>
            <a:prstGeom prst="wedgeRectCallout">
              <a:avLst>
                <a:gd name="adj1" fmla="val -28360"/>
                <a:gd name="adj2" fmla="val 7481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Replay on same/different storage system</a:t>
              </a:r>
              <a:endParaRPr lang="zh-CN" altLang="en-US" dirty="0"/>
            </a:p>
          </p:txBody>
        </p:sp>
        <p:sp>
          <p:nvSpPr>
            <p:cNvPr id="45" name="椭圆 44"/>
            <p:cNvSpPr/>
            <p:nvPr/>
          </p:nvSpPr>
          <p:spPr>
            <a:xfrm>
              <a:off x="7696200" y="5715000"/>
              <a:ext cx="533400" cy="381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7696200" y="6248400"/>
              <a:ext cx="533400" cy="3048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29600" y="5715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Action</a:t>
              </a:r>
              <a:endParaRPr lang="zh-CN" alt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29600" y="6248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Output</a:t>
              </a:r>
              <a:endParaRPr lang="zh-CN" altLang="en-US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7620000" y="5638800"/>
              <a:ext cx="1447800" cy="990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2" name="直接箭头连接符 51"/>
          <p:cNvCxnSpPr>
            <a:endCxn id="38" idx="1"/>
          </p:cNvCxnSpPr>
          <p:nvPr/>
        </p:nvCxnSpPr>
        <p:spPr>
          <a:xfrm>
            <a:off x="2057400" y="1828800"/>
            <a:ext cx="3657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rot="16200000" flipH="1">
            <a:off x="1981200" y="2209800"/>
            <a:ext cx="3429000" cy="3276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819400" y="1447800"/>
            <a:ext cx="17526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Comparison 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19400" y="3516868"/>
            <a:ext cx="17526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Comparison 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59" name="直接箭头连接符 58"/>
          <p:cNvCxnSpPr/>
          <p:nvPr/>
        </p:nvCxnSpPr>
        <p:spPr>
          <a:xfrm rot="5400000">
            <a:off x="4077494" y="3848100"/>
            <a:ext cx="3429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410200" y="4724400"/>
            <a:ext cx="17526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Comparison 3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0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Tiered Storage Research</a:t>
            </a:r>
            <a:endParaRPr lang="zh-CN" altLang="en-US" smtClean="0"/>
          </a:p>
        </p:txBody>
      </p:sp>
      <p:sp>
        <p:nvSpPr>
          <p:cNvPr id="4198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285875"/>
            <a:ext cx="87725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1066800" y="142875"/>
            <a:ext cx="7577138" cy="642938"/>
          </a:xfrm>
          <a:prstGeom prst="rect">
            <a:avLst/>
          </a:prstGeom>
        </p:spPr>
        <p:txBody>
          <a:bodyPr lIns="0" rIns="0" bIns="0" anchor="b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zh-CN" altLang="en-US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2400" dirty="0" smtClean="0"/>
              <a:t>Tiered Storage Management</a:t>
            </a:r>
          </a:p>
          <a:p>
            <a:r>
              <a:rPr lang="en-US" sz="2400" dirty="0" smtClean="0"/>
              <a:t>When a file is accessed, we may want to move related data level up to a faster storage provisioning potential near future access requests</a:t>
            </a:r>
          </a:p>
          <a:p>
            <a:r>
              <a:rPr lang="en-US" sz="2400" dirty="0" smtClean="0"/>
              <a:t>Duplication level optimal for a long-term storage</a:t>
            </a:r>
          </a:p>
          <a:p>
            <a:r>
              <a:rPr lang="en-US" sz="2400" dirty="0" err="1" smtClean="0"/>
              <a:t>Dedup</a:t>
            </a:r>
            <a:r>
              <a:rPr lang="en-US" sz="2400" dirty="0" smtClean="0"/>
              <a:t> algorithm and how to preserve it long-term (need to make sure we know how to get the data back)</a:t>
            </a:r>
          </a:p>
          <a:p>
            <a:r>
              <a:rPr lang="en-US" sz="2400" dirty="0" smtClean="0"/>
              <a:t>How to find the right balance between duplication and </a:t>
            </a:r>
            <a:r>
              <a:rPr lang="en-US" sz="2400" dirty="0" err="1" smtClean="0"/>
              <a:t>dedup</a:t>
            </a:r>
            <a:r>
              <a:rPr lang="en-US" sz="2400" dirty="0" smtClean="0"/>
              <a:t>? How do we validate that data is stored the we think it is?</a:t>
            </a:r>
          </a:p>
          <a:p>
            <a:r>
              <a:rPr lang="en-US" sz="2400" dirty="0" smtClean="0"/>
              <a:t>Imperfect </a:t>
            </a:r>
            <a:r>
              <a:rPr lang="en-US" sz="2400" dirty="0" err="1" smtClean="0"/>
              <a:t>dedup</a:t>
            </a:r>
            <a:r>
              <a:rPr lang="en-US" sz="2400" dirty="0" smtClean="0"/>
              <a:t> may be what we are looking for. However, what do we do if we want to have different levels of backup for different data.</a:t>
            </a:r>
          </a:p>
        </p:txBody>
      </p:sp>
      <p:sp>
        <p:nvSpPr>
          <p:cNvPr id="4301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dirty="0" smtClean="0"/>
              <a:t>Data Migration, Duplication, and </a:t>
            </a:r>
            <a:r>
              <a:rPr lang="en-US" sz="4000" dirty="0" err="1" smtClean="0"/>
              <a:t>Deduplication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Management and Adaptation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9BB36-DE78-4185-8E53-246242ABA2FB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D7FF7DD-582A-460F-A972-C18E5A8B3CFF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27F64099-391D-4C4A-BD66-0662155A4F30}" type="datetime1">
              <a:rPr lang="en-US"/>
              <a:pPr>
                <a:defRPr/>
              </a:pPr>
              <a:t>9/3/2018</a:t>
            </a:fld>
            <a:endParaRPr lang="en-US" altLang="en-US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601DC56-D4BD-4FC8-9004-DD5C87DC03D6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68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alibri" pitchFamily="34" charset="0"/>
              </a:rPr>
              <a:t>Power Breakdown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4724400" cy="19050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Calibri" pitchFamily="34" charset="0"/>
              </a:rPr>
              <a:t>Data Center Power Consumption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smtClean="0">
                <a:latin typeface="Calibri" pitchFamily="34" charset="0"/>
              </a:rPr>
              <a:t>50% HVAC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smtClean="0">
                <a:latin typeface="Calibri" pitchFamily="34" charset="0"/>
              </a:rPr>
              <a:t>20-35% Servers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smtClean="0">
                <a:latin typeface="Calibri" pitchFamily="34" charset="0"/>
              </a:rPr>
              <a:t>10-25% Storage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smtClean="0">
                <a:latin typeface="Calibri" pitchFamily="34" charset="0"/>
              </a:rPr>
              <a:t>5% Networking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4724400" y="1371600"/>
          <a:ext cx="4013200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61" name="Chart" r:id="rId4" imgW="10067973" imgH="4067223" progId="Excel.Sheet.8">
                  <p:embed/>
                </p:oleObj>
              </mc:Choice>
              <mc:Fallback>
                <p:oleObj name="Chart" r:id="rId4" imgW="10067973" imgH="4067223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371600"/>
                        <a:ext cx="4013200" cy="170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3"/>
          <p:cNvSpPr>
            <a:spLocks noChangeArrowheads="1"/>
          </p:cNvSpPr>
          <p:nvPr/>
        </p:nvSpPr>
        <p:spPr bwMode="auto">
          <a:xfrm>
            <a:off x="381000" y="3200400"/>
            <a:ext cx="670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Different Types of data centers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Compute Centric (Ex: HPC)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35% Servers,10% Storage, 5% Networking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Data Centric (Ex: Enterprise)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20% Servers, 25% Storage, 5% Networking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Average Case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25% Servers, 20% Storage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, 5% Networking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K. Kant &amp; D. Du, Data Center Power/Thermal MgmtSupercomputing  2009 Tutorial</a:t>
            </a:r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5CA13-4A1B-4547-9FB3-FE7EBC38230F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>
                <a:latin typeface="Calibri" pitchFamily="34" charset="0"/>
              </a:rPr>
              <a:t>IT Equipment Efficiency</a:t>
            </a:r>
            <a:br>
              <a:rPr lang="en-US" sz="4000" smtClean="0">
                <a:latin typeface="Calibri" pitchFamily="34" charset="0"/>
              </a:rPr>
            </a:br>
            <a:r>
              <a:rPr lang="en-US" sz="3200" smtClean="0">
                <a:latin typeface="Calibri" pitchFamily="34" charset="0"/>
              </a:rPr>
              <a:t>50% power wasted!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286000" y="1524000"/>
            <a:ext cx="5943600" cy="1708150"/>
            <a:chOff x="1440" y="1680"/>
            <a:chExt cx="3936" cy="1220"/>
          </a:xfrm>
        </p:grpSpPr>
        <p:sp>
          <p:nvSpPr>
            <p:cNvPr id="19503" name="Rectangle 3"/>
            <p:cNvSpPr>
              <a:spLocks noChangeArrowheads="1"/>
            </p:cNvSpPr>
            <p:nvPr/>
          </p:nvSpPr>
          <p:spPr bwMode="auto">
            <a:xfrm>
              <a:off x="2020" y="1914"/>
              <a:ext cx="614" cy="449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Tahoma" pitchFamily="34" charset="0"/>
                </a:rPr>
                <a:t>Server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latin typeface="Tahoma" pitchFamily="34" charset="0"/>
                </a:rPr>
                <a:t>PSU</a:t>
              </a:r>
            </a:p>
          </p:txBody>
        </p:sp>
        <p:sp>
          <p:nvSpPr>
            <p:cNvPr id="19504" name="Oval 4"/>
            <p:cNvSpPr>
              <a:spLocks noChangeArrowheads="1"/>
            </p:cNvSpPr>
            <p:nvPr/>
          </p:nvSpPr>
          <p:spPr bwMode="auto">
            <a:xfrm>
              <a:off x="1440" y="1712"/>
              <a:ext cx="539" cy="208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ahoma" pitchFamily="34" charset="0"/>
                </a:rPr>
                <a:t>Rack 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ahoma" pitchFamily="34" charset="0"/>
                </a:rPr>
                <a:t>supply</a:t>
              </a:r>
            </a:p>
          </p:txBody>
        </p:sp>
        <p:sp>
          <p:nvSpPr>
            <p:cNvPr id="19505" name="Text Box 5"/>
            <p:cNvSpPr txBox="1">
              <a:spLocks noChangeArrowheads="1"/>
            </p:cNvSpPr>
            <p:nvPr/>
          </p:nvSpPr>
          <p:spPr bwMode="auto">
            <a:xfrm>
              <a:off x="1824" y="2368"/>
              <a:ext cx="86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9900"/>
                  </a:solidFill>
                  <a:latin typeface="Tahoma" pitchFamily="34" charset="0"/>
                </a:rPr>
                <a:t>70-90% efficient</a:t>
              </a:r>
            </a:p>
          </p:txBody>
        </p:sp>
        <p:sp>
          <p:nvSpPr>
            <p:cNvPr id="19506" name="AutoShape 6"/>
            <p:cNvSpPr>
              <a:spLocks noChangeArrowheads="1"/>
            </p:cNvSpPr>
            <p:nvPr/>
          </p:nvSpPr>
          <p:spPr bwMode="auto">
            <a:xfrm>
              <a:off x="2634" y="1996"/>
              <a:ext cx="573" cy="285"/>
            </a:xfrm>
            <a:prstGeom prst="rightArrow">
              <a:avLst>
                <a:gd name="adj1" fmla="val 50000"/>
                <a:gd name="adj2" fmla="val 50263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9507" name="Text Box 7"/>
            <p:cNvSpPr txBox="1">
              <a:spLocks noChangeArrowheads="1"/>
            </p:cNvSpPr>
            <p:nvPr/>
          </p:nvSpPr>
          <p:spPr bwMode="auto">
            <a:xfrm>
              <a:off x="2634" y="2107"/>
              <a:ext cx="47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±12, </a:t>
              </a:r>
              <a:r>
                <a:rPr lang="en-US" sz="1000">
                  <a:solidFill>
                    <a:schemeClr val="bg1"/>
                  </a:solidFill>
                  <a:latin typeface="Tahoma" pitchFamily="34" charset="0"/>
                </a:rPr>
                <a:t>±5V</a:t>
              </a:r>
            </a:p>
          </p:txBody>
        </p:sp>
        <p:sp>
          <p:nvSpPr>
            <p:cNvPr id="19508" name="Rectangle 8"/>
            <p:cNvSpPr>
              <a:spLocks noChangeArrowheads="1"/>
            </p:cNvSpPr>
            <p:nvPr/>
          </p:nvSpPr>
          <p:spPr bwMode="auto">
            <a:xfrm>
              <a:off x="3207" y="1872"/>
              <a:ext cx="695" cy="368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Tahoma" pitchFamily="34" charset="0"/>
                </a:rPr>
                <a:t>Voltage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latin typeface="Tahoma" pitchFamily="34" charset="0"/>
                </a:rPr>
                <a:t>Regulators</a:t>
              </a:r>
            </a:p>
          </p:txBody>
        </p:sp>
        <p:sp>
          <p:nvSpPr>
            <p:cNvPr id="19509" name="Text Box 9"/>
            <p:cNvSpPr txBox="1">
              <a:spLocks noChangeArrowheads="1"/>
            </p:cNvSpPr>
            <p:nvPr/>
          </p:nvSpPr>
          <p:spPr bwMode="auto">
            <a:xfrm>
              <a:off x="3120" y="1728"/>
              <a:ext cx="86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9900"/>
                  </a:solidFill>
                  <a:latin typeface="Tahoma" pitchFamily="34" charset="0"/>
                </a:rPr>
                <a:t>90-95% efficient</a:t>
              </a:r>
            </a:p>
          </p:txBody>
        </p:sp>
        <p:sp>
          <p:nvSpPr>
            <p:cNvPr id="19510" name="Rectangle 10"/>
            <p:cNvSpPr>
              <a:spLocks noChangeArrowheads="1"/>
            </p:cNvSpPr>
            <p:nvPr/>
          </p:nvSpPr>
          <p:spPr bwMode="auto">
            <a:xfrm>
              <a:off x="4367" y="1839"/>
              <a:ext cx="900" cy="163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ahoma" pitchFamily="34" charset="0"/>
                </a:rPr>
                <a:t>CPU</a:t>
              </a:r>
            </a:p>
          </p:txBody>
        </p:sp>
        <p:sp>
          <p:nvSpPr>
            <p:cNvPr id="19511" name="AutoShape 11"/>
            <p:cNvSpPr>
              <a:spLocks noChangeArrowheads="1"/>
            </p:cNvSpPr>
            <p:nvPr/>
          </p:nvSpPr>
          <p:spPr bwMode="auto">
            <a:xfrm>
              <a:off x="3902" y="1956"/>
              <a:ext cx="451" cy="203"/>
            </a:xfrm>
            <a:prstGeom prst="rightArrow">
              <a:avLst>
                <a:gd name="adj1" fmla="val 50000"/>
                <a:gd name="adj2" fmla="val 55542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9512" name="Text Box 12"/>
            <p:cNvSpPr txBox="1">
              <a:spLocks noChangeArrowheads="1"/>
            </p:cNvSpPr>
            <p:nvPr/>
          </p:nvSpPr>
          <p:spPr bwMode="auto">
            <a:xfrm>
              <a:off x="4180" y="1680"/>
              <a:ext cx="1121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FF9900"/>
                  </a:solidFill>
                  <a:latin typeface="Tahoma" pitchFamily="34" charset="0"/>
                </a:rPr>
                <a:t>Leakage &amp; clock pwr</a:t>
              </a:r>
            </a:p>
          </p:txBody>
        </p:sp>
        <p:sp>
          <p:nvSpPr>
            <p:cNvPr id="19513" name="Rectangle 13"/>
            <p:cNvSpPr>
              <a:spLocks noChangeArrowheads="1"/>
            </p:cNvSpPr>
            <p:nvPr/>
          </p:nvSpPr>
          <p:spPr bwMode="auto">
            <a:xfrm>
              <a:off x="3166" y="2566"/>
              <a:ext cx="696" cy="163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Tahoma" pitchFamily="34" charset="0"/>
                </a:rPr>
                <a:t>Fans</a:t>
              </a:r>
            </a:p>
          </p:txBody>
        </p:sp>
        <p:sp>
          <p:nvSpPr>
            <p:cNvPr id="19514" name="Rectangle 14"/>
            <p:cNvSpPr>
              <a:spLocks noChangeArrowheads="1"/>
            </p:cNvSpPr>
            <p:nvPr/>
          </p:nvSpPr>
          <p:spPr bwMode="auto">
            <a:xfrm>
              <a:off x="4367" y="2030"/>
              <a:ext cx="900" cy="293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ahoma" pitchFamily="34" charset="0"/>
                </a:rPr>
                <a:t>DRAM &amp; Mem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ahoma" pitchFamily="34" charset="0"/>
                </a:rPr>
                <a:t>controller</a:t>
              </a:r>
            </a:p>
          </p:txBody>
        </p:sp>
        <p:sp>
          <p:nvSpPr>
            <p:cNvPr id="19515" name="Rectangle 15"/>
            <p:cNvSpPr>
              <a:spLocks noChangeArrowheads="1"/>
            </p:cNvSpPr>
            <p:nvPr/>
          </p:nvSpPr>
          <p:spPr bwMode="auto">
            <a:xfrm>
              <a:off x="4803" y="2566"/>
              <a:ext cx="573" cy="163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ahoma" pitchFamily="34" charset="0"/>
                </a:rPr>
                <a:t>Adapters</a:t>
              </a:r>
            </a:p>
          </p:txBody>
        </p:sp>
        <p:sp>
          <p:nvSpPr>
            <p:cNvPr id="19516" name="Rectangle 16"/>
            <p:cNvSpPr>
              <a:spLocks noChangeArrowheads="1"/>
            </p:cNvSpPr>
            <p:nvPr/>
          </p:nvSpPr>
          <p:spPr bwMode="auto">
            <a:xfrm>
              <a:off x="4025" y="2566"/>
              <a:ext cx="574" cy="163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ahoma" pitchFamily="34" charset="0"/>
                </a:rPr>
                <a:t>Storage</a:t>
              </a:r>
            </a:p>
          </p:txBody>
        </p:sp>
        <p:sp>
          <p:nvSpPr>
            <p:cNvPr id="19517" name="Rectangle 17"/>
            <p:cNvSpPr>
              <a:spLocks noChangeArrowheads="1"/>
            </p:cNvSpPr>
            <p:nvPr/>
          </p:nvSpPr>
          <p:spPr bwMode="auto">
            <a:xfrm>
              <a:off x="2880" y="2403"/>
              <a:ext cx="2496" cy="123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8" name="Rectangle 18"/>
            <p:cNvSpPr>
              <a:spLocks noChangeArrowheads="1"/>
            </p:cNvSpPr>
            <p:nvPr/>
          </p:nvSpPr>
          <p:spPr bwMode="auto">
            <a:xfrm>
              <a:off x="2839" y="2200"/>
              <a:ext cx="123" cy="32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9" name="AutoShape 19"/>
            <p:cNvSpPr>
              <a:spLocks noChangeArrowheads="1"/>
            </p:cNvSpPr>
            <p:nvPr/>
          </p:nvSpPr>
          <p:spPr bwMode="hidden">
            <a:xfrm rot="-5400000" flipH="1" flipV="1">
              <a:off x="1683" y="1903"/>
              <a:ext cx="306" cy="368"/>
            </a:xfrm>
            <a:custGeom>
              <a:avLst/>
              <a:gdLst>
                <a:gd name="T0" fmla="*/ 3 w 21600"/>
                <a:gd name="T1" fmla="*/ 0 h 21600"/>
                <a:gd name="T2" fmla="*/ 2 w 21600"/>
                <a:gd name="T3" fmla="*/ 2 h 21600"/>
                <a:gd name="T4" fmla="*/ 0 w 21600"/>
                <a:gd name="T5" fmla="*/ 5 h 21600"/>
                <a:gd name="T6" fmla="*/ 2 w 21600"/>
                <a:gd name="T7" fmla="*/ 6 h 21600"/>
                <a:gd name="T8" fmla="*/ 4 w 21600"/>
                <a:gd name="T9" fmla="*/ 4 h 21600"/>
                <a:gd name="T10" fmla="*/ 4 w 21600"/>
                <a:gd name="T11" fmla="*/ 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380 h 21600"/>
                <a:gd name="T20" fmla="*/ 1849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008000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280V</a:t>
              </a:r>
            </a:p>
          </p:txBody>
        </p:sp>
        <p:sp>
          <p:nvSpPr>
            <p:cNvPr id="19520" name="Text Box 20"/>
            <p:cNvSpPr txBox="1">
              <a:spLocks noChangeArrowheads="1"/>
            </p:cNvSpPr>
            <p:nvPr/>
          </p:nvSpPr>
          <p:spPr bwMode="auto">
            <a:xfrm>
              <a:off x="3156" y="2704"/>
              <a:ext cx="717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9900"/>
                  </a:solidFill>
                  <a:latin typeface="Tahoma" pitchFamily="34" charset="0"/>
                </a:rPr>
                <a:t>95% efficient</a:t>
              </a:r>
            </a:p>
          </p:txBody>
        </p:sp>
        <p:sp>
          <p:nvSpPr>
            <p:cNvPr id="19521" name="Text Box 21"/>
            <p:cNvSpPr txBox="1">
              <a:spLocks noChangeArrowheads="1"/>
            </p:cNvSpPr>
            <p:nvPr/>
          </p:nvSpPr>
          <p:spPr bwMode="auto">
            <a:xfrm>
              <a:off x="4128" y="2704"/>
              <a:ext cx="94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9900"/>
                  </a:solidFill>
                  <a:latin typeface="Tahoma" pitchFamily="34" charset="0"/>
                </a:rPr>
                <a:t>Idle wasted power</a:t>
              </a:r>
            </a:p>
          </p:txBody>
        </p:sp>
      </p:grpSp>
      <p:graphicFrame>
        <p:nvGraphicFramePr>
          <p:cNvPr id="227413" name="Group 85"/>
          <p:cNvGraphicFramePr>
            <a:graphicFrameLocks noGrp="1"/>
          </p:cNvGraphicFramePr>
          <p:nvPr>
            <p:ph idx="4294967295"/>
          </p:nvPr>
        </p:nvGraphicFramePr>
        <p:xfrm>
          <a:off x="1981200" y="3352800"/>
          <a:ext cx="6705600" cy="298704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Component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Used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Comments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CPU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Operating at 100% utilization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Fans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Temp. directed fan at 100% util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Memory (32 GB)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88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2GB DIMMS, 4W idle, 19W active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Hard drives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6 SATA drives, 25% busy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I/O adapters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25% disk, 15% network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Motherboard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N/S bridges &amp; devices, VR’s, …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Total DC power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300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135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Power supply loss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14%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 5% loss of AC input pwr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AC input power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350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142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&gt; 50% of power is wasted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39738" y="990600"/>
            <a:ext cx="8704262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700" smtClean="0"/>
              <a:t>1. Surveillance video data collected by Air Force drones </a:t>
            </a:r>
          </a:p>
          <a:p>
            <a:pPr lvl="1" eaLnBrk="1" hangingPunct="1">
              <a:lnSpc>
                <a:spcPct val="80000"/>
              </a:lnSpc>
              <a:buClr>
                <a:srgbClr val="E46C0A"/>
              </a:buClr>
            </a:pPr>
            <a:r>
              <a:rPr lang="en-US" sz="2400" smtClean="0"/>
              <a:t>One year’s collection requires 24 years’ processing (NYT, January 10, 2010)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700" smtClean="0"/>
              <a:t>2.  Analog TV broadcasting becomes digital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700" smtClean="0"/>
              <a:t>3. Surveillance video cameras are widely deployed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700" smtClean="0"/>
          </a:p>
          <a:p>
            <a:pPr lvl="2" eaLnBrk="1" hangingPunct="1">
              <a:lnSpc>
                <a:spcPct val="80000"/>
              </a:lnSpc>
            </a:pPr>
            <a:endParaRPr lang="en-US" sz="2000" smtClean="0"/>
          </a:p>
          <a:p>
            <a:pPr lvl="1" eaLnBrk="1" hangingPunct="1">
              <a:lnSpc>
                <a:spcPct val="80000"/>
              </a:lnSpc>
              <a:buClr>
                <a:srgbClr val="E46C0A"/>
              </a:buClr>
            </a:pPr>
            <a:endParaRPr 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883AA-DDFE-4BF5-A1C5-AAE58837C9ED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8437" name="Content Placeholder 4" descr="Dro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971800"/>
            <a:ext cx="51625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/>
              <a:t>High Temperature Operation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4419600" cy="3810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Chiller-less data centers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Less energy/materials, but  space inefficient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High temperature operation of comm./computing equipment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Smaller T</a:t>
            </a:r>
            <a:r>
              <a:rPr lang="en-US" baseline="-25000" dirty="0" smtClean="0"/>
              <a:t>outlet</a:t>
            </a:r>
            <a:r>
              <a:rPr lang="en-US" dirty="0" smtClean="0"/>
              <a:t> – T</a:t>
            </a:r>
            <a:r>
              <a:rPr lang="en-US" baseline="-25000" dirty="0" smtClean="0"/>
              <a:t>inlet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Deal with occasionally hitting  temp. limits.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4E84EA4-1644-452F-811D-3E0F01C57821}" type="slidenum">
              <a:rPr lang="en-US"/>
              <a:pPr>
                <a:defRPr/>
              </a:pPr>
              <a:t>70</a:t>
            </a:fld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10200" y="1752600"/>
            <a:ext cx="2752725" cy="1447800"/>
            <a:chOff x="2469" y="1008"/>
            <a:chExt cx="1494" cy="1056"/>
          </a:xfrm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69" y="1536"/>
              <a:ext cx="507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1536"/>
              <a:ext cx="507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6" y="1536"/>
              <a:ext cx="507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69" y="1008"/>
              <a:ext cx="507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1008"/>
              <a:ext cx="507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6" y="1008"/>
              <a:ext cx="507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4" descr="http://www.datacenterknowledge.com/wp-content/uploads/2008/11/green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581400"/>
            <a:ext cx="327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219200" y="5943600"/>
            <a:ext cx="6356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Need smarter thermal adaptability</a:t>
            </a:r>
            <a:endParaRPr lang="en-US" sz="2800" b="1" dirty="0">
              <a:solidFill>
                <a:srgbClr val="FF0000"/>
              </a:solidFill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IT systems fed by Renewable Energy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4419600" cy="3810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Limit or eliminate energy draw from grid </a:t>
            </a:r>
          </a:p>
          <a:p>
            <a:pPr lvl="1" eaLnBrk="1" hangingPunct="1"/>
            <a:r>
              <a:rPr lang="en-US" sz="2400" dirty="0" smtClean="0"/>
              <a:t>Less infrastructure &amp; losses, but variable supply</a:t>
            </a:r>
          </a:p>
          <a:p>
            <a:pPr lvl="1" eaLnBrk="1" hangingPunct="1"/>
            <a:r>
              <a:rPr lang="en-US" sz="2400" dirty="0" smtClean="0"/>
              <a:t>Need to consider impact on both computing &amp; communications</a:t>
            </a:r>
          </a:p>
          <a:p>
            <a:r>
              <a:rPr lang="en-US" sz="2800" dirty="0" smtClean="0"/>
              <a:t>Similar issues with unreliable grid supply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4E84EA4-1644-452F-811D-3E0F01C57821}" type="slidenum">
              <a:rPr lang="en-US"/>
              <a:pPr>
                <a:defRPr/>
              </a:pPr>
              <a:t>71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24400" y="1676400"/>
            <a:ext cx="4114800" cy="3962400"/>
            <a:chOff x="2784" y="1009"/>
            <a:chExt cx="2736" cy="2579"/>
          </a:xfrm>
        </p:grpSpPr>
        <p:sp>
          <p:nvSpPr>
            <p:cNvPr id="15369" name="AutoShape 5"/>
            <p:cNvSpPr>
              <a:spLocks noChangeArrowheads="1"/>
            </p:cNvSpPr>
            <p:nvPr/>
          </p:nvSpPr>
          <p:spPr bwMode="auto">
            <a:xfrm rot="8682915">
              <a:off x="3614" y="2770"/>
              <a:ext cx="619" cy="168"/>
            </a:xfrm>
            <a:prstGeom prst="rightArrow">
              <a:avLst>
                <a:gd name="adj1" fmla="val 50000"/>
                <a:gd name="adj2" fmla="val 9211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AutoShape 6"/>
            <p:cNvSpPr>
              <a:spLocks noChangeArrowheads="1"/>
            </p:cNvSpPr>
            <p:nvPr/>
          </p:nvSpPr>
          <p:spPr bwMode="auto">
            <a:xfrm rot="3268548">
              <a:off x="3585" y="1964"/>
              <a:ext cx="432" cy="168"/>
            </a:xfrm>
            <a:prstGeom prst="rightArrow">
              <a:avLst>
                <a:gd name="adj1" fmla="val 50000"/>
                <a:gd name="adj2" fmla="val 64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AutoShape 7"/>
            <p:cNvSpPr>
              <a:spLocks noChangeArrowheads="1"/>
            </p:cNvSpPr>
            <p:nvPr/>
          </p:nvSpPr>
          <p:spPr bwMode="auto">
            <a:xfrm rot="7548965">
              <a:off x="4358" y="1964"/>
              <a:ext cx="432" cy="168"/>
            </a:xfrm>
            <a:prstGeom prst="rightArrow">
              <a:avLst>
                <a:gd name="adj1" fmla="val 50000"/>
                <a:gd name="adj2" fmla="val 64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372" name="Picture 8" descr="MPj0433390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4" y="1024"/>
              <a:ext cx="1304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9" descr="MPj0437198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25" y="1009"/>
              <a:ext cx="1295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10" descr="MPj0400422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4" y="2593"/>
              <a:ext cx="937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3" descr="D:\JamesRH\ImageLibrary\2008\Images2008-11\2008-11 Images\ABB_PowerTransforme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08" y="2736"/>
              <a:ext cx="871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12" descr="http://www.indiamart.com/madhurainternational/pcat-gifs/products-small/distribution-20transformers_10551954.jpg"/>
            <p:cNvPicPr>
              <a:picLocks noChangeAspect="1" noChangeArrowheads="1"/>
            </p:cNvPicPr>
            <p:nvPr/>
          </p:nvPicPr>
          <p:blipFill>
            <a:blip r:embed="rId7" cstate="print">
              <a:lum bright="-20000"/>
            </a:blip>
            <a:srcRect/>
            <a:stretch>
              <a:fillRect/>
            </a:stretch>
          </p:blipFill>
          <p:spPr bwMode="auto">
            <a:xfrm>
              <a:off x="3792" y="2208"/>
              <a:ext cx="80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7" name="AutoShape 13"/>
            <p:cNvSpPr>
              <a:spLocks noChangeArrowheads="1"/>
            </p:cNvSpPr>
            <p:nvPr/>
          </p:nvSpPr>
          <p:spPr bwMode="auto">
            <a:xfrm rot="5400000">
              <a:off x="4824" y="2232"/>
              <a:ext cx="864" cy="14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AutoShape 14"/>
            <p:cNvSpPr>
              <a:spLocks noChangeArrowheads="1"/>
            </p:cNvSpPr>
            <p:nvPr/>
          </p:nvSpPr>
          <p:spPr bwMode="auto">
            <a:xfrm rot="10800000">
              <a:off x="3696" y="3216"/>
              <a:ext cx="912" cy="96"/>
            </a:xfrm>
            <a:prstGeom prst="rightArrow">
              <a:avLst>
                <a:gd name="adj1" fmla="val 50000"/>
                <a:gd name="adj2" fmla="val 237500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0111" name="Text Box 15"/>
          <p:cNvSpPr txBox="1">
            <a:spLocks noChangeArrowheads="1"/>
          </p:cNvSpPr>
          <p:nvPr/>
        </p:nvSpPr>
        <p:spPr bwMode="auto">
          <a:xfrm>
            <a:off x="1447800" y="5867400"/>
            <a:ext cx="583044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Need better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power adaptability</a:t>
            </a:r>
            <a:endParaRPr lang="en-US" sz="2800" b="1" dirty="0">
              <a:solidFill>
                <a:srgbClr val="FF0000"/>
              </a:solidFill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06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7620000" cy="6126163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/>
              <a:t>Applications of Data </a:t>
            </a:r>
            <a:r>
              <a:rPr lang="en-US" sz="4400" dirty="0" err="1" smtClean="0"/>
              <a:t>Deduplication</a:t>
            </a:r>
            <a:r>
              <a:rPr lang="en-US" sz="4400" dirty="0" smtClean="0"/>
              <a:t> </a:t>
            </a:r>
          </a:p>
          <a:p>
            <a:pPr algn="ctr">
              <a:buNone/>
            </a:pPr>
            <a:r>
              <a:rPr lang="en-US" sz="4400" dirty="0" smtClean="0"/>
              <a:t>and</a:t>
            </a:r>
          </a:p>
          <a:p>
            <a:pPr algn="ctr">
              <a:buNone/>
            </a:pPr>
            <a:r>
              <a:rPr lang="en-US" sz="4400" dirty="0" smtClean="0">
                <a:latin typeface="+mj-lt"/>
              </a:rPr>
              <a:t>Cloud</a:t>
            </a:r>
            <a:r>
              <a:rPr lang="en-US" sz="4400" dirty="0" smtClean="0"/>
              <a:t> Storage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886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Content Placeholder 6"/>
          <p:cNvGraphicFramePr>
            <a:graphicFrameLocks noChangeAspect="1"/>
          </p:cNvGraphicFramePr>
          <p:nvPr/>
        </p:nvGraphicFramePr>
        <p:xfrm>
          <a:off x="327025" y="1196752"/>
          <a:ext cx="8816975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85" name="Visio" r:id="rId4" imgW="6124410" imgH="4092695" progId="">
                  <p:embed/>
                </p:oleObj>
              </mc:Choice>
              <mc:Fallback>
                <p:oleObj name="Visio" r:id="rId4" imgW="6124410" imgH="4092695" progId="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196752"/>
                        <a:ext cx="8816975" cy="589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Chunking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Fixed-sized Chunking </a:t>
            </a:r>
          </a:p>
          <a:p>
            <a:r>
              <a:rPr lang="en-US" sz="2400" dirty="0" smtClean="0"/>
              <a:t>Content-Defined</a:t>
            </a:r>
            <a:r>
              <a:rPr lang="en-US" dirty="0" smtClean="0"/>
              <a:t> </a:t>
            </a:r>
            <a:r>
              <a:rPr lang="en-US" sz="2400" dirty="0" smtClean="0"/>
              <a:t>Chunking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165304"/>
            <a:ext cx="2133600" cy="457200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2"/>
          </p:nvPr>
        </p:nvSpPr>
        <p:spPr>
          <a:xfrm>
            <a:off x="0" y="6381750"/>
            <a:ext cx="2592388" cy="476250"/>
          </a:xfrm>
        </p:spPr>
        <p:txBody>
          <a:bodyPr/>
          <a:lstStyle/>
          <a:p>
            <a:r>
              <a:rPr lang="en-US" altLang="zh-CN" dirty="0" smtClean="0"/>
              <a:t>MASCOTS/Storage 2010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762000" y="1949227"/>
            <a:ext cx="7620000" cy="3856037"/>
            <a:chOff x="762000" y="1411288"/>
            <a:chExt cx="7620000" cy="3856037"/>
          </a:xfrm>
        </p:grpSpPr>
        <p:sp>
          <p:nvSpPr>
            <p:cNvPr id="3075" name="TextBox 45"/>
            <p:cNvSpPr txBox="1">
              <a:spLocks noChangeArrowheads="1"/>
            </p:cNvSpPr>
            <p:nvPr/>
          </p:nvSpPr>
          <p:spPr bwMode="auto">
            <a:xfrm>
              <a:off x="762000" y="1411288"/>
              <a:ext cx="1143000" cy="64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alibri" pitchFamily="34" charset="0"/>
                </a:rPr>
                <a:t>After chunking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3352800" y="1752600"/>
              <a:ext cx="457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 bwMode="auto">
            <a:xfrm>
              <a:off x="2057400" y="1524000"/>
              <a:ext cx="1752600" cy="457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c1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810000" y="1524000"/>
              <a:ext cx="1447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c2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010400" y="1524000"/>
              <a:ext cx="12954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c3</a:t>
              </a:r>
            </a:p>
          </p:txBody>
        </p:sp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4800600" y="2895600"/>
              <a:ext cx="2438400" cy="457201"/>
              <a:chOff x="1367883" y="3123858"/>
              <a:chExt cx="2438400" cy="457165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1367883" y="3123858"/>
                <a:ext cx="2438400" cy="4571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/>
              </a:p>
            </p:txBody>
          </p:sp>
          <p:cxnSp>
            <p:nvCxnSpPr>
              <p:cNvPr id="17" name="Straight Connector 16"/>
              <p:cNvCxnSpPr>
                <a:endCxn id="21" idx="3"/>
              </p:cNvCxnSpPr>
              <p:nvPr/>
            </p:nvCxnSpPr>
            <p:spPr bwMode="auto">
              <a:xfrm>
                <a:off x="3196683" y="3123858"/>
                <a:ext cx="609600" cy="22858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 bwMode="auto">
              <a:xfrm>
                <a:off x="1367883" y="3123858"/>
                <a:ext cx="609600" cy="45716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/>
                  <a:t>ID1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1977483" y="3123858"/>
                <a:ext cx="609600" cy="4571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/>
                  <a:t>ID2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3196683" y="3123858"/>
                <a:ext cx="609600" cy="45716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/>
                  <a:t>ID3</a:t>
                </a:r>
              </a:p>
            </p:txBody>
          </p:sp>
        </p:grpSp>
        <p:sp>
          <p:nvSpPr>
            <p:cNvPr id="3081" name="TextBox 45"/>
            <p:cNvSpPr txBox="1">
              <a:spLocks noChangeArrowheads="1"/>
            </p:cNvSpPr>
            <p:nvPr/>
          </p:nvSpPr>
          <p:spPr bwMode="auto">
            <a:xfrm>
              <a:off x="5261517" y="2450372"/>
              <a:ext cx="2362200" cy="369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alibri" pitchFamily="34" charset="0"/>
                </a:rPr>
                <a:t>chunk list</a:t>
              </a:r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1066800" y="2743528"/>
              <a:ext cx="2057400" cy="1981362"/>
              <a:chOff x="6019800" y="2438400"/>
              <a:chExt cx="2057400" cy="19812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019800" y="2438072"/>
                <a:ext cx="2057400" cy="198103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019800" y="2438072"/>
                <a:ext cx="838200" cy="3809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ID1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858000" y="2438072"/>
                <a:ext cx="1219200" cy="3809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loc(c1)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019800" y="2819041"/>
                <a:ext cx="838200" cy="3809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ID2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858000" y="2819041"/>
                <a:ext cx="1219200" cy="3809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loc(c2)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019800" y="3200010"/>
                <a:ext cx="838200" cy="3809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ID3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858000" y="3200010"/>
                <a:ext cx="1219200" cy="3809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loc(c3)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019800" y="3504785"/>
                <a:ext cx="2057400" cy="3809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/>
                  <a:t>… …</a:t>
                </a:r>
              </a:p>
            </p:txBody>
          </p:sp>
          <p:sp>
            <p:nvSpPr>
              <p:cNvPr id="3103" name="TextBox 45"/>
              <p:cNvSpPr txBox="1">
                <a:spLocks noChangeArrowheads="1"/>
              </p:cNvSpPr>
              <p:nvPr/>
            </p:nvSpPr>
            <p:spPr bwMode="auto">
              <a:xfrm>
                <a:off x="6096000" y="3962400"/>
                <a:ext cx="1905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 dirty="0">
                    <a:latin typeface="Calibri" pitchFamily="34" charset="0"/>
                  </a:rPr>
                  <a:t>Index table </a:t>
                </a:r>
              </a:p>
            </p:txBody>
          </p:sp>
        </p:grpSp>
        <p:sp>
          <p:nvSpPr>
            <p:cNvPr id="3085" name="TextBox 45"/>
            <p:cNvSpPr txBox="1">
              <a:spLocks noChangeArrowheads="1"/>
            </p:cNvSpPr>
            <p:nvPr/>
          </p:nvSpPr>
          <p:spPr bwMode="auto">
            <a:xfrm>
              <a:off x="4905675" y="4343859"/>
              <a:ext cx="1905000" cy="923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alibri" pitchFamily="34" charset="0"/>
                </a:rPr>
                <a:t>de-duplicated chunks (stored in chunk store)</a:t>
              </a:r>
            </a:p>
          </p:txBody>
        </p:sp>
        <p:cxnSp>
          <p:nvCxnSpPr>
            <p:cNvPr id="53" name="Shape 52"/>
            <p:cNvCxnSpPr/>
            <p:nvPr/>
          </p:nvCxnSpPr>
          <p:spPr bwMode="auto">
            <a:xfrm>
              <a:off x="3124200" y="2933700"/>
              <a:ext cx="1143000" cy="952500"/>
            </a:xfrm>
            <a:prstGeom prst="curvedConnector2">
              <a:avLst/>
            </a:prstGeom>
            <a:ln w="158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hape 54"/>
            <p:cNvCxnSpPr/>
            <p:nvPr/>
          </p:nvCxnSpPr>
          <p:spPr bwMode="auto">
            <a:xfrm>
              <a:off x="3124200" y="3314700"/>
              <a:ext cx="2743200" cy="571500"/>
            </a:xfrm>
            <a:prstGeom prst="curvedConnector2">
              <a:avLst/>
            </a:prstGeom>
            <a:ln w="158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hape 56"/>
            <p:cNvCxnSpPr/>
            <p:nvPr/>
          </p:nvCxnSpPr>
          <p:spPr bwMode="auto">
            <a:xfrm>
              <a:off x="3124200" y="3695700"/>
              <a:ext cx="4343400" cy="190500"/>
            </a:xfrm>
            <a:prstGeom prst="curvedConnector2">
              <a:avLst/>
            </a:prstGeom>
            <a:ln w="15875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auto">
            <a:xfrm>
              <a:off x="838200" y="2286000"/>
              <a:ext cx="7543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 bwMode="auto">
            <a:xfrm>
              <a:off x="5257800" y="1524000"/>
              <a:ext cx="1752600" cy="457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c1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491880" y="3907904"/>
              <a:ext cx="1752600" cy="457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c1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705600" y="3907904"/>
              <a:ext cx="129540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c3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019800" y="2895600"/>
              <a:ext cx="609600" cy="457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ID1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257800" y="3907904"/>
              <a:ext cx="1447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/>
                <a:t>c2</a:t>
              </a:r>
            </a:p>
          </p:txBody>
        </p:sp>
      </p:grpSp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848600" cy="1371600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</a:t>
            </a:r>
            <a:r>
              <a:rPr lang="en-US" dirty="0" smtClean="0"/>
              <a:t>tructures Associated with Chunking </a:t>
            </a:r>
            <a:r>
              <a:rPr lang="en-US" dirty="0" err="1" smtClean="0"/>
              <a:t>Deduplication</a:t>
            </a:r>
            <a:r>
              <a:rPr lang="en-US" dirty="0" smtClean="0"/>
              <a:t> </a:t>
            </a:r>
            <a:r>
              <a:rPr lang="en-US" smtClean="0"/>
              <a:t>(stop)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1"/>
          </p:nvPr>
        </p:nvSpPr>
        <p:spPr>
          <a:xfrm>
            <a:off x="6553200" y="6165304"/>
            <a:ext cx="2133600" cy="45720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9" name="Date Placeholder 5"/>
          <p:cNvSpPr>
            <a:spLocks noGrp="1"/>
          </p:cNvSpPr>
          <p:nvPr>
            <p:ph type="dt" sz="half" idx="12"/>
          </p:nvPr>
        </p:nvSpPr>
        <p:spPr>
          <a:xfrm>
            <a:off x="0" y="6381750"/>
            <a:ext cx="2592388" cy="476250"/>
          </a:xfrm>
        </p:spPr>
        <p:txBody>
          <a:bodyPr/>
          <a:lstStyle/>
          <a:p>
            <a:r>
              <a:rPr lang="en-US" altLang="zh-CN" dirty="0" smtClean="0"/>
              <a:t>MASCOTS/Storage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05836-2A61-4958-BDBC-599914F58692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787400"/>
            <a:ext cx="4419600" cy="1803400"/>
          </a:xfrm>
          <a:solidFill>
            <a:srgbClr val="FFFF00"/>
          </a:solidFill>
        </p:spPr>
        <p:txBody>
          <a:bodyPr lIns="92075" tIns="46038" rIns="92075" bIns="46038" anchor="ctr"/>
          <a:lstStyle/>
          <a:p>
            <a:pPr algn="ctr">
              <a:buFontTx/>
              <a:buNone/>
            </a:pPr>
            <a:r>
              <a:rPr lang="en-US" sz="4800" b="1" i="1" smtClean="0">
                <a:solidFill>
                  <a:srgbClr val="FF6633"/>
                </a:solidFill>
              </a:rPr>
              <a:t>Thank You!</a:t>
            </a:r>
          </a:p>
          <a:p>
            <a:pPr algn="ctr">
              <a:buFontTx/>
              <a:buNone/>
            </a:pPr>
            <a:r>
              <a:rPr lang="en-US" sz="4800" b="1" i="1" smtClean="0">
                <a:solidFill>
                  <a:srgbClr val="FF6633"/>
                </a:solidFill>
              </a:rPr>
              <a:t>Questions?</a:t>
            </a:r>
            <a:endParaRPr lang="en-US" sz="4800" b="1" i="1" smtClean="0">
              <a:solidFill>
                <a:srgbClr val="FFFF00"/>
              </a:solidFill>
            </a:endParaRPr>
          </a:p>
        </p:txBody>
      </p:sp>
      <p:pic>
        <p:nvPicPr>
          <p:cNvPr id="49156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175" y="2430463"/>
            <a:ext cx="24003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398" y="1371600"/>
            <a:ext cx="847200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685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Research Methodologies Are Rapidly Changing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32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0" y="6919913"/>
            <a:ext cx="8699500" cy="547687"/>
          </a:xfrm>
        </p:spPr>
        <p:txBody>
          <a:bodyPr lIns="0" tIns="0" rIns="0" bIns="0" anchor="t"/>
          <a:lstStyle/>
          <a:p>
            <a:pPr algn="r">
              <a:lnSpc>
                <a:spcPct val="95000"/>
              </a:lnSpc>
            </a:pPr>
            <a:r>
              <a:rPr lang="en-US" sz="320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7055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3649663"/>
            <a:ext cx="9148763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5540" name="Picture 5" descr="SRT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938" y="1158875"/>
            <a:ext cx="19812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5541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0125" y="1227138"/>
            <a:ext cx="17176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5542" name="Picture 7"/>
          <p:cNvPicPr>
            <a:picLocks noChangeAspect="1"/>
          </p:cNvPicPr>
          <p:nvPr/>
        </p:nvPicPr>
        <p:blipFill>
          <a:blip r:embed="rId6" cstate="print"/>
          <a:srcRect l="3999" t="3999" r="3999" b="3999"/>
          <a:stretch>
            <a:fillRect/>
          </a:stretch>
        </p:blipFill>
        <p:spPr bwMode="auto">
          <a:xfrm>
            <a:off x="2362200" y="1227138"/>
            <a:ext cx="13716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Isosceles Triangle 8"/>
          <p:cNvSpPr>
            <a:spLocks noChangeArrowheads="1"/>
          </p:cNvSpPr>
          <p:nvPr/>
        </p:nvSpPr>
        <p:spPr bwMode="auto">
          <a:xfrm rot="1538629">
            <a:off x="1374775" y="2478088"/>
            <a:ext cx="371475" cy="2686050"/>
          </a:xfrm>
          <a:prstGeom prst="triangle">
            <a:avLst>
              <a:gd name="adj" fmla="val 44574"/>
            </a:avLst>
          </a:prstGeom>
          <a:solidFill>
            <a:srgbClr val="A6A6A6">
              <a:alpha val="54901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82296" tIns="41148" rIns="82296" bIns="41148" anchor="ctr"/>
          <a:lstStyle/>
          <a:p>
            <a:pPr algn="ctr" defTabSz="822325">
              <a:defRPr/>
            </a:pPr>
            <a:endParaRPr lang="en-US" sz="2200">
              <a:solidFill>
                <a:srgbClr val="FFFFFF"/>
              </a:solidFill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/>
        </p:nvSpPr>
        <p:spPr bwMode="auto">
          <a:xfrm>
            <a:off x="525463" y="1912938"/>
            <a:ext cx="617537" cy="3222625"/>
          </a:xfrm>
          <a:prstGeom prst="triangle">
            <a:avLst>
              <a:gd name="adj" fmla="val 48116"/>
            </a:avLst>
          </a:prstGeom>
          <a:solidFill>
            <a:srgbClr val="A6A6A6">
              <a:alpha val="52940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82296" tIns="41148" rIns="82296" bIns="41148" anchor="ctr"/>
          <a:lstStyle/>
          <a:p>
            <a:pPr algn="ctr" defTabSz="822325">
              <a:defRPr/>
            </a:pPr>
            <a:endParaRPr lang="en-US" sz="2200">
              <a:solidFill>
                <a:srgbClr val="FFFFFF"/>
              </a:solidFill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05545" name="TextBox 10"/>
          <p:cNvSpPr txBox="1">
            <a:spLocks noChangeArrowheads="1"/>
          </p:cNvSpPr>
          <p:nvPr/>
        </p:nvSpPr>
        <p:spPr bwMode="auto">
          <a:xfrm>
            <a:off x="950913" y="914400"/>
            <a:ext cx="6794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296" tIns="41148" rIns="82296" bIns="41148">
            <a:spAutoFit/>
          </a:bodyPr>
          <a:lstStyle/>
          <a:p>
            <a:pPr algn="ctr" defTabSz="822325"/>
            <a:r>
              <a:rPr lang="en-US" sz="1400" b="1">
                <a:ea typeface="ＭＳ Ｐゴシック" pitchFamily="34" charset="-128"/>
              </a:rPr>
              <a:t>SRTM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5400000">
            <a:off x="762000" y="4343400"/>
            <a:ext cx="3657600" cy="152400"/>
          </a:xfrm>
          <a:prstGeom prst="line">
            <a:avLst/>
          </a:prstGeom>
          <a:noFill/>
          <a:ln w="38100">
            <a:solidFill>
              <a:srgbClr val="31859C">
                <a:alpha val="54901"/>
              </a:srgbClr>
            </a:solidFill>
            <a:round/>
            <a:headEnd type="triangle" w="med" len="med"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5400000">
            <a:off x="976313" y="4203700"/>
            <a:ext cx="3657600" cy="276225"/>
          </a:xfrm>
          <a:prstGeom prst="line">
            <a:avLst/>
          </a:prstGeom>
          <a:noFill/>
          <a:ln w="38100">
            <a:solidFill>
              <a:srgbClr val="31859C">
                <a:alpha val="54901"/>
              </a:srgbClr>
            </a:solidFill>
            <a:round/>
            <a:headEnd type="triangle" w="med" len="med"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05548" name="TextBox 17"/>
          <p:cNvSpPr txBox="1">
            <a:spLocks noChangeArrowheads="1"/>
          </p:cNvSpPr>
          <p:nvPr/>
        </p:nvSpPr>
        <p:spPr bwMode="auto">
          <a:xfrm>
            <a:off x="2676525" y="762000"/>
            <a:ext cx="10144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296" tIns="41148" rIns="82296" bIns="41148">
            <a:spAutoFit/>
          </a:bodyPr>
          <a:lstStyle/>
          <a:p>
            <a:pPr algn="ctr" defTabSz="822325"/>
            <a:r>
              <a:rPr lang="en-US" sz="1400" b="1">
                <a:ea typeface="ＭＳ Ｐゴシック" pitchFamily="34" charset="-128"/>
              </a:rPr>
              <a:t>LANDSAT</a:t>
            </a:r>
          </a:p>
        </p:txBody>
      </p:sp>
      <p:sp>
        <p:nvSpPr>
          <p:cNvPr id="19" name="Can 18"/>
          <p:cNvSpPr>
            <a:spLocks noChangeArrowheads="1"/>
          </p:cNvSpPr>
          <p:nvPr/>
        </p:nvSpPr>
        <p:spPr bwMode="auto">
          <a:xfrm>
            <a:off x="8177213" y="2667000"/>
            <a:ext cx="479425" cy="3497263"/>
          </a:xfrm>
          <a:prstGeom prst="can">
            <a:avLst>
              <a:gd name="adj" fmla="val 25025"/>
            </a:avLst>
          </a:prstGeom>
          <a:solidFill>
            <a:srgbClr val="A5A5E9">
              <a:alpha val="27058"/>
            </a:srgbClr>
          </a:solidFill>
          <a:ln w="9525">
            <a:solidFill>
              <a:srgbClr val="16165D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82296" tIns="41148" rIns="82296" bIns="41148" anchor="ctr"/>
          <a:lstStyle/>
          <a:p>
            <a:pPr algn="ctr" defTabSz="822325">
              <a:defRPr/>
            </a:pPr>
            <a:endParaRPr lang="en-US" sz="2200">
              <a:solidFill>
                <a:srgbClr val="FFFFFF"/>
              </a:solidFill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22" name="Straight Connector 21"/>
          <p:cNvCxnSpPr>
            <a:cxnSpLocks noChangeShapeType="1"/>
            <a:endCxn id="19" idx="3"/>
          </p:cNvCxnSpPr>
          <p:nvPr/>
        </p:nvCxnSpPr>
        <p:spPr bwMode="auto">
          <a:xfrm rot="16200000" flipH="1">
            <a:off x="6538913" y="4286250"/>
            <a:ext cx="3733800" cy="222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05551" name="TextBox 43"/>
          <p:cNvSpPr txBox="1">
            <a:spLocks noChangeArrowheads="1"/>
          </p:cNvSpPr>
          <p:nvPr/>
        </p:nvSpPr>
        <p:spPr bwMode="auto">
          <a:xfrm>
            <a:off x="7881938" y="838200"/>
            <a:ext cx="7286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296" tIns="41148" rIns="82296" bIns="41148">
            <a:spAutoFit/>
          </a:bodyPr>
          <a:lstStyle/>
          <a:p>
            <a:pPr algn="ctr" defTabSz="822325"/>
            <a:r>
              <a:rPr lang="en-US" sz="1400" b="1">
                <a:ea typeface="ＭＳ Ｐゴシック" pitchFamily="34" charset="-128"/>
              </a:rPr>
              <a:t>ICESat</a:t>
            </a:r>
          </a:p>
        </p:txBody>
      </p:sp>
      <p:pic>
        <p:nvPicPr>
          <p:cNvPr id="705552" name="Picture 2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1677988"/>
            <a:ext cx="132238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53" name="TextBox 17"/>
          <p:cNvSpPr txBox="1">
            <a:spLocks noChangeArrowheads="1"/>
          </p:cNvSpPr>
          <p:nvPr/>
        </p:nvSpPr>
        <p:spPr bwMode="auto">
          <a:xfrm>
            <a:off x="4205288" y="914400"/>
            <a:ext cx="7683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296" tIns="41148" rIns="82296" bIns="41148">
            <a:spAutoFit/>
          </a:bodyPr>
          <a:lstStyle/>
          <a:p>
            <a:pPr algn="ctr" defTabSz="822325"/>
            <a:r>
              <a:rPr lang="en-US" sz="1400" b="1">
                <a:ea typeface="ＭＳ Ｐゴシック" pitchFamily="34" charset="-128"/>
              </a:rPr>
              <a:t>MODIS</a:t>
            </a:r>
          </a:p>
        </p:txBody>
      </p:sp>
      <p:pic>
        <p:nvPicPr>
          <p:cNvPr id="705554" name="Picture 2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7188" y="1677988"/>
            <a:ext cx="196850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Isosceles Triangle 30"/>
          <p:cNvSpPr>
            <a:spLocks noChangeArrowheads="1"/>
          </p:cNvSpPr>
          <p:nvPr/>
        </p:nvSpPr>
        <p:spPr bwMode="auto">
          <a:xfrm rot="-1019389">
            <a:off x="5954713" y="2376488"/>
            <a:ext cx="457200" cy="3430587"/>
          </a:xfrm>
          <a:prstGeom prst="triangle">
            <a:avLst>
              <a:gd name="adj" fmla="val 50000"/>
            </a:avLst>
          </a:prstGeom>
          <a:solidFill>
            <a:srgbClr val="008000">
              <a:alpha val="25098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05556" name="TextBox 17"/>
          <p:cNvSpPr txBox="1">
            <a:spLocks noChangeArrowheads="1"/>
          </p:cNvSpPr>
          <p:nvPr/>
        </p:nvSpPr>
        <p:spPr bwMode="auto">
          <a:xfrm>
            <a:off x="5564188" y="914400"/>
            <a:ext cx="14049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296" tIns="41148" rIns="82296" bIns="41148">
            <a:spAutoFit/>
          </a:bodyPr>
          <a:lstStyle/>
          <a:p>
            <a:pPr algn="ctr" defTabSz="822325"/>
            <a:r>
              <a:rPr lang="en-US" sz="1400" b="1">
                <a:ea typeface="ＭＳ Ｐゴシック" pitchFamily="34" charset="-128"/>
              </a:rPr>
              <a:t>ALOS PALSAR</a:t>
            </a:r>
          </a:p>
        </p:txBody>
      </p:sp>
      <p:sp>
        <p:nvSpPr>
          <p:cNvPr id="705557" name="TextBox 32"/>
          <p:cNvSpPr txBox="1">
            <a:spLocks noChangeArrowheads="1"/>
          </p:cNvSpPr>
          <p:nvPr/>
        </p:nvSpPr>
        <p:spPr bwMode="auto">
          <a:xfrm>
            <a:off x="1676400" y="76200"/>
            <a:ext cx="74540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3200" dirty="0" smtClean="0">
                <a:latin typeface="Arial" pitchFamily="34" charset="0"/>
                <a:ea typeface="ＭＳ Ｐゴシック" pitchFamily="34" charset="-128"/>
              </a:rPr>
              <a:t>NASA Satellite </a:t>
            </a:r>
            <a:r>
              <a:rPr lang="en-US" sz="3200" dirty="0">
                <a:latin typeface="Arial" pitchFamily="34" charset="0"/>
                <a:ea typeface="ＭＳ Ｐゴシック" pitchFamily="34" charset="-128"/>
              </a:rPr>
              <a:t>and In Situ Observations</a:t>
            </a:r>
          </a:p>
        </p:txBody>
      </p:sp>
      <p:pic>
        <p:nvPicPr>
          <p:cNvPr id="705558" name="Picture 3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4088" y="4624388"/>
            <a:ext cx="141763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5559" name="Picture 12" descr="IMG_0201"/>
          <p:cNvPicPr>
            <a:picLocks noChangeAspect="1" noChangeArrowheads="1"/>
          </p:cNvPicPr>
          <p:nvPr/>
        </p:nvPicPr>
        <p:blipFill>
          <a:blip r:embed="rId10" cstate="print"/>
          <a:srcRect l="7201" t="20250" r="3000" b="29250"/>
          <a:stretch>
            <a:fillRect/>
          </a:stretch>
        </p:blipFill>
        <p:spPr bwMode="auto">
          <a:xfrm>
            <a:off x="3494088" y="5783263"/>
            <a:ext cx="14176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60" name="TextBox 35"/>
          <p:cNvSpPr txBox="1">
            <a:spLocks noChangeArrowheads="1"/>
          </p:cNvSpPr>
          <p:nvPr/>
        </p:nvSpPr>
        <p:spPr bwMode="auto">
          <a:xfrm>
            <a:off x="3135313" y="4267200"/>
            <a:ext cx="220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USDA FS, FIA Data</a:t>
            </a:r>
          </a:p>
        </p:txBody>
      </p:sp>
    </p:spTree>
    <p:extLst>
      <p:ext uri="{BB962C8B-B14F-4D97-AF65-F5344CB8AC3E}">
        <p14:creationId xmlns:p14="http://schemas.microsoft.com/office/powerpoint/2010/main" val="3708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4141</Words>
  <Application>Microsoft Office PowerPoint</Application>
  <PresentationFormat>On-screen Show (4:3)</PresentationFormat>
  <Paragraphs>1111</Paragraphs>
  <Slides>75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75</vt:i4>
      </vt:variant>
    </vt:vector>
  </HeadingPairs>
  <TitlesOfParts>
    <vt:vector size="99" baseType="lpstr">
      <vt:lpstr>굴림</vt:lpstr>
      <vt:lpstr>ＭＳ Ｐゴシック</vt:lpstr>
      <vt:lpstr>ＭＳ Ｐゴシック</vt:lpstr>
      <vt:lpstr>新細明體</vt:lpstr>
      <vt:lpstr>宋体</vt:lpstr>
      <vt:lpstr>ZapfDingbats</vt:lpstr>
      <vt:lpstr>Arial</vt:lpstr>
      <vt:lpstr>Arial Black</vt:lpstr>
      <vt:lpstr>Calibri</vt:lpstr>
      <vt:lpstr>Comic Sans MS</vt:lpstr>
      <vt:lpstr>Franklin Gothic Book</vt:lpstr>
      <vt:lpstr>Helvetica</vt:lpstr>
      <vt:lpstr>Tahoma</vt:lpstr>
      <vt:lpstr>Times</vt:lpstr>
      <vt:lpstr>Times New Roman</vt:lpstr>
      <vt:lpstr>Wingdings</vt:lpstr>
      <vt:lpstr>Wingdings 2</vt:lpstr>
      <vt:lpstr>Office Theme</vt:lpstr>
      <vt:lpstr>1_Office Theme</vt:lpstr>
      <vt:lpstr>Bitmap Image</vt:lpstr>
      <vt:lpstr>Drawing</vt:lpstr>
      <vt:lpstr>Photo Editor Photo</vt:lpstr>
      <vt:lpstr>Visio</vt:lpstr>
      <vt:lpstr>Chart</vt:lpstr>
      <vt:lpstr>PowerPoint Presentation</vt:lpstr>
      <vt:lpstr>Research Basics</vt:lpstr>
      <vt:lpstr>PowerPoint Presentation</vt:lpstr>
      <vt:lpstr>Digital Explosion: Data Centric</vt:lpstr>
      <vt:lpstr>PowerPoint Presentation</vt:lpstr>
      <vt:lpstr>Rapid Evolution of Mobile Devices and Applications (More Data) </vt:lpstr>
      <vt:lpstr>More Examples</vt:lpstr>
      <vt:lpstr>PowerPoint Presentation</vt:lpstr>
      <vt:lpstr> </vt:lpstr>
      <vt:lpstr>Ecological Forecasting predicting the effects of changes in physical, chemical, and biological environment on ecosystem state and function</vt:lpstr>
      <vt:lpstr>PowerPoint Presentation</vt:lpstr>
      <vt:lpstr>PowerPoint Presentation</vt:lpstr>
      <vt:lpstr>IBM Healthcare and Life Sciences Clinical Genomics Solution Conceptual Architecture</vt:lpstr>
      <vt:lpstr>Challenges in the New Environment</vt:lpstr>
      <vt:lpstr>      More Challenges</vt:lpstr>
      <vt:lpstr>Why VIA –Hardware structure </vt:lpstr>
      <vt:lpstr>A Case for Data and Control Flow between Host and NIC</vt:lpstr>
      <vt:lpstr>Intelligent Storage based on Object-based Storage Devices (OSD)</vt:lpstr>
      <vt:lpstr> Intelligence on the Drives</vt:lpstr>
      <vt:lpstr>Evolution of Data Storage</vt:lpstr>
      <vt:lpstr>Overview of the OSD Architecture</vt:lpstr>
      <vt:lpstr>OSD - Phase I Architecture</vt:lpstr>
      <vt:lpstr>DISC OSD Reference Architecture</vt:lpstr>
      <vt:lpstr>Future Global File System Architecture </vt:lpstr>
      <vt:lpstr> Our View of Intelligent Storage</vt:lpstr>
      <vt:lpstr>Active Data Objects</vt:lpstr>
      <vt:lpstr>OSD Implementation</vt:lpstr>
      <vt:lpstr>Semantic Gulf</vt:lpstr>
      <vt:lpstr>Two-Level Search &amp; Indexing </vt:lpstr>
      <vt:lpstr>Extended Attributes (EAs) in Intelligent Storage</vt:lpstr>
      <vt:lpstr>Storing EA on Storage Media</vt:lpstr>
      <vt:lpstr> Facts in New Environment</vt:lpstr>
      <vt:lpstr>More Future Trends</vt:lpstr>
      <vt:lpstr>Storage Research Trends</vt:lpstr>
      <vt:lpstr>Challenges of Data Management and Data Analytics</vt:lpstr>
      <vt:lpstr>Solutions?</vt:lpstr>
      <vt:lpstr>4 Vs of Big Data</vt:lpstr>
      <vt:lpstr>Current Effort on Big Data</vt:lpstr>
      <vt:lpstr>The Data Centric Future of IT</vt:lpstr>
      <vt:lpstr>The Changing Storage Landscape: </vt:lpstr>
      <vt:lpstr>Expands I/O Stack to Fit Various Needs</vt:lpstr>
      <vt:lpstr>New Memory/Storage Technologies</vt:lpstr>
      <vt:lpstr>New Storage Technologies</vt:lpstr>
      <vt:lpstr>Summary of Memory Technologies</vt:lpstr>
      <vt:lpstr> Why Flash Memory?</vt:lpstr>
      <vt:lpstr>Flash-based SSD Characteristics</vt:lpstr>
      <vt:lpstr>High-Level View of Flash Memory Design</vt:lpstr>
      <vt:lpstr>Summary of SSD Research Results</vt:lpstr>
      <vt:lpstr>NVRAM Impacts</vt:lpstr>
      <vt:lpstr>Motivation</vt:lpstr>
      <vt:lpstr>PowerPoint Presentation</vt:lpstr>
      <vt:lpstr>Shingled Magnetic Recording</vt:lpstr>
      <vt:lpstr>Possible Methods</vt:lpstr>
      <vt:lpstr>Indirect Addressing &amp; Defragmentation (Garbage Collection)</vt:lpstr>
      <vt:lpstr> New Memory/Storage Hierarchy</vt:lpstr>
      <vt:lpstr>New Memory and Storage Hierarchies</vt:lpstr>
      <vt:lpstr>Storage Layer Management and Caching</vt:lpstr>
      <vt:lpstr>Cloud Storage and  Big Data</vt:lpstr>
      <vt:lpstr>Project: Storage Systems Prototype with I/O Hints</vt:lpstr>
      <vt:lpstr>Parallel File Systems and IO Workload Characterization </vt:lpstr>
      <vt:lpstr>Why Is This Important? </vt:lpstr>
      <vt:lpstr>Goals and Objectives </vt:lpstr>
      <vt:lpstr>Block-Level Workload Characterization</vt:lpstr>
      <vt:lpstr>Framework of I/O Workload Characterization </vt:lpstr>
      <vt:lpstr>Tiered Storage Research</vt:lpstr>
      <vt:lpstr>Data Migration, Duplication, and Deduplication</vt:lpstr>
      <vt:lpstr>Power Management and Adaptation</vt:lpstr>
      <vt:lpstr>Power Breakdown</vt:lpstr>
      <vt:lpstr>IT Equipment Efficiency 50% power wasted!</vt:lpstr>
      <vt:lpstr>High Temperature Operation</vt:lpstr>
      <vt:lpstr>IT systems fed by Renewable Energy</vt:lpstr>
      <vt:lpstr>PowerPoint Presentation</vt:lpstr>
      <vt:lpstr>Overview of Chunking Algorithms</vt:lpstr>
      <vt:lpstr>Data Structures Associated with Chunking Deduplication (stop)</vt:lpstr>
      <vt:lpstr> 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</dc:creator>
  <cp:lastModifiedBy>du</cp:lastModifiedBy>
  <cp:revision>200</cp:revision>
  <dcterms:created xsi:type="dcterms:W3CDTF">2010-08-24T14:38:11Z</dcterms:created>
  <dcterms:modified xsi:type="dcterms:W3CDTF">2018-09-03T17:54:14Z</dcterms:modified>
</cp:coreProperties>
</file>